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13"/>
  </p:notesMasterIdLst>
  <p:handoutMasterIdLst>
    <p:handoutMasterId r:id="rId14"/>
  </p:handoutMasterIdLst>
  <p:sldIdLst>
    <p:sldId id="407" r:id="rId2"/>
    <p:sldId id="641" r:id="rId3"/>
    <p:sldId id="619" r:id="rId4"/>
    <p:sldId id="659" r:id="rId5"/>
    <p:sldId id="643" r:id="rId6"/>
    <p:sldId id="644" r:id="rId7"/>
    <p:sldId id="657" r:id="rId8"/>
    <p:sldId id="649" r:id="rId9"/>
    <p:sldId id="658" r:id="rId10"/>
    <p:sldId id="651" r:id="rId11"/>
    <p:sldId id="660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84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88482" autoAdjust="0"/>
  </p:normalViewPr>
  <p:slideViewPr>
    <p:cSldViewPr>
      <p:cViewPr>
        <p:scale>
          <a:sx n="135" d="100"/>
          <a:sy n="135" d="100"/>
        </p:scale>
        <p:origin x="872" y="-648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54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25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9" y="6074835"/>
            <a:ext cx="1373088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5811" y="5213798"/>
            <a:ext cx="3733881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4" y="5213798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6" y="1371601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9" y="6074835"/>
            <a:ext cx="1373088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90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8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4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3" y="0"/>
            <a:ext cx="5698062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3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3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3" y="0"/>
            <a:ext cx="5698062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5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5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5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4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3" y="0"/>
            <a:ext cx="5698062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0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4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3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3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5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5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vmlDrawing" Target="../drawings/vmlDrawing1.vml"/><Relationship Id="rId29" Type="http://schemas.openxmlformats.org/officeDocument/2006/relationships/tags" Target="../tags/tag2.xml"/><Relationship Id="rId30" Type="http://schemas.openxmlformats.org/officeDocument/2006/relationships/oleObject" Target="../embeddings/oleObject1.bin"/><Relationship Id="rId31" Type="http://schemas.openxmlformats.org/officeDocument/2006/relationships/image" Target="../media/image1.emf"/><Relationship Id="rId3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24473907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think-cell Slide" r:id="rId30" imgW="421" imgH="420" progId="TCLayout.ActiveDocument.1">
                  <p:embed/>
                </p:oleObj>
              </mc:Choice>
              <mc:Fallback>
                <p:oleObj name="think-cell Slide" r:id="rId30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3" y="5408773"/>
            <a:ext cx="1979612" cy="145409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2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kmjung/xenon-workshop-samples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832" y="1520788"/>
            <a:ext cx="9141619" cy="162018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Xenon </a:t>
            </a:r>
            <a:r>
              <a:rPr lang="en-US" dirty="0" smtClean="0"/>
              <a:t>Workshop </a:t>
            </a:r>
            <a:r>
              <a:rPr lang="mr-IN" dirty="0" smtClean="0"/>
              <a:t>–</a:t>
            </a:r>
            <a:r>
              <a:rPr lang="en-US" dirty="0" smtClean="0"/>
              <a:t> Stateful Services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800" b="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08012" y="5181600"/>
            <a:ext cx="3656648" cy="228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08012" y="5471468"/>
            <a:ext cx="3656648" cy="228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Jan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455612" y="228600"/>
            <a:ext cx="10349074" cy="895349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kern="0" dirty="0" smtClean="0">
              <a:solidFill>
                <a:schemeClr val="accent6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dirty="0" smtClean="0">
                <a:solidFill>
                  <a:schemeClr val="accent6"/>
                </a:solidFill>
              </a:rPr>
              <a:t>Programming Model</a:t>
            </a:r>
            <a:endParaRPr lang="en-US" sz="2800" b="1" kern="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012" y="1219200"/>
            <a:ext cx="11201400" cy="4953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Operation: 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Container for HTTP request/response message.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Passed to each Service handler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Self-Link is always unique.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b="1" i="1" u="sng" dirty="0" smtClean="0">
                <a:solidFill>
                  <a:schemeClr val="tx1">
                    <a:lumMod val="75000"/>
                  </a:schemeClr>
                </a:solidFill>
              </a:rPr>
              <a:t>All updates to a Stateful Service are serialized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. 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GETs are concurrent.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Upper-limit on the size of a Service Document. Default: 32 KB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Best Practice: Have multiple smaller services.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406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455612" y="228600"/>
            <a:ext cx="10349074" cy="895349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kern="0" dirty="0" smtClean="0">
              <a:solidFill>
                <a:schemeClr val="accent6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dirty="0" smtClean="0">
                <a:solidFill>
                  <a:schemeClr val="accent6"/>
                </a:solidFill>
              </a:rPr>
              <a:t>Exercise</a:t>
            </a:r>
            <a:endParaRPr lang="en-US" sz="2800" b="1" kern="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012" y="1219200"/>
            <a:ext cx="11201400" cy="4953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lvl="0" indent="-342900">
              <a:buClr>
                <a:schemeClr val="accent1">
                  <a:lumMod val="75000"/>
                </a:schemeClr>
              </a:buClr>
            </a:pPr>
            <a:r>
              <a:rPr lang="en-US" sz="2000" b="1" dirty="0"/>
              <a:t>Clone Repo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github.com/kmjung/xenon-workshop-samples.git</a:t>
            </a:r>
            <a:endParaRPr lang="en-US" sz="2000" dirty="0" smtClean="0"/>
          </a:p>
          <a:p>
            <a:pPr marL="342900" lvl="0" indent="-342900">
              <a:buClr>
                <a:schemeClr val="accent1">
                  <a:lumMod val="75000"/>
                </a:schemeClr>
              </a:buClr>
            </a:pPr>
            <a:endParaRPr lang="en-US" sz="2000" dirty="0" smtClean="0"/>
          </a:p>
          <a:p>
            <a:pPr marL="342900" lvl="0" indent="-342900">
              <a:buClr>
                <a:schemeClr val="accent1">
                  <a:lumMod val="75000"/>
                </a:schemeClr>
              </a:buClr>
            </a:pPr>
            <a:r>
              <a:rPr lang="en-US" sz="2000" b="1" dirty="0" smtClean="0"/>
              <a:t>Exercise</a:t>
            </a:r>
            <a:r>
              <a:rPr lang="en-US" sz="2000" dirty="0" smtClean="0"/>
              <a:t>:</a:t>
            </a:r>
          </a:p>
          <a:p>
            <a:pPr marL="342900" lvl="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/>
              <a:t>Create an </a:t>
            </a:r>
            <a:r>
              <a:rPr lang="en-US" sz="2000" b="1" dirty="0" smtClean="0"/>
              <a:t>Organization</a:t>
            </a:r>
            <a:r>
              <a:rPr lang="en-US" sz="2000" dirty="0" smtClean="0"/>
              <a:t> StatefulService (PERSISTENT). 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err="1" smtClean="0"/>
              <a:t>FactoryLink</a:t>
            </a:r>
            <a:r>
              <a:rPr lang="en-US" sz="2000" dirty="0" smtClean="0"/>
              <a:t>: /sample/organizations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/>
              <a:t>Organization Service Document properties:</a:t>
            </a:r>
          </a:p>
          <a:p>
            <a:pPr marL="1257300" lvl="2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/>
              <a:t>Name (String)</a:t>
            </a:r>
          </a:p>
          <a:p>
            <a:pPr marL="1257300" lvl="2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err="1" smtClean="0"/>
              <a:t>HeadCount</a:t>
            </a:r>
            <a:r>
              <a:rPr lang="en-US" sz="2000" dirty="0" smtClean="0"/>
              <a:t> (Integer)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/>
              <a:t>Implement: </a:t>
            </a:r>
            <a:r>
              <a:rPr lang="en-US" sz="2000" dirty="0" err="1" smtClean="0"/>
              <a:t>handleCreate</a:t>
            </a:r>
            <a:r>
              <a:rPr lang="en-US" sz="2000" dirty="0" smtClean="0"/>
              <a:t>, </a:t>
            </a:r>
            <a:r>
              <a:rPr lang="en-US" sz="2000" dirty="0" err="1" smtClean="0"/>
              <a:t>handlePut</a:t>
            </a:r>
            <a:r>
              <a:rPr lang="en-US" sz="2000" dirty="0" smtClean="0"/>
              <a:t> and </a:t>
            </a:r>
            <a:r>
              <a:rPr lang="en-US" sz="2000" dirty="0" err="1" smtClean="0"/>
              <a:t>handlePatch</a:t>
            </a:r>
            <a:endParaRPr lang="en-US" sz="2000" dirty="0" smtClean="0"/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/>
              <a:t>Name: Can only be set at service creation time. Once set, Name cannot be changed.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err="1" smtClean="0"/>
              <a:t>HeadCount</a:t>
            </a:r>
            <a:r>
              <a:rPr lang="en-US" sz="2000" dirty="0" smtClean="0"/>
              <a:t>: Must always be set to some non-negative number.</a:t>
            </a:r>
            <a:endParaRPr lang="en-US" sz="2000" dirty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/>
              <a:t>Start the Organization Factory Service.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/>
              <a:t>Using curl or any client of your choice: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/>
              <a:t>Creating Organization Service instances by </a:t>
            </a:r>
            <a:r>
              <a:rPr lang="en-US" sz="2000" dirty="0" err="1" smtClean="0"/>
              <a:t>POSTing</a:t>
            </a:r>
            <a:r>
              <a:rPr lang="en-US" sz="2000" dirty="0" smtClean="0"/>
              <a:t> to the Factory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/>
              <a:t>Update Organization Service instances through PUTs and PATCH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/>
              <a:t>Delete some created Organization Service </a:t>
            </a:r>
          </a:p>
        </p:txBody>
      </p:sp>
    </p:spTree>
    <p:extLst>
      <p:ext uri="{BB962C8B-B14F-4D97-AF65-F5344CB8AC3E}">
        <p14:creationId xmlns:p14="http://schemas.microsoft.com/office/powerpoint/2010/main" val="8233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/>
          <p:cNvSpPr txBox="1">
            <a:spLocks noChangeArrowheads="1"/>
          </p:cNvSpPr>
          <p:nvPr/>
        </p:nvSpPr>
        <p:spPr>
          <a:xfrm>
            <a:off x="455612" y="228600"/>
            <a:ext cx="10349074" cy="895349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kern="0" dirty="0" smtClean="0">
              <a:solidFill>
                <a:schemeClr val="accent6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dirty="0" smtClean="0">
                <a:solidFill>
                  <a:schemeClr val="accent6"/>
                </a:solidFill>
              </a:rPr>
              <a:t>Agenda </a:t>
            </a:r>
            <a:endParaRPr lang="en-US" sz="2800" b="1" kern="0" dirty="0">
              <a:solidFill>
                <a:schemeClr val="accent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8012" y="1219200"/>
            <a:ext cx="11201400" cy="4953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Overview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Service Options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Service Host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Factory Services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Programming Model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Exercise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/>
          <p:cNvSpPr txBox="1">
            <a:spLocks noChangeArrowheads="1"/>
          </p:cNvSpPr>
          <p:nvPr/>
        </p:nvSpPr>
        <p:spPr>
          <a:xfrm>
            <a:off x="455612" y="228600"/>
            <a:ext cx="10349074" cy="895349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kern="0" dirty="0" smtClean="0">
              <a:solidFill>
                <a:schemeClr val="accent6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dirty="0" smtClean="0">
                <a:solidFill>
                  <a:schemeClr val="accent6"/>
                </a:solidFill>
              </a:rPr>
              <a:t>Overview</a:t>
            </a:r>
            <a:endParaRPr lang="en-US" sz="2800" b="1" kern="0" dirty="0">
              <a:solidFill>
                <a:schemeClr val="accent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8012" y="1219200"/>
            <a:ext cx="11201400" cy="4953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Xenon is a framework for building REST based micro-services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What is a </a:t>
            </a:r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</a:rPr>
              <a:t>Service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?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An instance that exposes a REST API endpoint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Reachable through a user defined URI, also known as a </a:t>
            </a:r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</a:rPr>
              <a:t>Self-Link</a:t>
            </a: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REST API is implemented through </a:t>
            </a:r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</a:rPr>
              <a:t>HTTP handlers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: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POST 	 </a:t>
            </a:r>
            <a:r>
              <a:rPr lang="mr-IN" sz="2000" dirty="0" smtClean="0">
                <a:solidFill>
                  <a:schemeClr val="tx1">
                    <a:lumMod val="75000"/>
                  </a:schemeClr>
                </a:solidFill>
              </a:rPr>
              <a:t>–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</a:schemeClr>
                </a:solidFill>
              </a:rPr>
              <a:t>handlePost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GET 	 </a:t>
            </a:r>
            <a:r>
              <a:rPr lang="mr-IN" sz="2000" dirty="0" smtClean="0">
                <a:solidFill>
                  <a:schemeClr val="tx1">
                    <a:lumMod val="75000"/>
                  </a:schemeClr>
                </a:solidFill>
              </a:rPr>
              <a:t>–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</a:schemeClr>
                </a:solidFill>
              </a:rPr>
              <a:t>handleGet</a:t>
            </a: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PUT 	 </a:t>
            </a:r>
            <a:r>
              <a:rPr lang="mr-IN" sz="2000" dirty="0" smtClean="0">
                <a:solidFill>
                  <a:schemeClr val="tx1">
                    <a:lumMod val="75000"/>
                  </a:schemeClr>
                </a:solidFill>
              </a:rPr>
              <a:t>–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</a:schemeClr>
                </a:solidFill>
              </a:rPr>
              <a:t>handlePut</a:t>
            </a: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PATCH 	 </a:t>
            </a:r>
            <a:r>
              <a:rPr lang="mr-IN" sz="2000" dirty="0" smtClean="0">
                <a:solidFill>
                  <a:schemeClr val="tx1">
                    <a:lumMod val="75000"/>
                  </a:schemeClr>
                </a:solidFill>
              </a:rPr>
              <a:t>–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</a:schemeClr>
                </a:solidFill>
              </a:rPr>
              <a:t>handlePatch</a:t>
            </a: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DELETE </a:t>
            </a:r>
            <a:r>
              <a:rPr lang="mr-IN" sz="2000" dirty="0" smtClean="0">
                <a:solidFill>
                  <a:schemeClr val="tx1">
                    <a:lumMod val="75000"/>
                  </a:schemeClr>
                </a:solidFill>
              </a:rPr>
              <a:t>–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</a:schemeClr>
                </a:solidFill>
              </a:rPr>
              <a:t>handleDelete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Wingdings" charset="2"/>
              <a:buChar char="§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/>
          <p:cNvSpPr txBox="1">
            <a:spLocks noChangeArrowheads="1"/>
          </p:cNvSpPr>
          <p:nvPr/>
        </p:nvSpPr>
        <p:spPr>
          <a:xfrm>
            <a:off x="455612" y="228600"/>
            <a:ext cx="10349074" cy="895349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kern="0" dirty="0" smtClean="0">
              <a:solidFill>
                <a:schemeClr val="accent6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dirty="0" smtClean="0">
                <a:solidFill>
                  <a:schemeClr val="accent6"/>
                </a:solidFill>
              </a:rPr>
              <a:t>Overview (Service Types)</a:t>
            </a:r>
            <a:endParaRPr lang="en-US" sz="2800" b="1" kern="0" dirty="0">
              <a:solidFill>
                <a:schemeClr val="accent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8012" y="1219200"/>
            <a:ext cx="11201400" cy="4953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</a:rPr>
              <a:t>Stateless Services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Have no State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Examples:</a:t>
            </a:r>
          </a:p>
          <a:p>
            <a:pPr marL="1257300" lvl="2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Routing Service</a:t>
            </a:r>
          </a:p>
          <a:p>
            <a:pPr marL="1257300" lvl="2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Gateway Service</a:t>
            </a:r>
          </a:p>
          <a:p>
            <a:pPr marL="1257300" lvl="2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Front end API Service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Wingdings" charset="2"/>
              <a:buChar char="§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Wingdings" charset="2"/>
              <a:buChar char="§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Stateful Services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Service Document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Versioned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Persisted (Optional)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Examples:</a:t>
            </a:r>
          </a:p>
          <a:p>
            <a:pPr marL="1257300" lvl="2" indent="-342900">
              <a:buClr>
                <a:schemeClr val="accent1">
                  <a:lumMod val="75000"/>
                </a:schemeClr>
              </a:buClr>
              <a:buFont typeface="Courier New" charset="0"/>
              <a:buChar char="o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Resources/ Entities</a:t>
            </a:r>
          </a:p>
          <a:p>
            <a:pPr marL="1257300" lvl="2" indent="-342900">
              <a:buClr>
                <a:schemeClr val="accent1">
                  <a:lumMod val="75000"/>
                </a:schemeClr>
              </a:buClr>
              <a:buFont typeface="Courier New" charset="0"/>
              <a:buChar char="o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Tasks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Alternate Process 2"/>
          <p:cNvSpPr/>
          <p:nvPr/>
        </p:nvSpPr>
        <p:spPr>
          <a:xfrm>
            <a:off x="6778488" y="4185084"/>
            <a:ext cx="1656184" cy="1666267"/>
          </a:xfrm>
          <a:prstGeom prst="flowChartAlternateProcess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" name="Vertical Scroll 4"/>
          <p:cNvSpPr/>
          <p:nvPr/>
        </p:nvSpPr>
        <p:spPr>
          <a:xfrm>
            <a:off x="7138528" y="5095267"/>
            <a:ext cx="936104" cy="540060"/>
          </a:xfrm>
          <a:prstGeom prst="verticalScroll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Service Document</a:t>
            </a:r>
          </a:p>
        </p:txBody>
      </p:sp>
      <p:cxnSp>
        <p:nvCxnSpPr>
          <p:cNvPr id="7" name="Straight Connector 6"/>
          <p:cNvCxnSpPr>
            <a:stCxn id="3" idx="0"/>
            <a:endCxn id="12" idx="4"/>
          </p:cNvCxnSpPr>
          <p:nvPr/>
        </p:nvCxnSpPr>
        <p:spPr>
          <a:xfrm flipV="1">
            <a:off x="7606580" y="3943139"/>
            <a:ext cx="0" cy="24194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534572" y="3799123"/>
            <a:ext cx="144016" cy="14401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68498" y="4319645"/>
            <a:ext cx="2700300" cy="28328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i="1" dirty="0" smtClean="0"/>
              <a:t>Self-link: /core/users/</a:t>
            </a:r>
            <a:r>
              <a:rPr lang="en-US" sz="1000" i="1" dirty="0" err="1" smtClean="0"/>
              <a:t>userA</a:t>
            </a:r>
            <a:endParaRPr lang="en-US" sz="1000" i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868498" y="4631966"/>
            <a:ext cx="2700300" cy="28328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i="1" dirty="0" smtClean="0"/>
              <a:t>Supported Actions: </a:t>
            </a:r>
          </a:p>
          <a:p>
            <a:pPr>
              <a:lnSpc>
                <a:spcPct val="90000"/>
              </a:lnSpc>
            </a:pPr>
            <a:r>
              <a:rPr lang="en-US" sz="1000" i="1" dirty="0"/>
              <a:t> </a:t>
            </a:r>
            <a:r>
              <a:rPr lang="en-US" sz="1000" i="1" dirty="0" smtClean="0"/>
              <a:t>    GET, PUT and DELETE</a:t>
            </a:r>
          </a:p>
        </p:txBody>
      </p:sp>
      <p:sp>
        <p:nvSpPr>
          <p:cNvPr id="19" name="Alternate Process 18"/>
          <p:cNvSpPr/>
          <p:nvPr/>
        </p:nvSpPr>
        <p:spPr>
          <a:xfrm>
            <a:off x="6778488" y="1330685"/>
            <a:ext cx="1656184" cy="1666267"/>
          </a:xfrm>
          <a:prstGeom prst="flowChartAlternateProcess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Oval 21"/>
          <p:cNvSpPr/>
          <p:nvPr/>
        </p:nvSpPr>
        <p:spPr>
          <a:xfrm>
            <a:off x="7534572" y="944724"/>
            <a:ext cx="144016" cy="14401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868498" y="1579654"/>
            <a:ext cx="2700300" cy="16538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i="1" dirty="0" smtClean="0"/>
              <a:t>Self-link: /</a:t>
            </a:r>
            <a:r>
              <a:rPr lang="en-US" sz="1000" i="1" dirty="0" err="1" smtClean="0"/>
              <a:t>mgmt</a:t>
            </a:r>
            <a:r>
              <a:rPr lang="en-US" sz="1000" i="1" dirty="0" smtClean="0"/>
              <a:t>/proxy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71526" y="1945553"/>
            <a:ext cx="2700300" cy="28328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i="1" dirty="0" smtClean="0"/>
              <a:t>Supported Actions: </a:t>
            </a:r>
          </a:p>
          <a:p>
            <a:pPr>
              <a:lnSpc>
                <a:spcPct val="90000"/>
              </a:lnSpc>
            </a:pPr>
            <a:r>
              <a:rPr lang="en-US" sz="1000" i="1" dirty="0"/>
              <a:t> </a:t>
            </a:r>
            <a:r>
              <a:rPr lang="en-US" sz="1000" i="1" dirty="0" smtClean="0"/>
              <a:t>    POST, GET, PATCH, </a:t>
            </a:r>
          </a:p>
          <a:p>
            <a:pPr>
              <a:lnSpc>
                <a:spcPct val="90000"/>
              </a:lnSpc>
            </a:pPr>
            <a:r>
              <a:rPr lang="en-US" sz="1000" i="1" dirty="0"/>
              <a:t> </a:t>
            </a:r>
            <a:r>
              <a:rPr lang="en-US" sz="1000" i="1" dirty="0" smtClean="0"/>
              <a:t>    PUT and DELETE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7606580" y="1098027"/>
            <a:ext cx="0" cy="24194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n 26"/>
          <p:cNvSpPr/>
          <p:nvPr/>
        </p:nvSpPr>
        <p:spPr>
          <a:xfrm>
            <a:off x="8785759" y="5167275"/>
            <a:ext cx="792088" cy="396044"/>
          </a:xfrm>
          <a:prstGeom prst="ca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Lucene</a:t>
            </a:r>
          </a:p>
        </p:txBody>
      </p:sp>
      <p:cxnSp>
        <p:nvCxnSpPr>
          <p:cNvPr id="29" name="Straight Arrow Connector 28"/>
          <p:cNvCxnSpPr>
            <a:stCxn id="5" idx="3"/>
            <a:endCxn id="27" idx="2"/>
          </p:cNvCxnSpPr>
          <p:nvPr/>
        </p:nvCxnSpPr>
        <p:spPr>
          <a:xfrm>
            <a:off x="8007125" y="5365297"/>
            <a:ext cx="778634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8012" y="1219200"/>
            <a:ext cx="11201400" cy="4953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Used by Service authors to declare requirements for the framework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Toggled in the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service Constructor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Examples: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PERSISTENCE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PERIODIC_MAINTENANCE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INSTRUMENTATION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URI_NAMESPACE_OWNER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REPLICATION</a:t>
            </a:r>
            <a:br>
              <a:rPr lang="en-US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mr-IN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>
          <a:xfrm>
            <a:off x="455612" y="228600"/>
            <a:ext cx="10349074" cy="895349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kern="0" dirty="0" smtClean="0">
              <a:solidFill>
                <a:schemeClr val="accent6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dirty="0" smtClean="0">
                <a:solidFill>
                  <a:schemeClr val="accent6"/>
                </a:solidFill>
              </a:rPr>
              <a:t>Service Options</a:t>
            </a:r>
            <a:endParaRPr lang="en-US" sz="2800" b="1" kern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8012" y="1219200"/>
            <a:ext cx="11201400" cy="4953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Manages the life cycle of Services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Delivers requests (remote or local) to each service.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Service Host Arguments: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</a:rPr>
              <a:t>Bind Address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 (default: localhost)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</a:rPr>
              <a:t>Port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 (default: 8000)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Lucene </a:t>
            </a:r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</a:rPr>
              <a:t>Sandbox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 Location (default: Temp Directory)</a:t>
            </a:r>
            <a:b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mr-IN" sz="2000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Multiple Service Hosts can be started in one process/ JVM.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Several Xenon features modeled as Xenon Services.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4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>
          <a:xfrm>
            <a:off x="455612" y="228600"/>
            <a:ext cx="10349074" cy="895349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kern="0" dirty="0" smtClean="0">
              <a:solidFill>
                <a:schemeClr val="accent6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dirty="0" smtClean="0">
                <a:solidFill>
                  <a:schemeClr val="accent6"/>
                </a:solidFill>
              </a:rPr>
              <a:t>Service Host</a:t>
            </a:r>
            <a:endParaRPr lang="en-US" sz="2800" b="1" kern="0" dirty="0">
              <a:solidFill>
                <a:schemeClr val="accent6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038628" y="2276872"/>
            <a:ext cx="3401918" cy="1734975"/>
            <a:chOff x="4510235" y="3062176"/>
            <a:chExt cx="3401918" cy="1734975"/>
          </a:xfrm>
        </p:grpSpPr>
        <p:sp>
          <p:nvSpPr>
            <p:cNvPr id="37" name="Alternate Process 36"/>
            <p:cNvSpPr/>
            <p:nvPr/>
          </p:nvSpPr>
          <p:spPr>
            <a:xfrm>
              <a:off x="4510235" y="3062176"/>
              <a:ext cx="3401917" cy="1734975"/>
            </a:xfrm>
            <a:prstGeom prst="flowChartAlternateProcess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62264" y="4099768"/>
              <a:ext cx="2052228" cy="4453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Service Host</a:t>
              </a:r>
            </a:p>
          </p:txBody>
        </p:sp>
        <p:sp>
          <p:nvSpPr>
            <p:cNvPr id="39" name="Folded Corner 38"/>
            <p:cNvSpPr/>
            <p:nvPr/>
          </p:nvSpPr>
          <p:spPr>
            <a:xfrm>
              <a:off x="4851935" y="3412694"/>
              <a:ext cx="360040" cy="468052"/>
            </a:xfrm>
            <a:prstGeom prst="foldedCorner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0" name="Folded Corner 39"/>
            <p:cNvSpPr/>
            <p:nvPr/>
          </p:nvSpPr>
          <p:spPr>
            <a:xfrm>
              <a:off x="5350103" y="3264892"/>
              <a:ext cx="360040" cy="468052"/>
            </a:xfrm>
            <a:prstGeom prst="foldedCorner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Folded Corner 40"/>
            <p:cNvSpPr/>
            <p:nvPr/>
          </p:nvSpPr>
          <p:spPr>
            <a:xfrm>
              <a:off x="6346439" y="3264892"/>
              <a:ext cx="360040" cy="468052"/>
            </a:xfrm>
            <a:prstGeom prst="foldedCorner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2" name="Folded Corner 41"/>
            <p:cNvSpPr/>
            <p:nvPr/>
          </p:nvSpPr>
          <p:spPr>
            <a:xfrm>
              <a:off x="5848271" y="3429000"/>
              <a:ext cx="360040" cy="468052"/>
            </a:xfrm>
            <a:prstGeom prst="foldedCorner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cxnSp>
          <p:nvCxnSpPr>
            <p:cNvPr id="43" name="Straight Arrow Connector 42"/>
            <p:cNvCxnSpPr>
              <a:endCxn id="41" idx="2"/>
            </p:cNvCxnSpPr>
            <p:nvPr/>
          </p:nvCxnSpPr>
          <p:spPr>
            <a:xfrm flipH="1" flipV="1">
              <a:off x="5031955" y="3880746"/>
              <a:ext cx="73207" cy="219022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miter lim="800000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44" idx="2"/>
            </p:cNvCxnSpPr>
            <p:nvPr/>
          </p:nvCxnSpPr>
          <p:spPr>
            <a:xfrm flipV="1">
              <a:off x="6254310" y="3732944"/>
              <a:ext cx="272149" cy="366824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miter lim="800000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3" idx="2"/>
            </p:cNvCxnSpPr>
            <p:nvPr/>
          </p:nvCxnSpPr>
          <p:spPr>
            <a:xfrm flipH="1" flipV="1">
              <a:off x="5530123" y="3732944"/>
              <a:ext cx="87891" cy="366824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miter lim="800000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45" idx="2"/>
            </p:cNvCxnSpPr>
            <p:nvPr/>
          </p:nvCxnSpPr>
          <p:spPr>
            <a:xfrm flipV="1">
              <a:off x="5936162" y="3897052"/>
              <a:ext cx="92129" cy="217720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miter lim="800000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ight Brace 46"/>
            <p:cNvSpPr/>
            <p:nvPr/>
          </p:nvSpPr>
          <p:spPr>
            <a:xfrm>
              <a:off x="6824486" y="3297503"/>
              <a:ext cx="134021" cy="632160"/>
            </a:xfrm>
            <a:prstGeom prst="rightBrace">
              <a:avLst/>
            </a:prstGeom>
            <a:ln w="19050">
              <a:solidFill>
                <a:schemeClr val="bg2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997753" y="3511054"/>
              <a:ext cx="914400" cy="3039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i="1" dirty="0" smtClean="0">
                  <a:solidFill>
                    <a:schemeClr val="bg2">
                      <a:lumMod val="50000"/>
                    </a:schemeClr>
                  </a:solidFill>
                </a:rPr>
                <a:t>Services</a:t>
              </a:r>
            </a:p>
          </p:txBody>
        </p:sp>
        <p:cxnSp>
          <p:nvCxnSpPr>
            <p:cNvPr id="49" name="Straight Arrow Connector 48"/>
            <p:cNvCxnSpPr>
              <a:endCxn id="40" idx="3"/>
            </p:cNvCxnSpPr>
            <p:nvPr/>
          </p:nvCxnSpPr>
          <p:spPr>
            <a:xfrm flipH="1" flipV="1">
              <a:off x="6814492" y="4322446"/>
              <a:ext cx="972108" cy="6654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miter lim="800000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970489" y="4344629"/>
              <a:ext cx="914400" cy="3039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i="1" smtClean="0">
                  <a:solidFill>
                    <a:schemeClr val="bg2">
                      <a:lumMod val="50000"/>
                    </a:schemeClr>
                  </a:solidFill>
                </a:rPr>
                <a:t>Incoming </a:t>
              </a:r>
              <a:br>
                <a:rPr lang="en-US" sz="1200" i="1" smtClean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200" i="1" smtClean="0">
                  <a:solidFill>
                    <a:schemeClr val="bg2">
                      <a:lumMod val="50000"/>
                    </a:schemeClr>
                  </a:solidFill>
                </a:rPr>
                <a:t>requests</a:t>
              </a:r>
              <a:endParaRPr lang="en-US" sz="1200" i="1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1" name="Curved Right Arrow 50"/>
            <p:cNvSpPr/>
            <p:nvPr/>
          </p:nvSpPr>
          <p:spPr>
            <a:xfrm rot="16200000">
              <a:off x="5121091" y="3751822"/>
              <a:ext cx="380132" cy="342375"/>
            </a:xfrm>
            <a:prstGeom prst="curvedRightArrow">
              <a:avLst>
                <a:gd name="adj1" fmla="val 3875"/>
                <a:gd name="adj2" fmla="val 33211"/>
                <a:gd name="adj3" fmla="val 22027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5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8012" y="1219200"/>
            <a:ext cx="11201400" cy="4953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Services are started and stopped on a Xenon host. 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To </a:t>
            </a:r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</a:rPr>
              <a:t>Start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 a Stateless Services: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Self-link is inferred through the SELF_LINK property of the Service instance.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To </a:t>
            </a:r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</a:rPr>
              <a:t>Stop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 a service: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Services can be stopped by sending HTTP DELETE request to the service self-link. </a:t>
            </a:r>
            <a:br>
              <a:rPr lang="en-US" sz="20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(Override-able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>
          <a:xfrm>
            <a:off x="455612" y="228600"/>
            <a:ext cx="10349074" cy="895349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kern="0" dirty="0" smtClean="0">
              <a:solidFill>
                <a:schemeClr val="accent6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dirty="0" smtClean="0">
                <a:solidFill>
                  <a:schemeClr val="accent6"/>
                </a:solidFill>
              </a:rPr>
              <a:t>Service Host</a:t>
            </a:r>
            <a:endParaRPr lang="en-US" sz="2800" b="1" kern="0" dirty="0">
              <a:solidFill>
                <a:schemeClr val="accent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1904" y="2276872"/>
            <a:ext cx="594066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MyStatelessService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service = </a:t>
            </a:r>
            <a:r>
              <a:rPr lang="en-US" sz="1600" dirty="0">
                <a:solidFill>
                  <a:srgbClr val="000080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MyStatelessService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serviceHost.startService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(service);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21904" y="4113076"/>
            <a:ext cx="5940660" cy="5040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serviceHost.stopService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(service);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224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455612" y="228600"/>
            <a:ext cx="10349074" cy="895349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kern="0" dirty="0" smtClean="0">
              <a:solidFill>
                <a:schemeClr val="accent6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dirty="0" smtClean="0">
                <a:solidFill>
                  <a:schemeClr val="accent6"/>
                </a:solidFill>
              </a:rPr>
              <a:t>Factory Services</a:t>
            </a:r>
            <a:endParaRPr lang="en-US" sz="2800" b="1" kern="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012" y="1219200"/>
            <a:ext cx="11201400" cy="4953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Creates Stateful Service instances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One Factory Service per Stateful Service Type.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Started at Host start-up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Abstract Stateless Service in xenon-common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Child Service’s self-link is driven by the Factory Service’s Self-link. E.g.</a:t>
            </a:r>
            <a:b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	Factory Service: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mgmt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/employees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	Child Service: 	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mgmt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/employees/</a:t>
            </a:r>
            <a:r>
              <a:rPr lang="tr-TR" sz="16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78f3ff2c92cd275545cddb4771d0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455612" y="228600"/>
            <a:ext cx="10349074" cy="895349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kern="0" dirty="0" smtClean="0">
              <a:solidFill>
                <a:schemeClr val="accent6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dirty="0" smtClean="0">
                <a:solidFill>
                  <a:schemeClr val="accent6"/>
                </a:solidFill>
              </a:rPr>
              <a:t>Factory POST request Flow</a:t>
            </a:r>
            <a:endParaRPr lang="en-US" sz="2800" b="1" kern="0" dirty="0">
              <a:solidFill>
                <a:schemeClr val="accent6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88392" y="1384796"/>
            <a:ext cx="936104" cy="468052"/>
          </a:xfrm>
          <a:prstGeom prst="rect">
            <a:avLst/>
          </a:prstGeom>
          <a:noFill/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820024"/>
                </a:solidFill>
              </a:rPr>
              <a:t>Service Host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52194" y="1384796"/>
            <a:ext cx="936104" cy="468052"/>
          </a:xfrm>
          <a:prstGeom prst="rect">
            <a:avLst/>
          </a:prstGeom>
          <a:noFill/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820024"/>
                </a:solidFill>
              </a:rPr>
              <a:t>Factory Service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15358" y="1390556"/>
            <a:ext cx="936104" cy="468052"/>
          </a:xfrm>
          <a:prstGeom prst="rect">
            <a:avLst/>
          </a:prstGeom>
          <a:noFill/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820024"/>
                </a:solidFill>
              </a:rPr>
              <a:t>Stateful Service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78522" y="1384796"/>
            <a:ext cx="936104" cy="468052"/>
          </a:xfrm>
          <a:prstGeom prst="rect">
            <a:avLst/>
          </a:prstGeom>
          <a:noFill/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820024"/>
                </a:solidFill>
              </a:rPr>
              <a:t>Replication Service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347659" y="1384796"/>
            <a:ext cx="936104" cy="468052"/>
          </a:xfrm>
          <a:prstGeom prst="rect">
            <a:avLst/>
          </a:prstGeom>
          <a:noFill/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820024"/>
                </a:solidFill>
              </a:rPr>
              <a:t>Lucene Service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156444" y="1852848"/>
            <a:ext cx="0" cy="3952416"/>
          </a:xfrm>
          <a:prstGeom prst="line">
            <a:avLst/>
          </a:prstGeom>
          <a:ln w="19050">
            <a:solidFill>
              <a:schemeClr val="tx2">
                <a:lumMod val="65000"/>
                <a:lumOff val="35000"/>
              </a:schemeClr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828512" y="1852848"/>
            <a:ext cx="0" cy="3952416"/>
          </a:xfrm>
          <a:prstGeom prst="line">
            <a:avLst/>
          </a:prstGeom>
          <a:ln w="19050">
            <a:solidFill>
              <a:schemeClr val="tx2">
                <a:lumMod val="65000"/>
                <a:lumOff val="35000"/>
              </a:schemeClr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10967" y="1852848"/>
            <a:ext cx="0" cy="3952416"/>
          </a:xfrm>
          <a:prstGeom prst="line">
            <a:avLst/>
          </a:prstGeom>
          <a:ln w="19050">
            <a:solidFill>
              <a:schemeClr val="tx2">
                <a:lumMod val="65000"/>
                <a:lumOff val="35000"/>
              </a:schemeClr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63339" y="1852848"/>
            <a:ext cx="0" cy="3952416"/>
          </a:xfrm>
          <a:prstGeom prst="line">
            <a:avLst/>
          </a:prstGeom>
          <a:ln w="19050">
            <a:solidFill>
              <a:schemeClr val="tx2">
                <a:lumMod val="65000"/>
                <a:lumOff val="35000"/>
              </a:schemeClr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815711" y="1852848"/>
            <a:ext cx="0" cy="3952416"/>
          </a:xfrm>
          <a:prstGeom prst="line">
            <a:avLst/>
          </a:prstGeom>
          <a:ln w="19050">
            <a:solidFill>
              <a:schemeClr val="tx2">
                <a:lumMod val="65000"/>
                <a:lumOff val="35000"/>
              </a:schemeClr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506064" y="2060848"/>
            <a:ext cx="1663802" cy="0"/>
          </a:xfrm>
          <a:prstGeom prst="straightConnector1">
            <a:avLst/>
          </a:prstGeom>
          <a:ln w="9525">
            <a:solidFill>
              <a:schemeClr val="tx2">
                <a:lumMod val="65000"/>
                <a:lumOff val="3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69866" y="2276872"/>
            <a:ext cx="1672068" cy="0"/>
          </a:xfrm>
          <a:prstGeom prst="straightConnector1">
            <a:avLst/>
          </a:prstGeom>
          <a:ln w="9525">
            <a:solidFill>
              <a:schemeClr val="tx2">
                <a:lumMod val="65000"/>
                <a:lumOff val="3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rved Left Arrow 69"/>
          <p:cNvSpPr/>
          <p:nvPr/>
        </p:nvSpPr>
        <p:spPr>
          <a:xfrm>
            <a:off x="4828512" y="2479547"/>
            <a:ext cx="276650" cy="252028"/>
          </a:xfrm>
          <a:prstGeom prst="curvedLeftArrow">
            <a:avLst>
              <a:gd name="adj1" fmla="val 0"/>
              <a:gd name="adj2" fmla="val 16683"/>
              <a:gd name="adj3" fmla="val 25000"/>
            </a:avLst>
          </a:prstGeom>
          <a:solidFill>
            <a:schemeClr val="bg1"/>
          </a:solidFill>
          <a:ln w="9525">
            <a:solidFill>
              <a:schemeClr val="tx2">
                <a:lumMod val="65000"/>
                <a:lumOff val="35000"/>
              </a:schemeClr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3170946" y="2924944"/>
            <a:ext cx="1672068" cy="0"/>
          </a:xfrm>
          <a:prstGeom prst="straightConnector1">
            <a:avLst/>
          </a:prstGeom>
          <a:ln w="9525">
            <a:solidFill>
              <a:schemeClr val="tx2">
                <a:lumMod val="65000"/>
                <a:lumOff val="3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183288" y="3681028"/>
            <a:ext cx="3317292" cy="0"/>
          </a:xfrm>
          <a:prstGeom prst="straightConnector1">
            <a:avLst/>
          </a:prstGeom>
          <a:ln w="9525">
            <a:solidFill>
              <a:schemeClr val="tx2">
                <a:lumMod val="65000"/>
                <a:lumOff val="3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170946" y="4606678"/>
            <a:ext cx="6659267" cy="36004"/>
          </a:xfrm>
          <a:prstGeom prst="straightConnector1">
            <a:avLst/>
          </a:prstGeom>
          <a:ln w="9525">
            <a:solidFill>
              <a:schemeClr val="tx2">
                <a:lumMod val="65000"/>
                <a:lumOff val="3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186631" y="4159828"/>
            <a:ext cx="4976708" cy="0"/>
          </a:xfrm>
          <a:prstGeom prst="straightConnector1">
            <a:avLst/>
          </a:prstGeom>
          <a:ln w="9525">
            <a:solidFill>
              <a:schemeClr val="tx2">
                <a:lumMod val="65000"/>
                <a:lumOff val="3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880765" y="2137050"/>
            <a:ext cx="914400" cy="2264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90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handleRequest</a:t>
            </a:r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517724" y="2322529"/>
            <a:ext cx="914400" cy="2264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handleRequest</a:t>
            </a:r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144008" y="2554450"/>
            <a:ext cx="914400" cy="2264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createServiceInstance</a:t>
            </a:r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307804" y="2986498"/>
            <a:ext cx="914400" cy="2264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startService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(service)</a:t>
            </a:r>
          </a:p>
        </p:txBody>
      </p:sp>
      <p:sp>
        <p:nvSpPr>
          <p:cNvPr id="96" name="Curved Left Arrow 95"/>
          <p:cNvSpPr/>
          <p:nvPr/>
        </p:nvSpPr>
        <p:spPr>
          <a:xfrm>
            <a:off x="3178088" y="3199627"/>
            <a:ext cx="276650" cy="252028"/>
          </a:xfrm>
          <a:prstGeom prst="curvedLeftArrow">
            <a:avLst>
              <a:gd name="adj1" fmla="val 0"/>
              <a:gd name="adj2" fmla="val 16683"/>
              <a:gd name="adj3" fmla="val 25000"/>
            </a:avLst>
          </a:prstGeom>
          <a:solidFill>
            <a:schemeClr val="bg1"/>
          </a:solidFill>
          <a:ln w="9525">
            <a:solidFill>
              <a:schemeClr val="tx2">
                <a:lumMod val="65000"/>
                <a:lumOff val="35000"/>
              </a:schemeClr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487824" y="3274530"/>
            <a:ext cx="914400" cy="2264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checkIfAlreadyExists</a:t>
            </a:r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316413" y="3737354"/>
            <a:ext cx="914400" cy="2264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6.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handleCreate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handleStart</a:t>
            </a:r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16413" y="4210634"/>
            <a:ext cx="914400" cy="2264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7. Replicate request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307804" y="4678686"/>
            <a:ext cx="914400" cy="2264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smtClean="0">
                <a:solidFill>
                  <a:schemeClr val="accent1">
                    <a:lumMod val="75000"/>
                  </a:schemeClr>
                </a:solidFill>
              </a:rPr>
              <a:t>8.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Save Service State</a:t>
            </a:r>
          </a:p>
        </p:txBody>
      </p:sp>
      <p:sp>
        <p:nvSpPr>
          <p:cNvPr id="101" name="Curved Left Arrow 100"/>
          <p:cNvSpPr/>
          <p:nvPr/>
        </p:nvSpPr>
        <p:spPr>
          <a:xfrm>
            <a:off x="3195166" y="4963823"/>
            <a:ext cx="276650" cy="252028"/>
          </a:xfrm>
          <a:prstGeom prst="curvedLeftArrow">
            <a:avLst>
              <a:gd name="adj1" fmla="val 0"/>
              <a:gd name="adj2" fmla="val 16683"/>
              <a:gd name="adj3" fmla="val 25000"/>
            </a:avLst>
          </a:prstGeom>
          <a:solidFill>
            <a:schemeClr val="bg1"/>
          </a:solidFill>
          <a:ln w="9525">
            <a:solidFill>
              <a:schemeClr val="tx2">
                <a:lumMod val="65000"/>
                <a:lumOff val="35000"/>
              </a:schemeClr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394112" y="5193196"/>
            <a:ext cx="914400" cy="2264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9. Mark service ”Available”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485900" y="5409220"/>
            <a:ext cx="1663802" cy="0"/>
          </a:xfrm>
          <a:prstGeom prst="straightConnector1">
            <a:avLst/>
          </a:prstGeom>
          <a:ln w="9525">
            <a:solidFill>
              <a:schemeClr val="tx2">
                <a:lumMod val="65000"/>
                <a:lumOff val="35000"/>
              </a:schemeClr>
            </a:solidFill>
            <a:miter lim="800000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60600" y="5485422"/>
            <a:ext cx="1135875" cy="2264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10. Return Response</a:t>
            </a:r>
          </a:p>
        </p:txBody>
      </p:sp>
      <p:sp>
        <p:nvSpPr>
          <p:cNvPr id="2" name="Right Arrow 1"/>
          <p:cNvSpPr/>
          <p:nvPr/>
        </p:nvSpPr>
        <p:spPr>
          <a:xfrm rot="18943559">
            <a:off x="5516082" y="2132120"/>
            <a:ext cx="769844" cy="136146"/>
          </a:xfrm>
          <a:prstGeom prst="rightArrow">
            <a:avLst>
              <a:gd name="adj1" fmla="val 21905"/>
              <a:gd name="adj2" fmla="val 65088"/>
            </a:avLst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44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90" grpId="0"/>
      <p:bldP spid="92" grpId="0"/>
      <p:bldP spid="94" grpId="0"/>
      <p:bldP spid="95" grpId="0"/>
      <p:bldP spid="96" grpId="0" animBg="1"/>
      <p:bldP spid="97" grpId="0"/>
      <p:bldP spid="98" grpId="0"/>
      <p:bldP spid="99" grpId="0"/>
      <p:bldP spid="100" grpId="0"/>
      <p:bldP spid="101" grpId="0" animBg="1"/>
      <p:bldP spid="102" grpId="0"/>
      <p:bldP spid="38" grpId="0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VMware_white_16x9.potx</Template>
  <TotalTime>0</TotalTime>
  <Words>519</Words>
  <Application>Microsoft Macintosh PowerPoint</Application>
  <PresentationFormat>Custom</PresentationFormat>
  <Paragraphs>170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Mangal</vt:lpstr>
      <vt:lpstr>Wingdings</vt:lpstr>
      <vt:lpstr>VMware_white_16x9</vt:lpstr>
      <vt:lpstr>think-cell Slide</vt:lpstr>
      <vt:lpstr> Xenon Workshop – Stateful Services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2017-01-19T19:56:08Z</dcterms:modified>
</cp:coreProperties>
</file>