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4"/>
  </p:notesMasterIdLst>
  <p:handoutMasterIdLst>
    <p:handoutMasterId r:id="rId15"/>
  </p:handoutMasterIdLst>
  <p:sldIdLst>
    <p:sldId id="407" r:id="rId2"/>
    <p:sldId id="627" r:id="rId3"/>
    <p:sldId id="641" r:id="rId4"/>
    <p:sldId id="619" r:id="rId5"/>
    <p:sldId id="629" r:id="rId6"/>
    <p:sldId id="642" r:id="rId7"/>
    <p:sldId id="630" r:id="rId8"/>
    <p:sldId id="631" r:id="rId9"/>
    <p:sldId id="639" r:id="rId10"/>
    <p:sldId id="632" r:id="rId11"/>
    <p:sldId id="638" r:id="rId12"/>
    <p:sldId id="640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0" autoAdjust="0"/>
    <p:restoredTop sz="88404" autoAdjust="0"/>
  </p:normalViewPr>
  <p:slideViewPr>
    <p:cSldViewPr>
      <p:cViewPr varScale="1">
        <p:scale>
          <a:sx n="63" d="100"/>
          <a:sy n="63" d="100"/>
        </p:scale>
        <p:origin x="269" y="53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4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54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4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57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9" y="6074835"/>
            <a:ext cx="1373088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4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6" y="1371601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9" y="6074835"/>
            <a:ext cx="1373088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90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8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4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3" y="0"/>
            <a:ext cx="5698062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3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3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3" y="0"/>
            <a:ext cx="5698062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5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5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5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4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3" y="0"/>
            <a:ext cx="5698062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0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4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3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3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5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5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24473907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" name="think-cell Slide" r:id="rId30" imgW="421" imgH="420" progId="TCLayout.ActiveDocument.1">
                  <p:embed/>
                </p:oleObj>
              </mc:Choice>
              <mc:Fallback>
                <p:oleObj name="think-cell Slide" r:id="rId30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3" y="5408773"/>
            <a:ext cx="1979612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2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ware/xenon/wik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mware/xenon/wiki/NodeGroupService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ware/xenon/wiki/NodeSelectorServi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ware/xenon/wiki/Leader-Election-And-Replication-Desig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816" y="764704"/>
            <a:ext cx="9141619" cy="162018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Xenon Clustering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800" b="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8012" y="5181600"/>
            <a:ext cx="3656648" cy="228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08012" y="5471468"/>
            <a:ext cx="3656648" cy="228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7285171" cy="4648200"/>
          </a:xfrm>
        </p:spPr>
        <p:txBody>
          <a:bodyPr/>
          <a:lstStyle/>
          <a:p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Determines the best known state of a service and updates group members view of it</a:t>
            </a:r>
          </a:p>
          <a:p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State </a:t>
            </a:r>
            <a:r>
              <a:rPr lang="en-US" dirty="0"/>
              <a:t>divergence </a:t>
            </a:r>
            <a:r>
              <a:rPr lang="en-US" dirty="0" smtClean="0"/>
              <a:t>due to new group member, network partition, … requires a compensation mechanism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Select an owner for the service</a:t>
            </a:r>
          </a:p>
          <a:p>
            <a:pPr lvl="1"/>
            <a:r>
              <a:rPr lang="en-US" dirty="0" smtClean="0"/>
              <a:t>Broadcast request to all peer members to get their latest state</a:t>
            </a:r>
          </a:p>
          <a:p>
            <a:pPr lvl="1"/>
            <a:r>
              <a:rPr lang="en-US" dirty="0" smtClean="0"/>
              <a:t>Each member responds with its latest state</a:t>
            </a:r>
          </a:p>
          <a:p>
            <a:pPr lvl="1"/>
            <a:r>
              <a:rPr lang="en-US" dirty="0" smtClean="0"/>
              <a:t>Best state is chosen based on epoch and version</a:t>
            </a:r>
          </a:p>
          <a:p>
            <a:pPr lvl="1"/>
            <a:r>
              <a:rPr lang="en-US" dirty="0" smtClean="0"/>
              <a:t>Chosen state is sent to group members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3656"/>
            <a:ext cx="10969943" cy="812800"/>
          </a:xfrm>
        </p:spPr>
        <p:txBody>
          <a:bodyPr/>
          <a:lstStyle/>
          <a:p>
            <a:r>
              <a:rPr lang="en-US" dirty="0" smtClean="0"/>
              <a:t>Synchronization drill-down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45" y="1085056"/>
            <a:ext cx="7285171" cy="4648200"/>
          </a:xfrm>
        </p:spPr>
        <p:txBody>
          <a:bodyPr/>
          <a:lstStyle/>
          <a:p>
            <a:r>
              <a:rPr lang="en-US" dirty="0" smtClean="0"/>
              <a:t>Owner selection for service is triggered</a:t>
            </a:r>
          </a:p>
          <a:p>
            <a:pPr lvl="1"/>
            <a:r>
              <a:rPr lang="en-US" dirty="0" smtClean="0"/>
              <a:t>If owner selection fails, synchronization stops</a:t>
            </a:r>
          </a:p>
          <a:p>
            <a:r>
              <a:rPr lang="en-US" dirty="0" smtClean="0"/>
              <a:t>Broadcast request to all peer members to get their latest state and collect their responses</a:t>
            </a:r>
          </a:p>
          <a:p>
            <a:r>
              <a:rPr lang="en-US" dirty="0" smtClean="0"/>
              <a:t>Best state is chosen: state with the highest version and from the collection of states with the highest epoch</a:t>
            </a:r>
          </a:p>
          <a:p>
            <a:pPr lvl="1"/>
            <a:r>
              <a:rPr lang="en-US" dirty="0" smtClean="0"/>
              <a:t>However, if the local state has higher epoch than the best state’s epoch, it is preferred; otherwise if they have the same epoch:</a:t>
            </a:r>
          </a:p>
          <a:p>
            <a:pPr lvl="2"/>
            <a:r>
              <a:rPr lang="en-US" dirty="0" smtClean="0"/>
              <a:t>If the local state has a higher update time it is preferred, otherwise:</a:t>
            </a:r>
          </a:p>
          <a:p>
            <a:pPr lvl="2"/>
            <a:r>
              <a:rPr lang="en-US" dirty="0" smtClean="0"/>
              <a:t>If the local state update time and best state update time are close enough the service will be marked IN_CONFLICT</a:t>
            </a:r>
          </a:p>
          <a:p>
            <a:r>
              <a:rPr lang="en-US" dirty="0" smtClean="0"/>
              <a:t>Chosen state is broadcasted to group members</a:t>
            </a:r>
          </a:p>
          <a:p>
            <a:pPr lvl="1"/>
            <a:r>
              <a:rPr lang="en-US" dirty="0" smtClean="0"/>
              <a:t>Only from owner (or localhost if owner does not have the service)</a:t>
            </a:r>
          </a:p>
          <a:p>
            <a:pPr lvl="1"/>
            <a:r>
              <a:rPr lang="en-US" dirty="0" smtClean="0"/>
              <a:t>If ownership has changed epoch and version are incremented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Xenon contains a layered stack of protocols that together enable highly available and scalable services:</a:t>
            </a:r>
          </a:p>
          <a:p>
            <a:pPr lvl="1"/>
            <a:r>
              <a:rPr lang="en-US" dirty="0" smtClean="0"/>
              <a:t>Group Membership – a gossip-based protocol to calculate membership in a group of hosts</a:t>
            </a:r>
          </a:p>
          <a:p>
            <a:pPr lvl="1"/>
            <a:r>
              <a:rPr lang="en-US" dirty="0" smtClean="0"/>
              <a:t>Balancing &amp; Forwarding – routing requests to a consistently selected owner, no matter through which node the request has entered</a:t>
            </a:r>
          </a:p>
          <a:p>
            <a:pPr lvl="1"/>
            <a:r>
              <a:rPr lang="en-US" dirty="0" smtClean="0"/>
              <a:t>Replication – duplication of state across multiple hosts for redundancy and consistency</a:t>
            </a:r>
          </a:p>
          <a:p>
            <a:pPr lvl="1"/>
            <a:r>
              <a:rPr lang="en-US" dirty="0" smtClean="0"/>
              <a:t>Synchronization – determining the best known state of a service to deal with potential state divergence</a:t>
            </a:r>
          </a:p>
          <a:p>
            <a:pPr lvl="1"/>
            <a:endParaRPr lang="en-US" dirty="0"/>
          </a:p>
          <a:p>
            <a:r>
              <a:rPr lang="en-US" dirty="0" smtClean="0"/>
              <a:t>The user has some control over the consistency guarantees through the </a:t>
            </a:r>
            <a:r>
              <a:rPr lang="en-US" dirty="0" smtClean="0"/>
              <a:t>use </a:t>
            </a:r>
            <a:r>
              <a:rPr lang="en-US" dirty="0" smtClean="0"/>
              <a:t>of Service Options and extensibility points:</a:t>
            </a:r>
          </a:p>
          <a:p>
            <a:pPr lvl="1"/>
            <a:r>
              <a:rPr lang="en-US" dirty="0" err="1" smtClean="0"/>
              <a:t>ServiceOption.ENFORCE_QUORUM</a:t>
            </a:r>
            <a:r>
              <a:rPr lang="en-US" dirty="0" smtClean="0"/>
              <a:t> for ‘strict consistency’</a:t>
            </a:r>
          </a:p>
          <a:p>
            <a:pPr lvl="1"/>
            <a:r>
              <a:rPr lang="en-US" dirty="0" err="1" smtClean="0"/>
              <a:t>NodeSelector</a:t>
            </a:r>
            <a:r>
              <a:rPr lang="en-US" dirty="0" smtClean="0"/>
              <a:t> to plug-in leader election, replication and synchronization logic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/>
          <p:cNvSpPr txBox="1">
            <a:spLocks noChangeArrowheads="1"/>
          </p:cNvSpPr>
          <p:nvPr/>
        </p:nvSpPr>
        <p:spPr>
          <a:xfrm>
            <a:off x="455612" y="228600"/>
            <a:ext cx="10349074" cy="89534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kern="0" dirty="0" smtClean="0">
              <a:solidFill>
                <a:schemeClr val="accent6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 smtClean="0">
                <a:solidFill>
                  <a:schemeClr val="accent6"/>
                </a:solidFill>
              </a:rPr>
              <a:t>Disclaimer</a:t>
            </a:r>
            <a:endParaRPr lang="en-US" sz="2800" b="1" kern="0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012" y="1219200"/>
            <a:ext cx="11201400" cy="495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/>
              <a:t>These slides serve as an overview of </a:t>
            </a:r>
            <a:r>
              <a:rPr lang="en-US" sz="2000" dirty="0" smtClean="0"/>
              <a:t>Xenon key </a:t>
            </a:r>
            <a:r>
              <a:rPr lang="en-US" sz="2000" dirty="0"/>
              <a:t>multi-node mechanisms. For details please refer to the Wiki: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github.com/vmware/xenon/wiki</a:t>
            </a:r>
            <a:r>
              <a:rPr lang="en-US" sz="2000" dirty="0" smtClean="0"/>
              <a:t> </a:t>
            </a: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6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/>
          <p:cNvSpPr txBox="1">
            <a:spLocks noChangeArrowheads="1"/>
          </p:cNvSpPr>
          <p:nvPr/>
        </p:nvSpPr>
        <p:spPr>
          <a:xfrm>
            <a:off x="455612" y="228600"/>
            <a:ext cx="10349074" cy="89534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kern="0" dirty="0" smtClean="0">
              <a:solidFill>
                <a:schemeClr val="accent6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 smtClean="0">
                <a:solidFill>
                  <a:schemeClr val="accent6"/>
                </a:solidFill>
              </a:rPr>
              <a:t>Agenda </a:t>
            </a:r>
            <a:endParaRPr lang="en-US" sz="2800" b="1" kern="0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012" y="1219200"/>
            <a:ext cx="11201400" cy="495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Group Membership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Balancing &amp; Forwarding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Replication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Synchronization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/>
          <p:cNvSpPr txBox="1">
            <a:spLocks noChangeArrowheads="1"/>
          </p:cNvSpPr>
          <p:nvPr/>
        </p:nvSpPr>
        <p:spPr>
          <a:xfrm>
            <a:off x="455612" y="228600"/>
            <a:ext cx="10349074" cy="89534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kern="0" dirty="0" smtClean="0">
              <a:solidFill>
                <a:schemeClr val="accent6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 smtClean="0">
                <a:solidFill>
                  <a:schemeClr val="accent6"/>
                </a:solidFill>
              </a:rPr>
              <a:t>Xenon Clustering </a:t>
            </a:r>
            <a:endParaRPr lang="en-US" sz="2800" b="1" kern="0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012" y="1219200"/>
            <a:ext cx="11201400" cy="495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What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Ability to ‘group together’ a set of 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Why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Scale-Out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High-Availability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Unified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How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Group Membership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Balancing &amp; Forwarding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Replication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Synchronization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Note: the focus of this presentation is on </a:t>
            </a:r>
            <a:r>
              <a:rPr lang="en-US" sz="2000" dirty="0" err="1" smtClean="0">
                <a:solidFill>
                  <a:schemeClr val="tx1">
                    <a:lumMod val="75000"/>
                  </a:schemeClr>
                </a:solidFill>
              </a:rPr>
              <a:t>stateful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Membership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A group is a set of hosts</a:t>
            </a:r>
          </a:p>
          <a:p>
            <a:pPr lvl="1"/>
            <a:r>
              <a:rPr lang="en-US" dirty="0" smtClean="0"/>
              <a:t>A host can belong to multiple groups</a:t>
            </a:r>
          </a:p>
          <a:p>
            <a:pPr lvl="1"/>
            <a:r>
              <a:rPr lang="en-US" dirty="0"/>
              <a:t>A service belongs to a single </a:t>
            </a:r>
            <a:r>
              <a:rPr lang="en-US" dirty="0" smtClean="0"/>
              <a:t>group</a:t>
            </a:r>
          </a:p>
          <a:p>
            <a:pPr lvl="1"/>
            <a:r>
              <a:rPr lang="en-US" dirty="0"/>
              <a:t>A group is a replication boundary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Fundamental building block for redundancy &amp; scale-out</a:t>
            </a:r>
          </a:p>
          <a:p>
            <a:pPr lvl="1"/>
            <a:endParaRPr lang="en-US" dirty="0"/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Group membership is maintained using gossip</a:t>
            </a:r>
          </a:p>
          <a:p>
            <a:pPr lvl="1"/>
            <a:r>
              <a:rPr lang="en-US" dirty="0" smtClean="0"/>
              <a:t>A new host joins the group through an existing member</a:t>
            </a:r>
          </a:p>
          <a:p>
            <a:pPr lvl="1"/>
            <a:r>
              <a:rPr lang="en-US" dirty="0" smtClean="0"/>
              <a:t>Implemented by </a:t>
            </a:r>
            <a:r>
              <a:rPr lang="en-US" dirty="0" err="1" smtClean="0"/>
              <a:t>NodeGroupService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github.com/vmware/xenon/wiki/NodeGroupService</a:t>
            </a:r>
            <a:r>
              <a:rPr lang="en-US" dirty="0" smtClean="0"/>
              <a:t>)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54752" y="1371600"/>
            <a:ext cx="1836204" cy="1769368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84822" y="1152990"/>
            <a:ext cx="576064" cy="437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/>
              <a:t>A</a:t>
            </a:r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046740" y="2600908"/>
            <a:ext cx="576064" cy="437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ln>
                  <a:solidFill>
                    <a:srgbClr val="FF0000"/>
                  </a:solidFill>
                </a:ln>
              </a:rPr>
              <a:t>B</a:t>
            </a:r>
            <a:endParaRPr lang="en-US" sz="2800" dirty="0" smtClean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73934" y="2600908"/>
            <a:ext cx="576064" cy="437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/>
              <a:t>C</a:t>
            </a:r>
            <a:endParaRPr lang="en-US" sz="2800" dirty="0" smtClean="0"/>
          </a:p>
        </p:txBody>
      </p:sp>
      <p:sp>
        <p:nvSpPr>
          <p:cNvPr id="15" name="Oval 14"/>
          <p:cNvSpPr/>
          <p:nvPr/>
        </p:nvSpPr>
        <p:spPr>
          <a:xfrm>
            <a:off x="9154752" y="3675856"/>
            <a:ext cx="1836204" cy="1769368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784822" y="3457246"/>
            <a:ext cx="576064" cy="437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/>
              <a:t>D</a:t>
            </a:r>
            <a:endParaRPr lang="en-US" sz="2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046740" y="4905164"/>
            <a:ext cx="576064" cy="437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ln>
                  <a:solidFill>
                    <a:srgbClr val="FF0000"/>
                  </a:solidFill>
                </a:ln>
              </a:rPr>
              <a:t>B</a:t>
            </a:r>
            <a:endParaRPr lang="en-US" sz="2800" dirty="0" smtClean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73934" y="4905164"/>
            <a:ext cx="576064" cy="437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/>
              <a:t>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778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-207404"/>
            <a:ext cx="10969943" cy="812800"/>
          </a:xfrm>
        </p:spPr>
        <p:txBody>
          <a:bodyPr/>
          <a:lstStyle/>
          <a:p>
            <a:r>
              <a:rPr lang="en-US" dirty="0" smtClean="0"/>
              <a:t>Group </a:t>
            </a:r>
            <a:r>
              <a:rPr lang="en-US" dirty="0" smtClean="0"/>
              <a:t>Membership drill-down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441" y="833996"/>
            <a:ext cx="10969943" cy="4648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new host joins the group through an existing member</a:t>
            </a:r>
          </a:p>
          <a:p>
            <a:pPr lvl="1"/>
            <a:r>
              <a:rPr lang="en-US" dirty="0" smtClean="0"/>
              <a:t>The new host and the existing host are now aware of each other</a:t>
            </a:r>
          </a:p>
          <a:p>
            <a:pPr lvl="1"/>
            <a:r>
              <a:rPr lang="en-US" dirty="0" smtClean="0"/>
              <a:t>Must know at least one member URI to join the group</a:t>
            </a:r>
          </a:p>
          <a:p>
            <a:pPr lvl="1"/>
            <a:endParaRPr lang="en-US" dirty="0"/>
          </a:p>
          <a:p>
            <a:r>
              <a:rPr lang="en-US" dirty="0" smtClean="0"/>
              <a:t>Each host</a:t>
            </a:r>
            <a:r>
              <a:rPr lang="en-US" dirty="0"/>
              <a:t>:</a:t>
            </a:r>
            <a:r>
              <a:rPr lang="en-US" dirty="0" smtClean="0"/>
              <a:t> every maintenance interval</a:t>
            </a:r>
          </a:p>
          <a:p>
            <a:pPr lvl="1"/>
            <a:r>
              <a:rPr lang="en-US" dirty="0" smtClean="0"/>
              <a:t>Selects N=Log10  random peers from its view of membership</a:t>
            </a:r>
          </a:p>
          <a:p>
            <a:pPr lvl="1"/>
            <a:r>
              <a:rPr lang="en-US" dirty="0" smtClean="0"/>
              <a:t>Sends each peer its (local) view of membership through a PATCH</a:t>
            </a:r>
          </a:p>
          <a:p>
            <a:pPr lvl="2"/>
            <a:r>
              <a:rPr lang="en-US" dirty="0" smtClean="0"/>
              <a:t>If the peer receives the patch it merges its view of the membership with our view, and responds with the merged view</a:t>
            </a:r>
          </a:p>
          <a:p>
            <a:pPr lvl="1"/>
            <a:r>
              <a:rPr lang="en-US" dirty="0" smtClean="0"/>
              <a:t>Receives </a:t>
            </a:r>
            <a:r>
              <a:rPr lang="en-US" dirty="0" smtClean="0"/>
              <a:t>the peer’s view of membership</a:t>
            </a:r>
          </a:p>
          <a:p>
            <a:pPr lvl="1"/>
            <a:r>
              <a:rPr lang="en-US" dirty="0" smtClean="0"/>
              <a:t>Updates its local view, taking into account the peer’s response</a:t>
            </a:r>
          </a:p>
          <a:p>
            <a:pPr lvl="1"/>
            <a:endParaRPr lang="en-US" dirty="0"/>
          </a:p>
          <a:p>
            <a:r>
              <a:rPr lang="en-US" dirty="0" smtClean="0"/>
              <a:t>Each membership entry contains a version and an </a:t>
            </a:r>
            <a:r>
              <a:rPr lang="en-US" dirty="0" err="1" smtClean="0"/>
              <a:t>updateTime</a:t>
            </a:r>
            <a:r>
              <a:rPr lang="en-US" dirty="0" smtClean="0"/>
              <a:t>, which are used to consolidate conflicting views of membership status</a:t>
            </a:r>
          </a:p>
          <a:p>
            <a:r>
              <a:rPr lang="en-US" dirty="0" smtClean="0"/>
              <a:t>Unavailable members are removed from membership after a configurable time interval (1 hour by default)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279412"/>
            <a:ext cx="10969943" cy="812800"/>
          </a:xfrm>
        </p:spPr>
        <p:txBody>
          <a:bodyPr/>
          <a:lstStyle/>
          <a:p>
            <a:r>
              <a:rPr lang="en-US" dirty="0" smtClean="0"/>
              <a:t>Balancing &amp;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61988"/>
            <a:ext cx="7654555" cy="4648200"/>
          </a:xfrm>
        </p:spPr>
        <p:txBody>
          <a:bodyPr/>
          <a:lstStyle/>
          <a:p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Forward and/or broadcast operations to group members</a:t>
            </a:r>
            <a:endParaRPr lang="en-US" dirty="0"/>
          </a:p>
          <a:p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Consistency, Scale-Out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An operation can enter through any group member</a:t>
            </a:r>
          </a:p>
          <a:p>
            <a:pPr lvl="1"/>
            <a:r>
              <a:rPr lang="en-US" dirty="0" smtClean="0"/>
              <a:t>In case of OWNER_SELECTION, it is forwarded to the owner</a:t>
            </a:r>
          </a:p>
          <a:p>
            <a:pPr lvl="1"/>
            <a:r>
              <a:rPr lang="en-US" dirty="0" smtClean="0"/>
              <a:t>The owner is calculated using a consistent hashing scheme on the service self-link</a:t>
            </a:r>
          </a:p>
          <a:p>
            <a:pPr lvl="1"/>
            <a:r>
              <a:rPr lang="en-US" dirty="0" smtClean="0"/>
              <a:t>The result is:</a:t>
            </a:r>
          </a:p>
          <a:p>
            <a:pPr lvl="2"/>
            <a:r>
              <a:rPr lang="en-US" dirty="0" smtClean="0"/>
              <a:t>Ownership per service is fixed as long as group membership is stable</a:t>
            </a:r>
          </a:p>
          <a:p>
            <a:pPr lvl="2"/>
            <a:r>
              <a:rPr lang="en-US" dirty="0" smtClean="0"/>
              <a:t>Ownership across services is evenly spread across the group members</a:t>
            </a:r>
          </a:p>
          <a:p>
            <a:pPr lvl="1"/>
            <a:r>
              <a:rPr lang="en-US" dirty="0" smtClean="0"/>
              <a:t>Implemented by:</a:t>
            </a:r>
          </a:p>
          <a:p>
            <a:pPr lvl="2"/>
            <a:r>
              <a:rPr lang="en-US" dirty="0" err="1" smtClean="0"/>
              <a:t>ServiceHost</a:t>
            </a:r>
            <a:endParaRPr lang="en-US" dirty="0" smtClean="0"/>
          </a:p>
          <a:p>
            <a:pPr lvl="2"/>
            <a:r>
              <a:rPr lang="en-US" dirty="0" err="1" smtClean="0"/>
              <a:t>NodeSelectorService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github.com/vmware/xenon/wiki/NodeSelectorService</a:t>
            </a:r>
            <a:r>
              <a:rPr lang="en-US" dirty="0" smtClean="0"/>
              <a:t>) </a:t>
            </a:r>
          </a:p>
          <a:p>
            <a:pPr lvl="2"/>
            <a:r>
              <a:rPr lang="en-US" dirty="0" err="1" smtClean="0"/>
              <a:t>ConsistentHashingNodeSelectorService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43990" y="259436"/>
            <a:ext cx="1368152" cy="4863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operation</a:t>
            </a:r>
            <a:endParaRPr lang="en-US" dirty="0" smtClean="0"/>
          </a:p>
        </p:txBody>
      </p:sp>
      <p:sp>
        <p:nvSpPr>
          <p:cNvPr id="7" name="Isosceles Triangle 6"/>
          <p:cNvSpPr/>
          <p:nvPr/>
        </p:nvSpPr>
        <p:spPr>
          <a:xfrm>
            <a:off x="9658808" y="2763180"/>
            <a:ext cx="1938517" cy="1565920"/>
          </a:xfrm>
          <a:prstGeom prst="triangl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Is owner?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28066" y="656692"/>
            <a:ext cx="0" cy="397256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766820" y="1161960"/>
            <a:ext cx="1758497" cy="10069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Calculate Owner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630916" y="2275660"/>
            <a:ext cx="0" cy="397256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22692" y="3546140"/>
            <a:ext cx="0" cy="1070992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5"/>
          </p:cNvCxnSpPr>
          <p:nvPr/>
        </p:nvCxnSpPr>
        <p:spPr>
          <a:xfrm>
            <a:off x="11112696" y="3546140"/>
            <a:ext cx="709996" cy="0"/>
          </a:xfrm>
          <a:prstGeom prst="line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452868" y="3537012"/>
            <a:ext cx="709996" cy="0"/>
          </a:xfrm>
          <a:prstGeom prst="line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442784" y="3537012"/>
            <a:ext cx="0" cy="1070992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584387" y="4726356"/>
            <a:ext cx="1182433" cy="10069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Forward operation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62764" y="3825044"/>
            <a:ext cx="504056" cy="247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39028" y="3825044"/>
            <a:ext cx="504056" cy="247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yes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924647" y="4725144"/>
            <a:ext cx="1182433" cy="10069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Cont. processing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352388"/>
            <a:ext cx="10969943" cy="812800"/>
          </a:xfrm>
        </p:spPr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689012"/>
            <a:ext cx="7285171" cy="4648200"/>
          </a:xfrm>
        </p:spPr>
        <p:txBody>
          <a:bodyPr/>
          <a:lstStyle/>
          <a:p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Apply operation/state on other group members</a:t>
            </a:r>
          </a:p>
          <a:p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Redundancy, Safety (consistency)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If the service state is updated (at the owner) its version is incremented</a:t>
            </a:r>
          </a:p>
          <a:p>
            <a:pPr lvl="1"/>
            <a:r>
              <a:rPr lang="en-US" dirty="0" smtClean="0"/>
              <a:t>The operation/state is then replicated to other group members</a:t>
            </a:r>
          </a:p>
          <a:p>
            <a:pPr lvl="2"/>
            <a:r>
              <a:rPr lang="en-US" dirty="0" smtClean="0"/>
              <a:t>Full replication (to all group members)</a:t>
            </a:r>
          </a:p>
          <a:p>
            <a:pPr lvl="2"/>
            <a:r>
              <a:rPr lang="en-US" dirty="0" smtClean="0"/>
              <a:t>Limited replication (to 3 members)</a:t>
            </a:r>
          </a:p>
          <a:p>
            <a:pPr lvl="2"/>
            <a:r>
              <a:rPr lang="en-US" dirty="0" smtClean="0"/>
              <a:t>This is controlled through a Node Selector, which is configurable per service</a:t>
            </a:r>
          </a:p>
          <a:p>
            <a:pPr lvl="1"/>
            <a:r>
              <a:rPr lang="en-US" dirty="0" smtClean="0"/>
              <a:t>If replication ‘fails’ (semantics is controlled by a combination of options/settings) then the operation fails and synchronization is triggered</a:t>
            </a:r>
          </a:p>
          <a:p>
            <a:pPr lvl="1"/>
            <a:r>
              <a:rPr lang="en-US" dirty="0" smtClean="0"/>
              <a:t>If replication is successful, the new state is persisted (at the owner)</a:t>
            </a:r>
          </a:p>
          <a:p>
            <a:pPr lvl="1"/>
            <a:r>
              <a:rPr lang="en-US" dirty="0" smtClean="0"/>
              <a:t>Implemented by </a:t>
            </a:r>
            <a:r>
              <a:rPr lang="en-US" dirty="0" err="1" smtClean="0"/>
              <a:t>StatefulService</a:t>
            </a:r>
            <a:r>
              <a:rPr lang="en-US" dirty="0" smtClean="0"/>
              <a:t>, </a:t>
            </a:r>
            <a:r>
              <a:rPr lang="en-US" dirty="0" err="1" smtClean="0"/>
              <a:t>ConsistentHashingNodeSelectorService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72519" y="259436"/>
            <a:ext cx="1758497" cy="4863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/>
              <a:t>Write Request</a:t>
            </a:r>
            <a:endParaRPr lang="en-US" dirty="0" smtClean="0"/>
          </a:p>
        </p:txBody>
      </p:sp>
      <p:sp>
        <p:nvSpPr>
          <p:cNvPr id="7" name="Isosceles Triangle 6"/>
          <p:cNvSpPr/>
          <p:nvPr/>
        </p:nvSpPr>
        <p:spPr>
          <a:xfrm>
            <a:off x="9658808" y="2763180"/>
            <a:ext cx="1938517" cy="1565920"/>
          </a:xfrm>
          <a:prstGeom prst="triangl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Replication successful?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28066" y="584684"/>
            <a:ext cx="2850" cy="324036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766820" y="980728"/>
            <a:ext cx="1758497" cy="544624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Increment version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10628067" y="2527688"/>
            <a:ext cx="2849" cy="235492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22692" y="3546140"/>
            <a:ext cx="0" cy="1070992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5"/>
          </p:cNvCxnSpPr>
          <p:nvPr/>
        </p:nvCxnSpPr>
        <p:spPr>
          <a:xfrm>
            <a:off x="11112696" y="3546140"/>
            <a:ext cx="709996" cy="0"/>
          </a:xfrm>
          <a:prstGeom prst="line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452868" y="3537012"/>
            <a:ext cx="709996" cy="0"/>
          </a:xfrm>
          <a:prstGeom prst="line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442784" y="3537012"/>
            <a:ext cx="0" cy="1070992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584387" y="4726356"/>
            <a:ext cx="1182433" cy="10069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Fail and trigger synch.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62764" y="3825044"/>
            <a:ext cx="504056" cy="247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39028" y="3825044"/>
            <a:ext cx="504056" cy="247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yes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924647" y="4725144"/>
            <a:ext cx="1182433" cy="10069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Persist state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66820" y="1952836"/>
            <a:ext cx="1758497" cy="544624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Replicate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630916" y="1592796"/>
            <a:ext cx="2850" cy="324036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2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1668"/>
            <a:ext cx="10969943" cy="812800"/>
          </a:xfrm>
        </p:spPr>
        <p:txBody>
          <a:bodyPr/>
          <a:lstStyle/>
          <a:p>
            <a:r>
              <a:rPr lang="en-US" dirty="0" smtClean="0"/>
              <a:t>Replication drill-down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93068"/>
            <a:ext cx="7285171" cy="4648200"/>
          </a:xfrm>
        </p:spPr>
        <p:txBody>
          <a:bodyPr/>
          <a:lstStyle/>
          <a:p>
            <a:r>
              <a:rPr lang="en-US" dirty="0" smtClean="0"/>
              <a:t>Full replication</a:t>
            </a:r>
          </a:p>
          <a:p>
            <a:pPr lvl="1"/>
            <a:r>
              <a:rPr lang="en-US" dirty="0" smtClean="0"/>
              <a:t>An attempt is made to replicate to each group member</a:t>
            </a:r>
          </a:p>
          <a:p>
            <a:pPr lvl="1"/>
            <a:r>
              <a:rPr lang="en-US" dirty="0"/>
              <a:t>Replication is considered successful if a quorum is reached</a:t>
            </a:r>
            <a:endParaRPr lang="en-US" dirty="0" smtClean="0"/>
          </a:p>
          <a:p>
            <a:pPr lvl="2"/>
            <a:r>
              <a:rPr lang="en-US" dirty="0" smtClean="0"/>
              <a:t>Quorum is 1 by default – burden is on the user to set</a:t>
            </a:r>
          </a:p>
          <a:p>
            <a:r>
              <a:rPr lang="en-US" dirty="0" smtClean="0"/>
              <a:t>Limited replication</a:t>
            </a:r>
          </a:p>
          <a:p>
            <a:pPr lvl="1"/>
            <a:r>
              <a:rPr lang="en-US" dirty="0" smtClean="0"/>
              <a:t>3 ‘closest’  neighbors are selected from available group members</a:t>
            </a:r>
          </a:p>
          <a:p>
            <a:pPr lvl="2"/>
            <a:r>
              <a:rPr lang="en-US" dirty="0" smtClean="0"/>
              <a:t>Distance is calculated based on service self-link and host ids</a:t>
            </a:r>
            <a:endParaRPr lang="en-US" dirty="0"/>
          </a:p>
          <a:p>
            <a:pPr lvl="1"/>
            <a:r>
              <a:rPr lang="en-US" dirty="0" smtClean="0"/>
              <a:t>If quorum is not reached, operation fails</a:t>
            </a:r>
          </a:p>
          <a:p>
            <a:pPr lvl="1"/>
            <a:r>
              <a:rPr lang="en-US" dirty="0" smtClean="0"/>
              <a:t>Replication targets are the selected neighbors</a:t>
            </a:r>
          </a:p>
          <a:p>
            <a:pPr lvl="2"/>
            <a:r>
              <a:rPr lang="en-US" dirty="0"/>
              <a:t>Quorum is 1 by default – burden is on the user to </a:t>
            </a:r>
            <a:r>
              <a:rPr lang="en-US" dirty="0" smtClean="0"/>
              <a:t>set</a:t>
            </a:r>
          </a:p>
          <a:p>
            <a:pPr lvl="2"/>
            <a:endParaRPr lang="en-US" dirty="0"/>
          </a:p>
          <a:p>
            <a:r>
              <a:rPr lang="en-US" dirty="0">
                <a:hlinkClick r:id="rId3"/>
              </a:rPr>
              <a:t>https://github.com/vmware/xenon/wiki/Leader-Election-And-Replication-Design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VMware_white_16x9.potx</Template>
  <TotalTime>0</TotalTime>
  <Words>949</Words>
  <Application>Microsoft Office PowerPoint</Application>
  <PresentationFormat>Custom</PresentationFormat>
  <Paragraphs>190</Paragraphs>
  <Slides>12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VMware_white_16x9</vt:lpstr>
      <vt:lpstr>think-cell Slide</vt:lpstr>
      <vt:lpstr> Xenon Clustering  </vt:lpstr>
      <vt:lpstr>PowerPoint Presentation</vt:lpstr>
      <vt:lpstr>PowerPoint Presentation</vt:lpstr>
      <vt:lpstr>PowerPoint Presentation</vt:lpstr>
      <vt:lpstr>Group Membership</vt:lpstr>
      <vt:lpstr>Group Membership drill-down</vt:lpstr>
      <vt:lpstr>Balancing &amp; Forwarding</vt:lpstr>
      <vt:lpstr>Replication</vt:lpstr>
      <vt:lpstr>Replication drill-down</vt:lpstr>
      <vt:lpstr>Synchronization</vt:lpstr>
      <vt:lpstr>Synchronization drill-down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2015-12-03T08:30:27Z</dcterms:modified>
</cp:coreProperties>
</file>