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10"/>
  </p:notesMasterIdLst>
  <p:handoutMasterIdLst>
    <p:handoutMasterId r:id="rId11"/>
  </p:handoutMasterIdLst>
  <p:sldIdLst>
    <p:sldId id="269" r:id="rId3"/>
    <p:sldId id="280" r:id="rId4"/>
    <p:sldId id="282" r:id="rId5"/>
    <p:sldId id="283" r:id="rId6"/>
    <p:sldId id="272" r:id="rId7"/>
    <p:sldId id="273" r:id="rId8"/>
    <p:sldId id="285"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63" d="100"/>
          <a:sy n="63" d="100"/>
        </p:scale>
        <p:origin x="78" y="84"/>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CA0844-C266-46EC-A036-E1634F64C44A}" type="datetimeFigureOut">
              <a:rPr lang="en-US"/>
              <a:t>3/2/2018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088AA-226D-4237-A99F-5C4B97F43BA8}" type="slidenum">
              <a:rPr/>
              <a:t>‹#›</a:t>
            </a:fld>
            <a:endParaRPr/>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08BCD-7B2F-4BCE-87AF-5D67EFFE4D17}" type="datetimeFigureOut">
              <a:rPr lang="en-US"/>
              <a:t>3/2/2018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A1353-EEA5-436B-AB14-1D84B195E669}" type="slidenum">
              <a:rPr/>
              <a:t>‹#›</a:t>
            </a:fld>
            <a:endParaRPr/>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0"/>
            <a:ext cx="12188823"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ound Single Corner Rectangle 7"/>
          <p:cNvSpPr/>
          <p:nvPr/>
        </p:nvSpPr>
        <p:spPr bwMode="ltGray">
          <a:xfrm rot="10800000" flipH="1" flipV="1">
            <a:off x="6926759" y="228598"/>
            <a:ext cx="5035054" cy="5715002"/>
          </a:xfrm>
          <a:prstGeom prst="round1Rect">
            <a:avLst>
              <a:gd name="adj" fmla="val 58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3"/>
            <a:ext cx="6926756"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0" y="6172200"/>
            <a:ext cx="12188952" cy="6858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1703718"/>
            <a:ext cx="5791200" cy="37338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7085014" y="3429000"/>
            <a:ext cx="4572000" cy="1905000"/>
          </a:xfrm>
        </p:spPr>
        <p:txBody>
          <a:bodyPr anchor="b"/>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7" name="Rectangle 16"/>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8" name="Rectangle 17"/>
          <p:cNvSpPr/>
          <p:nvPr/>
        </p:nvSpPr>
        <p:spPr>
          <a:xfrm>
            <a:off x="7466013" y="3"/>
            <a:ext cx="47228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83151" y="234351"/>
            <a:ext cx="3773863" cy="4642450"/>
          </a:xfrm>
        </p:spPr>
        <p:txBody>
          <a:bodyPr vert="horz" lIns="91440" tIns="45720" rIns="91440" bIns="45720" rtlCol="0" anchor="b">
            <a:normAutofit/>
          </a:bodyPr>
          <a:lstStyle>
            <a:lvl1pPr>
              <a:defRPr sz="4400">
                <a:solidFill>
                  <a:schemeClr val="bg1"/>
                </a:solidFill>
                <a:effectLst>
                  <a:outerShdw blurRad="88900" algn="ctr" rotWithShape="0">
                    <a:prstClr val="black">
                      <a:alpha val="35000"/>
                    </a:prstClr>
                  </a:outerShdw>
                </a:effectLst>
              </a:defRPr>
            </a:lvl1pPr>
          </a:lstStyle>
          <a:p>
            <a:pPr lvl="0">
              <a:lnSpc>
                <a:spcPct val="80000"/>
              </a:lnSpc>
            </a:pPr>
            <a:r>
              <a:rPr lang="en-US"/>
              <a:t>Click to edit Master title style</a:t>
            </a:r>
            <a:endParaRPr/>
          </a:p>
        </p:txBody>
      </p:sp>
      <p:sp>
        <p:nvSpPr>
          <p:cNvPr id="4" name="Text Placeholder 3"/>
          <p:cNvSpPr>
            <a:spLocks noGrp="1"/>
          </p:cNvSpPr>
          <p:nvPr>
            <p:ph type="body" sz="half" idx="2"/>
          </p:nvPr>
        </p:nvSpPr>
        <p:spPr>
          <a:xfrm>
            <a:off x="7872936" y="5029200"/>
            <a:ext cx="3782586" cy="914400"/>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Rectangle 19"/>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749F4917-CE56-4645-8050-1555FA0B180B}" type="datetimeFigureOut">
              <a:rPr lang="en-US"/>
              <a:pPr/>
              <a:t>3/2/2018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B524DA2-3CE4-45BB-9F6F-628A0CFBDBF9}" type="slidenum">
              <a:rPr/>
              <a:pPr/>
              <a:t>‹#›</a:t>
            </a:fld>
            <a:endParaRPr/>
          </a:p>
        </p:txBody>
      </p:sp>
      <p:sp>
        <p:nvSpPr>
          <p:cNvPr id="21" name="Round Single Corner Rectangle 20"/>
          <p:cNvSpPr/>
          <p:nvPr/>
        </p:nvSpPr>
        <p:spPr bwMode="ltGray">
          <a:xfrm rot="10800000" flipV="1">
            <a:off x="227013" y="234351"/>
            <a:ext cx="7238999"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a:xfrm flipH="1">
            <a:off x="457198" y="465283"/>
            <a:ext cx="6780215" cy="5249717"/>
          </a:xfrm>
          <a:prstGeom prst="round1Rect">
            <a:avLst>
              <a:gd name="adj" fmla="val 4287"/>
            </a:avLst>
          </a:prstGeo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5215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371600">
              <a:defRPr/>
            </a:lvl6pPr>
            <a:lvl7pPr marL="1600200">
              <a:defRPr/>
            </a:lvl7pPr>
            <a:lvl8pPr marL="1828800">
              <a:defRPr baseline="0"/>
            </a:lvl8pPr>
            <a:lvl9pPr marL="205740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582613"/>
            <a:ext cx="8183562" cy="55895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2" name="Vertical Title 1"/>
          <p:cNvSpPr>
            <a:spLocks noGrp="1"/>
          </p:cNvSpPr>
          <p:nvPr>
            <p:ph type="title" orient="vert"/>
          </p:nvPr>
        </p:nvSpPr>
        <p:spPr>
          <a:xfrm>
            <a:off x="9705974" y="582613"/>
            <a:ext cx="1951037" cy="5589587"/>
          </a:xfrm>
        </p:spPr>
        <p:txBody>
          <a:bodyPr vert="eaVert"/>
          <a:lstStyle/>
          <a:p>
            <a:r>
              <a:rPr lang="en-US"/>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1" name="Rectangle 10"/>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p:nvSpPr>
        <p:spPr>
          <a:xfrm>
            <a:off x="0" y="3"/>
            <a:ext cx="51800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914400"/>
            <a:ext cx="4190999" cy="38862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97799" y="4953000"/>
            <a:ext cx="4201213" cy="990599"/>
          </a:xfrm>
        </p:spPr>
        <p:txBody>
          <a:bodyPr anchor="t">
            <a:normAutofit/>
          </a:bodyPr>
          <a:lstStyle>
            <a:lvl1pPr marL="0" indent="0" algn="l">
              <a:spcBef>
                <a:spcPts val="0"/>
              </a:spcBef>
              <a:buNone/>
              <a:defRPr sz="2000">
                <a:solidFill>
                  <a:schemeClr val="accent1">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4" name="Picture Placeholder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41871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876"/>
            <a:ext cx="12188952"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7451144" y="0"/>
            <a:ext cx="4737681" cy="64770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ound Single Corner Rectangle 9"/>
          <p:cNvSpPr/>
          <p:nvPr/>
        </p:nvSpPr>
        <p:spPr bwMode="ltGray">
          <a:xfrm rot="10800000" flipV="1">
            <a:off x="219973" y="234351"/>
            <a:ext cx="7237410" cy="60140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6477000"/>
            <a:ext cx="121889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93813" y="685800"/>
            <a:ext cx="5638801" cy="4191000"/>
          </a:xfrm>
        </p:spPr>
        <p:txBody>
          <a:bodyPr anchor="b">
            <a:no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293813" y="5029200"/>
            <a:ext cx="5638800" cy="914400"/>
          </a:xfrm>
        </p:spPr>
        <p:txBody>
          <a:bodyPr anchor="t">
            <a:normAutofit/>
          </a:bodyPr>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3/2/2018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981200"/>
            <a:ext cx="4648201" cy="4191000"/>
          </a:xfrm>
        </p:spPr>
        <p:txBody>
          <a:bodyPr>
            <a:normAutofit/>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1" y="1981200"/>
            <a:ext cx="4648203" cy="4191000"/>
          </a:xfrm>
        </p:spPr>
        <p:txBody>
          <a:bodyPr>
            <a:normAutofit/>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3/2/2018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813" y="2819400"/>
            <a:ext cx="4645152" cy="3352800"/>
          </a:xfrm>
        </p:spPr>
        <p:txBody>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baseline="0"/>
            </a:lvl8pPr>
            <a:lvl9pPr marL="2057400">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2"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2" y="2819400"/>
            <a:ext cx="4645152" cy="3352800"/>
          </a:xfrm>
        </p:spPr>
        <p:txBody>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3/2/2018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3/2/2018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3/2/2018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2"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bwMode="ltGray">
          <a:xfrm rot="10800000" flipH="1" flipV="1">
            <a:off x="4722814" y="234351"/>
            <a:ext cx="7237538"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1"/>
            <a:ext cx="4722811" cy="61722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592197" y="234351"/>
            <a:ext cx="3773863" cy="4642450"/>
          </a:xfrm>
        </p:spPr>
        <p:txBody>
          <a:bodyPr anchor="b">
            <a:normAutofit/>
          </a:bodyPr>
          <a:lstStyle>
            <a:lvl1pPr algn="l">
              <a:defRPr sz="4400" b="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4" name="Text Placeholder 3"/>
          <p:cNvSpPr>
            <a:spLocks noGrp="1"/>
          </p:cNvSpPr>
          <p:nvPr>
            <p:ph type="body" sz="half" idx="2"/>
          </p:nvPr>
        </p:nvSpPr>
        <p:spPr>
          <a:xfrm>
            <a:off x="581983" y="5029199"/>
            <a:ext cx="3782586" cy="914401"/>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3/2/2018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
        <p:nvSpPr>
          <p:cNvPr id="3" name="Content Placeholder 2"/>
          <p:cNvSpPr>
            <a:spLocks noGrp="1"/>
          </p:cNvSpPr>
          <p:nvPr>
            <p:ph idx="1"/>
          </p:nvPr>
        </p:nvSpPr>
        <p:spPr>
          <a:xfrm>
            <a:off x="4945139" y="465285"/>
            <a:ext cx="6786614" cy="5249716"/>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6477000"/>
            <a:ext cx="119603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960352" y="6477000"/>
            <a:ext cx="228473"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7" name="Rectangle 6"/>
          <p:cNvSpPr/>
          <p:nvPr/>
        </p:nvSpPr>
        <p:spPr>
          <a:xfrm>
            <a:off x="1" y="0"/>
            <a:ext cx="12188825"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a:xfrm>
            <a:off x="0" y="228600"/>
            <a:ext cx="11961877" cy="6248400"/>
          </a:xfrm>
          <a:prstGeom prst="round1Rect">
            <a:avLst>
              <a:gd name="adj" fmla="val 4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563562"/>
            <a:ext cx="9601200" cy="1189038"/>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1981200"/>
            <a:ext cx="9601202"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913811" y="6248400"/>
            <a:ext cx="1091459" cy="152400"/>
          </a:xfrm>
          <a:prstGeom prst="rect">
            <a:avLst/>
          </a:prstGeom>
        </p:spPr>
        <p:txBody>
          <a:bodyPr vert="horz" lIns="91440" tIns="45720" rIns="91440" bIns="45720" rtlCol="0" anchor="ctr"/>
          <a:lstStyle>
            <a:lvl1pPr algn="r">
              <a:defRPr sz="900">
                <a:solidFill>
                  <a:schemeClr val="tx1"/>
                </a:solidFill>
              </a:defRPr>
            </a:lvl1pPr>
          </a:lstStyle>
          <a:p>
            <a:fld id="{8E36636D-D922-432D-A958-524484B5923D}" type="datetimeFigureOut">
              <a:rPr lang="en-US"/>
              <a:pPr/>
              <a:t>3/2/2018</a:t>
            </a:fld>
            <a:endParaRPr/>
          </a:p>
        </p:txBody>
      </p:sp>
      <p:sp>
        <p:nvSpPr>
          <p:cNvPr id="5" name="Footer Placeholder 4"/>
          <p:cNvSpPr>
            <a:spLocks noGrp="1"/>
          </p:cNvSpPr>
          <p:nvPr>
            <p:ph type="ftr" sz="quarter" idx="3"/>
          </p:nvPr>
        </p:nvSpPr>
        <p:spPr>
          <a:xfrm>
            <a:off x="1293813" y="6248400"/>
            <a:ext cx="7467598" cy="152400"/>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133011" y="6248400"/>
            <a:ext cx="762003" cy="152400"/>
          </a:xfrm>
          <a:prstGeom prst="rect">
            <a:avLst/>
          </a:prstGeom>
        </p:spPr>
        <p:txBody>
          <a:bodyPr vert="horz" lIns="91440" tIns="45720" rIns="91440" bIns="45720" rtlCol="0" anchor="ctr"/>
          <a:lstStyle>
            <a:lvl1pPr algn="r">
              <a:defRPr sz="900">
                <a:solidFill>
                  <a:schemeClr val="tx1"/>
                </a:solidFill>
              </a:defRPr>
            </a:lvl1pPr>
          </a:lstStyle>
          <a:p>
            <a:fld id="{DF28FB93-0A08-4E7D-8E63-9EFA29F1E093}" type="slidenum">
              <a:rPr/>
              <a:pPr/>
              <a:t>‹#›</a:t>
            </a:fld>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33" r:id="rId10"/>
    <p:sldLayoutId id="2147483730" r:id="rId11"/>
    <p:sldLayoutId id="214748373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SzPct val="90000"/>
        <a:buFont typeface="Arial"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abiusmaximus.com/tag/biodiversity/"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US-NationalParkService-ShadedLogo.sv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80644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ec4life.wikispaces.com/Animal+Cloning"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ientifist.com/biodiversity-predicts-trillion-species/" TargetMode="External"/><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914400"/>
            <a:ext cx="4190999" cy="3733800"/>
          </a:xfrm>
        </p:spPr>
        <p:txBody>
          <a:bodyPr>
            <a:normAutofit fontScale="90000"/>
          </a:bodyPr>
          <a:lstStyle/>
          <a:p>
            <a:pPr fontAlgn="base"/>
            <a:r>
              <a:rPr lang="en-US" b="1" dirty="0">
                <a:effectLst/>
              </a:rPr>
              <a:t>Biodiversity for the National Parks</a:t>
            </a:r>
            <a:br>
              <a:rPr lang="en-US" b="1" dirty="0">
                <a:effectLst/>
              </a:rPr>
            </a:br>
            <a:br>
              <a:rPr lang="en-US" dirty="0"/>
            </a:br>
            <a:endParaRPr lang="en-US" dirty="0"/>
          </a:p>
        </p:txBody>
      </p:sp>
      <p:sp>
        <p:nvSpPr>
          <p:cNvPr id="3" name="Subtitle 2"/>
          <p:cNvSpPr>
            <a:spLocks noGrp="1"/>
          </p:cNvSpPr>
          <p:nvPr>
            <p:ph type="subTitle" idx="1"/>
          </p:nvPr>
        </p:nvSpPr>
        <p:spPr>
          <a:xfrm>
            <a:off x="597799" y="5257800"/>
            <a:ext cx="4201213" cy="685799"/>
          </a:xfrm>
        </p:spPr>
        <p:txBody>
          <a:bodyPr>
            <a:normAutofit fontScale="92500" lnSpcReduction="20000"/>
          </a:bodyPr>
          <a:lstStyle/>
          <a:p>
            <a:r>
              <a:rPr lang="en-US" b="1" dirty="0"/>
              <a:t>Capstone Project 2</a:t>
            </a:r>
          </a:p>
          <a:p>
            <a:endParaRPr lang="en-US" b="1" dirty="0"/>
          </a:p>
          <a:p>
            <a:r>
              <a:rPr lang="en-US" sz="1200" b="1" dirty="0"/>
              <a:t>V.Y. 3/2/18</a:t>
            </a:r>
            <a:endParaRPr lang="en-US" sz="12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34819" y="228600"/>
            <a:ext cx="6072187" cy="5715000"/>
          </a:xfrm>
        </p:spPr>
      </p:pic>
    </p:spTree>
    <p:extLst>
      <p:ext uri="{BB962C8B-B14F-4D97-AF65-F5344CB8AC3E}">
        <p14:creationId xmlns:p14="http://schemas.microsoft.com/office/powerpoint/2010/main" val="408083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563562"/>
            <a:ext cx="9601200" cy="579438"/>
          </a:xfrm>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Description of species_info.csv</a:t>
            </a:r>
          </a:p>
        </p:txBody>
      </p:sp>
      <p:sp>
        <p:nvSpPr>
          <p:cNvPr id="14" name="Content Placeholder 13"/>
          <p:cNvSpPr>
            <a:spLocks noGrp="1"/>
          </p:cNvSpPr>
          <p:nvPr>
            <p:ph idx="1"/>
          </p:nvPr>
        </p:nvSpPr>
        <p:spPr>
          <a:xfrm>
            <a:off x="379412" y="1295400"/>
            <a:ext cx="11277600" cy="4648200"/>
          </a:xfrm>
        </p:spPr>
        <p:txBody>
          <a:bodyPr>
            <a:normAutofit fontScale="85000" lnSpcReduction="20000"/>
          </a:bodyPr>
          <a:lstStyle/>
          <a:p>
            <a:pPr fontAlgn="base"/>
            <a:r>
              <a:rPr lang="en-US" dirty="0">
                <a:latin typeface="Verdana" panose="020B0604030504040204" pitchFamily="34" charset="0"/>
                <a:ea typeface="Verdana" panose="020B0604030504040204" pitchFamily="34" charset="0"/>
                <a:cs typeface="Verdana" panose="020B0604030504040204" pitchFamily="34" charset="0"/>
              </a:rPr>
              <a:t>Species_info.csv contains data about different species in our National Parks:</a:t>
            </a:r>
          </a:p>
          <a:p>
            <a:pPr fontAlgn="base"/>
            <a:endParaRPr lang="en-US" sz="900" dirty="0">
              <a:latin typeface="Verdana" panose="020B0604030504040204" pitchFamily="34" charset="0"/>
              <a:ea typeface="Verdana" panose="020B0604030504040204" pitchFamily="34" charset="0"/>
              <a:cs typeface="Verdana" panose="020B0604030504040204" pitchFamily="34" charset="0"/>
            </a:endParaRPr>
          </a:p>
          <a:p>
            <a:pPr lvl="1" fontAlgn="base"/>
            <a:r>
              <a:rPr lang="en-US" dirty="0">
                <a:latin typeface="Verdana" panose="020B0604030504040204" pitchFamily="34" charset="0"/>
                <a:ea typeface="Verdana" panose="020B0604030504040204" pitchFamily="34" charset="0"/>
                <a:cs typeface="Verdana" panose="020B0604030504040204" pitchFamily="34" charset="0"/>
              </a:rPr>
              <a:t>4 columns in this file:</a:t>
            </a:r>
          </a:p>
          <a:p>
            <a:pPr lvl="2" fontAlgn="base"/>
            <a:r>
              <a:rPr lang="en-US" dirty="0">
                <a:latin typeface="Verdana" panose="020B0604030504040204" pitchFamily="34" charset="0"/>
                <a:ea typeface="Verdana" panose="020B0604030504040204" pitchFamily="34" charset="0"/>
                <a:cs typeface="Verdana" panose="020B0604030504040204" pitchFamily="34" charset="0"/>
              </a:rPr>
              <a:t>Category</a:t>
            </a:r>
          </a:p>
          <a:p>
            <a:pPr lvl="2" fontAlgn="base"/>
            <a:r>
              <a:rPr lang="en-US" dirty="0">
                <a:latin typeface="Verdana" panose="020B0604030504040204" pitchFamily="34" charset="0"/>
                <a:ea typeface="Verdana" panose="020B0604030504040204" pitchFamily="34" charset="0"/>
                <a:cs typeface="Verdana" panose="020B0604030504040204" pitchFamily="34" charset="0"/>
              </a:rPr>
              <a:t>Scientific name</a:t>
            </a:r>
          </a:p>
          <a:p>
            <a:pPr lvl="2" fontAlgn="base"/>
            <a:r>
              <a:rPr lang="en-US" dirty="0">
                <a:latin typeface="Verdana" panose="020B0604030504040204" pitchFamily="34" charset="0"/>
                <a:ea typeface="Verdana" panose="020B0604030504040204" pitchFamily="34" charset="0"/>
                <a:cs typeface="Verdana" panose="020B0604030504040204" pitchFamily="34" charset="0"/>
              </a:rPr>
              <a:t>Common names</a:t>
            </a:r>
          </a:p>
          <a:p>
            <a:pPr lvl="2" fontAlgn="base"/>
            <a:r>
              <a:rPr lang="en-US" dirty="0">
                <a:latin typeface="Verdana" panose="020B0604030504040204" pitchFamily="34" charset="0"/>
                <a:ea typeface="Verdana" panose="020B0604030504040204" pitchFamily="34" charset="0"/>
                <a:cs typeface="Verdana" panose="020B0604030504040204" pitchFamily="34" charset="0"/>
              </a:rPr>
              <a:t>Conservation status</a:t>
            </a:r>
          </a:p>
          <a:p>
            <a:pPr marL="457200" lvl="2" indent="0" fontAlgn="base">
              <a:buNone/>
            </a:pPr>
            <a:endParaRPr lang="en-US" dirty="0">
              <a:latin typeface="Verdana" panose="020B0604030504040204" pitchFamily="34" charset="0"/>
              <a:ea typeface="Verdana" panose="020B0604030504040204" pitchFamily="34" charset="0"/>
              <a:cs typeface="Verdana" panose="020B0604030504040204" pitchFamily="34" charset="0"/>
            </a:endParaRPr>
          </a:p>
          <a:p>
            <a:pPr lvl="1" fontAlgn="base"/>
            <a:r>
              <a:rPr lang="en-US" dirty="0">
                <a:latin typeface="Verdana" panose="020B0604030504040204" pitchFamily="34" charset="0"/>
                <a:ea typeface="Verdana" panose="020B0604030504040204" pitchFamily="34" charset="0"/>
                <a:cs typeface="Verdana" panose="020B0604030504040204" pitchFamily="34" charset="0"/>
              </a:rPr>
              <a:t>7 unique species in this file:</a:t>
            </a:r>
          </a:p>
          <a:p>
            <a:pPr lvl="3" fontAlgn="base"/>
            <a:r>
              <a:rPr lang="en-US" dirty="0">
                <a:latin typeface="Verdana" panose="020B0604030504040204" pitchFamily="34" charset="0"/>
                <a:ea typeface="Verdana" panose="020B0604030504040204" pitchFamily="34" charset="0"/>
                <a:cs typeface="Verdana" panose="020B0604030504040204" pitchFamily="34" charset="0"/>
              </a:rPr>
              <a:t>Mammal</a:t>
            </a:r>
          </a:p>
          <a:p>
            <a:pPr lvl="3" fontAlgn="base"/>
            <a:r>
              <a:rPr lang="en-US" dirty="0">
                <a:latin typeface="Verdana" panose="020B0604030504040204" pitchFamily="34" charset="0"/>
                <a:ea typeface="Verdana" panose="020B0604030504040204" pitchFamily="34" charset="0"/>
                <a:cs typeface="Verdana" panose="020B0604030504040204" pitchFamily="34" charset="0"/>
              </a:rPr>
              <a:t>Bird</a:t>
            </a:r>
          </a:p>
          <a:p>
            <a:pPr lvl="3" fontAlgn="base"/>
            <a:r>
              <a:rPr lang="en-US" dirty="0">
                <a:latin typeface="Verdana" panose="020B0604030504040204" pitchFamily="34" charset="0"/>
                <a:ea typeface="Verdana" panose="020B0604030504040204" pitchFamily="34" charset="0"/>
                <a:cs typeface="Verdana" panose="020B0604030504040204" pitchFamily="34" charset="0"/>
              </a:rPr>
              <a:t>Reptile</a:t>
            </a:r>
          </a:p>
          <a:p>
            <a:pPr lvl="3" fontAlgn="base"/>
            <a:r>
              <a:rPr lang="en-US" dirty="0">
                <a:latin typeface="Verdana" panose="020B0604030504040204" pitchFamily="34" charset="0"/>
                <a:ea typeface="Verdana" panose="020B0604030504040204" pitchFamily="34" charset="0"/>
                <a:cs typeface="Verdana" panose="020B0604030504040204" pitchFamily="34" charset="0"/>
              </a:rPr>
              <a:t>Amphibian</a:t>
            </a:r>
          </a:p>
          <a:p>
            <a:pPr lvl="3" fontAlgn="base"/>
            <a:r>
              <a:rPr lang="en-US" dirty="0">
                <a:latin typeface="Verdana" panose="020B0604030504040204" pitchFamily="34" charset="0"/>
                <a:ea typeface="Verdana" panose="020B0604030504040204" pitchFamily="34" charset="0"/>
                <a:cs typeface="Verdana" panose="020B0604030504040204" pitchFamily="34" charset="0"/>
              </a:rPr>
              <a:t>Fish</a:t>
            </a:r>
          </a:p>
          <a:p>
            <a:pPr lvl="3" fontAlgn="base"/>
            <a:r>
              <a:rPr lang="en-US" dirty="0">
                <a:latin typeface="Verdana" panose="020B0604030504040204" pitchFamily="34" charset="0"/>
                <a:ea typeface="Verdana" panose="020B0604030504040204" pitchFamily="34" charset="0"/>
                <a:cs typeface="Verdana" panose="020B0604030504040204" pitchFamily="34" charset="0"/>
              </a:rPr>
              <a:t>Vascular Plant</a:t>
            </a:r>
          </a:p>
          <a:p>
            <a:pPr lvl="3" fontAlgn="base"/>
            <a:r>
              <a:rPr lang="en-US" dirty="0">
                <a:latin typeface="Verdana" panose="020B0604030504040204" pitchFamily="34" charset="0"/>
                <a:ea typeface="Verdana" panose="020B0604030504040204" pitchFamily="34" charset="0"/>
                <a:cs typeface="Verdana" panose="020B0604030504040204" pitchFamily="34" charset="0"/>
              </a:rPr>
              <a:t>Nonvascular Plant</a:t>
            </a:r>
          </a:p>
          <a:p>
            <a:pPr marL="685800" lvl="3" indent="0" fontAlgn="base">
              <a:buNone/>
            </a:pPr>
            <a:endParaRPr lang="en-US" dirty="0">
              <a:latin typeface="Verdana" panose="020B0604030504040204" pitchFamily="34" charset="0"/>
              <a:ea typeface="Verdana" panose="020B0604030504040204" pitchFamily="34" charset="0"/>
              <a:cs typeface="Verdana" panose="020B0604030504040204" pitchFamily="34" charset="0"/>
            </a:endParaRPr>
          </a:p>
          <a:p>
            <a:pPr lvl="1" fontAlgn="base"/>
            <a:r>
              <a:rPr lang="en-US" dirty="0">
                <a:latin typeface="Verdana" panose="020B0604030504040204" pitchFamily="34" charset="0"/>
                <a:ea typeface="Verdana" panose="020B0604030504040204" pitchFamily="34" charset="0"/>
                <a:cs typeface="Verdana" panose="020B0604030504040204" pitchFamily="34" charset="0"/>
              </a:rPr>
              <a:t>Total of 5541 different species in the data frame.</a:t>
            </a:r>
          </a:p>
          <a:p>
            <a:pPr marL="228600" lvl="1" indent="0" fontAlgn="base">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4">
            <a:extLst>
              <a:ext uri="{FF2B5EF4-FFF2-40B4-BE49-F238E27FC236}">
                <a16:creationId xmlns:a16="http://schemas.microsoft.com/office/drawing/2014/main" id="{23D5808B-D5BD-4AD8-BD28-8383E747C10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61412" y="1828800"/>
            <a:ext cx="2576051" cy="3352800"/>
          </a:xfrm>
          <a:prstGeom prst="round1Rect">
            <a:avLst>
              <a:gd name="adj" fmla="val 5636"/>
            </a:avLst>
          </a:prstGeom>
        </p:spPr>
      </p:pic>
    </p:spTree>
    <p:extLst>
      <p:ext uri="{BB962C8B-B14F-4D97-AF65-F5344CB8AC3E}">
        <p14:creationId xmlns:p14="http://schemas.microsoft.com/office/powerpoint/2010/main" val="202851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563562"/>
            <a:ext cx="9601200" cy="656172"/>
          </a:xfrm>
        </p:spPr>
        <p:txBody>
          <a:bodyPr>
            <a:normAutofit fontScale="90000"/>
          </a:bodyPr>
          <a:lstStyle/>
          <a:p>
            <a:pPr fontAlgn="base"/>
            <a:r>
              <a:rPr lang="en-US" dirty="0">
                <a:latin typeface="Verdana" panose="020B0604030504040204" pitchFamily="34" charset="0"/>
                <a:ea typeface="Verdana" panose="020B0604030504040204" pitchFamily="34" charset="0"/>
                <a:cs typeface="Verdana" panose="020B0604030504040204" pitchFamily="34" charset="0"/>
              </a:rPr>
              <a:t>Species Listed in Conservation Status</a:t>
            </a:r>
            <a:endParaRPr lang="en-US" dirty="0"/>
          </a:p>
        </p:txBody>
      </p:sp>
      <p:sp>
        <p:nvSpPr>
          <p:cNvPr id="4" name="Content Placeholder 3"/>
          <p:cNvSpPr>
            <a:spLocks noGrp="1"/>
          </p:cNvSpPr>
          <p:nvPr>
            <p:ph sz="half" idx="2"/>
          </p:nvPr>
        </p:nvSpPr>
        <p:spPr>
          <a:xfrm>
            <a:off x="7237412" y="1566950"/>
            <a:ext cx="4267200" cy="4605249"/>
          </a:xfrm>
        </p:spPr>
        <p:txBody>
          <a:bodyPr>
            <a:normAutofit/>
          </a:bodyPr>
          <a:lstStyle/>
          <a:p>
            <a:pPr lvl="1" fontAlgn="base"/>
            <a:r>
              <a:rPr lang="en-US" dirty="0">
                <a:latin typeface="Verdana" panose="020B0604030504040204" pitchFamily="34" charset="0"/>
                <a:ea typeface="Verdana" panose="020B0604030504040204" pitchFamily="34" charset="0"/>
                <a:cs typeface="Verdana" panose="020B0604030504040204" pitchFamily="34" charset="0"/>
              </a:rPr>
              <a:t>15 species are endangered and seriously at risk of extinction</a:t>
            </a:r>
          </a:p>
          <a:p>
            <a:pPr lvl="1" fontAlgn="base"/>
            <a:r>
              <a:rPr lang="en-US" dirty="0">
                <a:latin typeface="Verdana" panose="020B0604030504040204" pitchFamily="34" charset="0"/>
                <a:ea typeface="Verdana" panose="020B0604030504040204" pitchFamily="34" charset="0"/>
                <a:cs typeface="Verdana" panose="020B0604030504040204" pitchFamily="34" charset="0"/>
              </a:rPr>
              <a:t>4 species are in recovery and not in danger of extinction</a:t>
            </a:r>
          </a:p>
          <a:p>
            <a:pPr lvl="1" fontAlgn="base"/>
            <a:r>
              <a:rPr lang="en-US" dirty="0">
                <a:latin typeface="Verdana" panose="020B0604030504040204" pitchFamily="34" charset="0"/>
                <a:ea typeface="Verdana" panose="020B0604030504040204" pitchFamily="34" charset="0"/>
                <a:cs typeface="Verdana" panose="020B0604030504040204" pitchFamily="34" charset="0"/>
              </a:rPr>
              <a:t>151 species are declining population and appears to be in need of conservation</a:t>
            </a:r>
          </a:p>
          <a:p>
            <a:pPr lvl="1" fontAlgn="base"/>
            <a:r>
              <a:rPr lang="en-US" dirty="0">
                <a:latin typeface="Verdana" panose="020B0604030504040204" pitchFamily="34" charset="0"/>
                <a:ea typeface="Verdana" panose="020B0604030504040204" pitchFamily="34" charset="0"/>
                <a:cs typeface="Verdana" panose="020B0604030504040204" pitchFamily="34" charset="0"/>
              </a:rPr>
              <a:t>10 species are threatened and vulnerable to endangerment in the near future</a:t>
            </a:r>
          </a:p>
          <a:p>
            <a:pPr marL="228600" lvl="1" indent="0" fontAlgn="base">
              <a:buNone/>
            </a:pPr>
            <a:r>
              <a:rPr lang="en-US" dirty="0">
                <a:latin typeface="Verdana" panose="020B0604030504040204" pitchFamily="34" charset="0"/>
                <a:ea typeface="Verdana" panose="020B0604030504040204" pitchFamily="34" charset="0"/>
                <a:cs typeface="Verdana" panose="020B0604030504040204" pitchFamily="34" charset="0"/>
              </a:rPr>
              <a:t>However over 5000 species require no intervention!</a:t>
            </a:r>
          </a:p>
        </p:txBody>
      </p:sp>
      <p:pic>
        <p:nvPicPr>
          <p:cNvPr id="6" name="Content Placeholder 5">
            <a:extLst>
              <a:ext uri="{FF2B5EF4-FFF2-40B4-BE49-F238E27FC236}">
                <a16:creationId xmlns:a16="http://schemas.microsoft.com/office/drawing/2014/main" id="{F694065F-C315-4656-A634-86101F8FD7FE}"/>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137000"/>
                    </a14:imgEffect>
                  </a14:imgLayer>
                </a14:imgProps>
              </a:ext>
            </a:extLst>
          </a:blip>
          <a:stretch>
            <a:fillRect/>
          </a:stretch>
        </p:blipFill>
        <p:spPr>
          <a:xfrm>
            <a:off x="227012" y="1447800"/>
            <a:ext cx="6781800" cy="3748457"/>
          </a:xfrm>
          <a:prstGeom prst="rect">
            <a:avLst/>
          </a:prstGeom>
          <a:effectLst>
            <a:outerShdw blurRad="50800" dist="50800" dir="5400000" algn="ctr" rotWithShape="0">
              <a:srgbClr val="0070C0"/>
            </a:outerShdw>
            <a:softEdge rad="431800"/>
          </a:effectLst>
          <a:scene3d>
            <a:camera prst="orthographicFront"/>
            <a:lightRig rig="threePt" dir="t"/>
          </a:scene3d>
          <a:sp3d extrusionH="76200" contourW="12700">
            <a:bevelT w="114300" prst="artDeco"/>
            <a:extrusionClr>
              <a:schemeClr val="accent2">
                <a:lumMod val="40000"/>
                <a:lumOff val="60000"/>
              </a:schemeClr>
            </a:extrusionClr>
            <a:contourClr>
              <a:schemeClr val="accent2">
                <a:lumMod val="60000"/>
                <a:lumOff val="40000"/>
              </a:schemeClr>
            </a:contourClr>
          </a:sp3d>
        </p:spPr>
      </p:pic>
    </p:spTree>
    <p:extLst>
      <p:ext uri="{BB962C8B-B14F-4D97-AF65-F5344CB8AC3E}">
        <p14:creationId xmlns:p14="http://schemas.microsoft.com/office/powerpoint/2010/main" val="138269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563562"/>
            <a:ext cx="11353799" cy="808038"/>
          </a:xfrm>
        </p:spPr>
        <p:txBody>
          <a:bodyPr>
            <a:normAutofit fontScale="90000"/>
          </a:bodyPr>
          <a:lstStyle/>
          <a:p>
            <a:pPr fontAlgn="base"/>
            <a:r>
              <a:rPr lang="en-US" dirty="0"/>
              <a:t>Investigation and Recommendations </a:t>
            </a:r>
            <a:br>
              <a:rPr lang="en-US" dirty="0"/>
            </a:br>
            <a:r>
              <a:rPr lang="en-US" dirty="0"/>
              <a:t>for Endangered Species</a:t>
            </a:r>
          </a:p>
        </p:txBody>
      </p:sp>
      <p:sp>
        <p:nvSpPr>
          <p:cNvPr id="3" name="Content Placeholder 2"/>
          <p:cNvSpPr>
            <a:spLocks noGrp="1"/>
          </p:cNvSpPr>
          <p:nvPr>
            <p:ph sz="half" idx="1"/>
          </p:nvPr>
        </p:nvSpPr>
        <p:spPr>
          <a:xfrm>
            <a:off x="455613" y="1600200"/>
            <a:ext cx="7848600" cy="4419600"/>
          </a:xfrm>
        </p:spPr>
        <p:txBody>
          <a:bodyPr>
            <a:normAutofit fontScale="85000" lnSpcReduction="20000"/>
          </a:bodyPr>
          <a:lstStyle/>
          <a:p>
            <a:pPr marL="0" indent="0">
              <a:buNone/>
            </a:pPr>
            <a:r>
              <a:rPr lang="en-US" i="1" dirty="0"/>
              <a:t>Combing through the endangered species file, are there certain types of species more likely to be endangered?</a:t>
            </a:r>
          </a:p>
          <a:p>
            <a:r>
              <a:rPr lang="en-US" dirty="0"/>
              <a:t>Birds have a protection percentage of 15% while Mammals are at 17%; there is not a big significant difference.</a:t>
            </a:r>
          </a:p>
          <a:p>
            <a:r>
              <a:rPr lang="en-US" dirty="0"/>
              <a:t>When comparing Mammals to Reptiles, where Reptiles have  a protection percentage of 6.4%, there seems to be a significant difference.</a:t>
            </a:r>
          </a:p>
          <a:p>
            <a:r>
              <a:rPr lang="en-US" dirty="0"/>
              <a:t> But is the difference between Reptile and Mammal significant? Using the Chi-Squared Test, it states that there is a significant difference between two of the datasets if the p-value less than 0.05. Here the p-value is only 0.0384, hence not a significant difference.</a:t>
            </a:r>
          </a:p>
          <a:p>
            <a:r>
              <a:rPr lang="en-US" dirty="0"/>
              <a:t> Mammals and Birds are more protected but still conservationists should nonetheless improve that percentage, all while concentrating on increasing the protection for Reptiles and the other endangered species.</a:t>
            </a:r>
          </a:p>
        </p:txBody>
      </p:sp>
      <p:pic>
        <p:nvPicPr>
          <p:cNvPr id="11" name="Picture 10">
            <a:extLst>
              <a:ext uri="{FF2B5EF4-FFF2-40B4-BE49-F238E27FC236}">
                <a16:creationId xmlns:a16="http://schemas.microsoft.com/office/drawing/2014/main" id="{98DF5177-0884-4DFC-8C7D-C681A55DBE8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4213" y="2145507"/>
            <a:ext cx="3423981" cy="2274093"/>
          </a:xfrm>
          <a:prstGeom prst="rect">
            <a:avLst/>
          </a:prstGeom>
        </p:spPr>
      </p:pic>
    </p:spTree>
    <p:extLst>
      <p:ext uri="{BB962C8B-B14F-4D97-AF65-F5344CB8AC3E}">
        <p14:creationId xmlns:p14="http://schemas.microsoft.com/office/powerpoint/2010/main" val="114929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548481"/>
            <a:ext cx="9601200" cy="1189038"/>
          </a:xfrm>
        </p:spPr>
        <p:txBody>
          <a:bodyPr>
            <a:normAutofit/>
          </a:bodyPr>
          <a:lstStyle/>
          <a:p>
            <a:r>
              <a:rPr lang="en-US" dirty="0"/>
              <a:t>Foot and Mouth Disease Study</a:t>
            </a:r>
            <a:br>
              <a:rPr lang="en-US" dirty="0"/>
            </a:br>
            <a:endParaRPr lang="en-US" dirty="0"/>
          </a:p>
        </p:txBody>
      </p:sp>
      <p:sp>
        <p:nvSpPr>
          <p:cNvPr id="4" name="Content Placeholder 3"/>
          <p:cNvSpPr>
            <a:spLocks noGrp="1"/>
          </p:cNvSpPr>
          <p:nvPr>
            <p:ph sz="half" idx="2"/>
          </p:nvPr>
        </p:nvSpPr>
        <p:spPr>
          <a:xfrm>
            <a:off x="2208212" y="1447800"/>
            <a:ext cx="9525001" cy="4724400"/>
          </a:xfrm>
        </p:spPr>
        <p:txBody>
          <a:bodyPr>
            <a:normAutofit lnSpcReduction="10000"/>
          </a:bodyPr>
          <a:lstStyle/>
          <a:p>
            <a:pPr marL="0" indent="0">
              <a:buNone/>
            </a:pPr>
            <a:r>
              <a:rPr lang="en-US" dirty="0"/>
              <a:t>The Yellowstone National Park have a program to reduce the rate of foot and mouth disease at the park. For scientists to test whether or not the program works, they want to detect reductions of at least a 5 percentage point. Last year 15% of sheep at Bryce National Park had foot and mouth disease.</a:t>
            </a:r>
          </a:p>
          <a:p>
            <a:r>
              <a:rPr lang="en-US" dirty="0"/>
              <a:t>Baseline percentage of sample size determination = 15%</a:t>
            </a:r>
          </a:p>
          <a:p>
            <a:r>
              <a:rPr lang="en-US" dirty="0"/>
              <a:t>Minimum Detectable Effect = 33.33</a:t>
            </a:r>
          </a:p>
          <a:p>
            <a:r>
              <a:rPr lang="en-US" dirty="0"/>
              <a:t>Level of significance = 90%</a:t>
            </a:r>
          </a:p>
          <a:p>
            <a:r>
              <a:rPr lang="en-US" dirty="0"/>
              <a:t>Sample Size per Variant = 510</a:t>
            </a:r>
          </a:p>
          <a:p>
            <a:pPr marL="0" indent="0">
              <a:buNone/>
            </a:pPr>
            <a:r>
              <a:rPr lang="en-US" dirty="0"/>
              <a:t>Scientists will need to spend 1 week at Yellowstone National Park to observe enough sheep; and 2 weeks at Bryce National Park.</a:t>
            </a:r>
          </a:p>
        </p:txBody>
      </p:sp>
      <p:pic>
        <p:nvPicPr>
          <p:cNvPr id="8" name="Picture 7">
            <a:extLst>
              <a:ext uri="{FF2B5EF4-FFF2-40B4-BE49-F238E27FC236}">
                <a16:creationId xmlns:a16="http://schemas.microsoft.com/office/drawing/2014/main" id="{586A09C3-7199-4486-A07E-8C8D1F773B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0812" y="548481"/>
            <a:ext cx="1807285" cy="2133600"/>
          </a:xfrm>
          <a:prstGeom prst="rect">
            <a:avLst/>
          </a:prstGeom>
        </p:spPr>
      </p:pic>
    </p:spTree>
    <p:extLst>
      <p:ext uri="{BB962C8B-B14F-4D97-AF65-F5344CB8AC3E}">
        <p14:creationId xmlns:p14="http://schemas.microsoft.com/office/powerpoint/2010/main" val="32560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Sheep observation data - number of sightings at each of the four national parks under investigation</a:t>
            </a:r>
          </a:p>
        </p:txBody>
      </p:sp>
      <p:pic>
        <p:nvPicPr>
          <p:cNvPr id="3" name="Picture 2">
            <a:extLst>
              <a:ext uri="{FF2B5EF4-FFF2-40B4-BE49-F238E27FC236}">
                <a16:creationId xmlns:a16="http://schemas.microsoft.com/office/drawing/2014/main" id="{81CD9DB3-6DC8-4CE4-BA02-65093F853696}"/>
              </a:ext>
            </a:extLst>
          </p:cNvPr>
          <p:cNvPicPr/>
          <p:nvPr/>
        </p:nvPicPr>
        <p:blipFill>
          <a:blip r:embed="rId2"/>
          <a:stretch>
            <a:fillRect/>
          </a:stretch>
        </p:blipFill>
        <p:spPr>
          <a:xfrm>
            <a:off x="1065212" y="1905000"/>
            <a:ext cx="10210800" cy="4114800"/>
          </a:xfrm>
          <a:prstGeom prst="rect">
            <a:avLst/>
          </a:prstGeom>
        </p:spPr>
      </p:pic>
    </p:spTree>
    <p:extLst>
      <p:ext uri="{BB962C8B-B14F-4D97-AF65-F5344CB8AC3E}">
        <p14:creationId xmlns:p14="http://schemas.microsoft.com/office/powerpoint/2010/main" val="44308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8012" y="609600"/>
            <a:ext cx="11201400" cy="5133974"/>
          </a:xfrm>
        </p:spPr>
      </p:pic>
    </p:spTree>
    <p:extLst>
      <p:ext uri="{BB962C8B-B14F-4D97-AF65-F5344CB8AC3E}">
        <p14:creationId xmlns:p14="http://schemas.microsoft.com/office/powerpoint/2010/main" val="38774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co Living 16x9">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DEFF986-5B24-4FFE-8015-C92B2DCBC2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Natural living presentation (widescreen)</Template>
  <TotalTime>0</TotalTime>
  <Words>411</Words>
  <Application>Microsoft Office PowerPoint</Application>
  <PresentationFormat>Custom</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Verdana</vt:lpstr>
      <vt:lpstr>Eco Living 16x9</vt:lpstr>
      <vt:lpstr>Biodiversity for the National Parks  </vt:lpstr>
      <vt:lpstr>Description of species_info.csv</vt:lpstr>
      <vt:lpstr>Species Listed in Conservation Status</vt:lpstr>
      <vt:lpstr>Investigation and Recommendations  for Endangered Species</vt:lpstr>
      <vt:lpstr>Foot and Mouth Disease Study </vt:lpstr>
      <vt:lpstr>Sheep observation data - number of sightings at each of the four national parks under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2018-03-03T00:29:50Z</dcterms:created>
  <dcterms:modified xsi:type="dcterms:W3CDTF">2018-03-03T04:18:20Z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TC028010969991</vt:lpwstr>
  </property>
</Properties>
</file>