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331" r:id="rId4"/>
    <p:sldId id="305" r:id="rId5"/>
    <p:sldId id="307" r:id="rId6"/>
    <p:sldId id="296" r:id="rId7"/>
    <p:sldId id="267" r:id="rId8"/>
    <p:sldId id="268" r:id="rId9"/>
    <p:sldId id="263" r:id="rId10"/>
    <p:sldId id="265" r:id="rId11"/>
    <p:sldId id="266" r:id="rId12"/>
    <p:sldId id="269" r:id="rId13"/>
    <p:sldId id="327" r:id="rId14"/>
    <p:sldId id="311" r:id="rId15"/>
    <p:sldId id="328" r:id="rId16"/>
    <p:sldId id="270" r:id="rId17"/>
    <p:sldId id="271" r:id="rId18"/>
    <p:sldId id="273" r:id="rId19"/>
    <p:sldId id="277" r:id="rId20"/>
    <p:sldId id="275" r:id="rId21"/>
    <p:sldId id="276" r:id="rId22"/>
    <p:sldId id="312" r:id="rId23"/>
    <p:sldId id="319" r:id="rId24"/>
    <p:sldId id="320" r:id="rId25"/>
    <p:sldId id="323" r:id="rId26"/>
    <p:sldId id="322" r:id="rId27"/>
    <p:sldId id="288" r:id="rId28"/>
    <p:sldId id="308" r:id="rId29"/>
    <p:sldId id="309" r:id="rId30"/>
    <p:sldId id="310" r:id="rId31"/>
    <p:sldId id="278" r:id="rId32"/>
    <p:sldId id="279" r:id="rId33"/>
    <p:sldId id="281" r:id="rId34"/>
    <p:sldId id="283" r:id="rId35"/>
    <p:sldId id="289" r:id="rId36"/>
    <p:sldId id="280" r:id="rId37"/>
    <p:sldId id="299" r:id="rId38"/>
    <p:sldId id="300" r:id="rId39"/>
    <p:sldId id="291" r:id="rId40"/>
    <p:sldId id="298" r:id="rId41"/>
    <p:sldId id="294" r:id="rId42"/>
    <p:sldId id="301" r:id="rId43"/>
    <p:sldId id="282" r:id="rId44"/>
    <p:sldId id="285" r:id="rId45"/>
    <p:sldId id="326" r:id="rId46"/>
    <p:sldId id="324" r:id="rId47"/>
    <p:sldId id="315" r:id="rId48"/>
    <p:sldId id="316" r:id="rId49"/>
    <p:sldId id="329" r:id="rId50"/>
    <p:sldId id="330" r:id="rId51"/>
  </p:sldIdLst>
  <p:sldSz cx="12192000" cy="6858000"/>
  <p:notesSz cx="7315200" cy="12344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DE8CF"/>
    <a:srgbClr val="F8F8F8"/>
    <a:srgbClr val="F2F7FC"/>
    <a:srgbClr val="FEF3E6"/>
    <a:srgbClr val="EAFAEC"/>
    <a:srgbClr val="FFEDB3"/>
    <a:srgbClr val="F7941E"/>
    <a:srgbClr val="FEFAF8"/>
    <a:srgbClr val="FFF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2" autoAdjust="0"/>
    <p:restoredTop sz="96356" autoAdjust="0"/>
  </p:normalViewPr>
  <p:slideViewPr>
    <p:cSldViewPr snapToGrid="0">
      <p:cViewPr varScale="1">
        <p:scale>
          <a:sx n="117" d="100"/>
          <a:sy n="117" d="100"/>
        </p:scale>
        <p:origin x="13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619364"/>
          </a:xfrm>
          <a:prstGeom prst="rect">
            <a:avLst/>
          </a:prstGeom>
        </p:spPr>
        <p:txBody>
          <a:bodyPr vert="horz" lIns="112334" tIns="56167" rIns="112334" bIns="56167" rtlCol="0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619364"/>
          </a:xfrm>
          <a:prstGeom prst="rect">
            <a:avLst/>
          </a:prstGeom>
        </p:spPr>
        <p:txBody>
          <a:bodyPr vert="horz" lIns="112334" tIns="56167" rIns="112334" bIns="56167" rtlCol="0"/>
          <a:lstStyle>
            <a:lvl1pPr algn="r">
              <a:defRPr sz="1500"/>
            </a:lvl1pPr>
          </a:lstStyle>
          <a:p>
            <a:fld id="{59D1E3E3-F7E5-4D26-BCE5-1E8DBAC4B1A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4450" y="1543050"/>
            <a:ext cx="7404100" cy="4165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2334" tIns="56167" rIns="112334" bIns="5616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vert="horz" lIns="112334" tIns="56167" rIns="112334" bIns="5616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725038"/>
            <a:ext cx="3169920" cy="619362"/>
          </a:xfrm>
          <a:prstGeom prst="rect">
            <a:avLst/>
          </a:prstGeom>
        </p:spPr>
        <p:txBody>
          <a:bodyPr vert="horz" lIns="112334" tIns="56167" rIns="112334" bIns="56167" rtlCol="0" anchor="b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11725038"/>
            <a:ext cx="3169920" cy="619362"/>
          </a:xfrm>
          <a:prstGeom prst="rect">
            <a:avLst/>
          </a:prstGeom>
        </p:spPr>
        <p:txBody>
          <a:bodyPr vert="horz" lIns="112334" tIns="56167" rIns="112334" bIns="56167" rtlCol="0" anchor="b"/>
          <a:lstStyle>
            <a:lvl1pPr algn="r">
              <a:defRPr sz="1500"/>
            </a:lvl1pPr>
          </a:lstStyle>
          <a:p>
            <a:fld id="{C04F54E5-6730-4F6F-80F0-BE59B0962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75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7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73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21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74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8A63-FED7-D6D3-24B9-5733498A1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77231-90EF-7E53-CA59-A14D78519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BA392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02D5-4DFC-15DE-B82D-DD631869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352B-BA5B-4A1D-AB49-5E743908BE91}" type="datetime1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FD2F2-171D-A3B3-8371-A8E183DD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2B0AF-91ED-FA64-15AE-41F661D3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8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7EDE-6E26-FDED-61BC-C755F2D9A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2D71F-0E76-0A1F-9E96-C3B964329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1C78B-0D60-59A1-9228-53C06A5B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32DB-E79B-4763-868D-383441D6F614}" type="datetime1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DA491-0600-FBB3-07D9-96F91728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FDEFF-1ABE-7287-7AD6-8661B321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2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56929-5CDE-A1BA-6BE6-180D29688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C1942-AD47-487D-5032-C8279B077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65CE2-C105-8A33-4295-D92A184F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7544-3EB1-47BD-A462-F9BF7255A2BF}" type="datetime1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44D71-89D2-455C-4249-9272377F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0B1EE-04C9-E5D9-B6F3-B5783AF6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A861-D3FE-F3C2-D2F4-93C0DB4E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0DBC-9186-E42D-E5CB-91EBCC916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7867E-9436-0D03-CCEB-7E486ECE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25C9-3C83-41D4-A617-4432F1E1E972}" type="datetime1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02478-625C-F954-A0A6-A804A8DE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5E48E-C07A-B219-75DA-6AFABAC8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6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FF79-C977-BD4F-FA2C-ED3A9EEA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FE4EA-80A7-35CB-2C26-275621FF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ED5A0-B6DA-D957-BD62-5CFAC1ED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C305-8E6B-457E-A3B0-A4C40E8A9C4F}" type="datetime1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98134-BA8D-88D4-9E45-FFE97584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5B0C1-2145-78EF-E25A-989F1A86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5386-3DB7-B5A7-451E-0C0E0A16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CC1E-9D41-A6B4-725C-1F3D43042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89764"/>
            <a:ext cx="5181600" cy="5087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5C817-47AC-BBEC-DE72-B14433FBC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89764"/>
            <a:ext cx="5181600" cy="5087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6024C-E0EC-4A22-A797-72D5771D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D47D-A168-4B92-9A98-D5AA5A6A1FDF}" type="datetime1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52CCC-D1F7-3952-5F36-23FC1085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3A3C8-F563-ABDA-4644-E8C8FAF3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C6AC-CDA0-2F25-188A-DA1A801F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10515600" cy="6776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ED337-E71A-8954-B8E7-15197AF85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797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9548E-4B94-A0FB-FE20-C2A29009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03619"/>
            <a:ext cx="5157787" cy="43860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9A305-8520-18B0-9F30-75FF82ADE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797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338DB-206C-E661-EA7A-360A3F95C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03619"/>
            <a:ext cx="5183188" cy="43860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364C8-501B-0D1B-E94B-8282405F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D965-401A-4C58-98FA-D36449B4F26B}" type="datetime1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999FF-B9DA-133D-2366-CD183611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ED047-D2B1-B4A4-811F-CF114C86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5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AFC3-5C5F-FAAC-F2DA-290F18E5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2C51E-C26E-0C0A-DF21-267ADF67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2452-2226-43C0-A947-ED475BAE0B81}" type="datetime1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78C68-4927-E680-B569-7BDD38B7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D6317-7BCE-29E8-8876-24CD6720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8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FBE67-D701-CEB9-6FF1-DA414EAF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5072-08C0-4B11-AF33-6811142FA32C}" type="datetime1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20009-822C-2266-3FA2-6D28EC80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35AA5-FB27-E25E-AC86-E6324FA7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7168-7007-7091-1F6F-B1A74C61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F5765-7F22-C102-5900-233D37691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06A85-1DD4-560D-6939-D17C71083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05A83-9BD0-D5AA-516A-FD68A4FE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1819-0C4A-4005-98BB-7C8D0306AE63}" type="datetime1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D4BCC-0B2C-1B06-3378-F86E46EE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4251E-E726-E605-BBE1-62C924A4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4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9F1D-170A-D077-8D82-DF97F4BF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6B906-B7CA-B549-5175-C0E4C303C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B4357-F18D-7348-6182-ACCE1BD40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132D9-A419-6D8C-5F63-3E353860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F770-7774-4F2F-BBCC-30A1B7F6EBC3}" type="datetime1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134AB-89A4-9790-9CF5-D5BD30DF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48D12-D1FD-812A-EFDA-9D6404DB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548D3-49E2-C339-620F-CF2385D91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</a:t>
            </a:r>
            <a:r>
              <a:rPr lang="en-US" b="0" i="0" dirty="0">
                <a:solidFill>
                  <a:srgbClr val="BA39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FE56D-45E9-8BB4-B80F-1A432B1BA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64922"/>
            <a:ext cx="10515600" cy="5012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CF36D-554C-E936-4957-82EFF432C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9F136A-9756-4F3B-9689-7316B3691752}" type="datetime1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6DD9-DE01-5EAE-7042-76FEE1CA7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CACD0-EFA2-05A4-D248-2A9A2ED00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2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BA3925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de.java/2024/05/23/dop-v1-1-introduction/" TargetMode="External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hyperlink" Target="https://github.com/vmzakharov/missing-dataframe-talk" TargetMode="External"/><Relationship Id="rId7" Type="http://schemas.openxmlformats.org/officeDocument/2006/relationships/hyperlink" Target="https://github.com/dflib/dflib" TargetMode="External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tablesaw/tablesaw" TargetMode="External"/><Relationship Id="rId11" Type="http://schemas.openxmlformats.org/officeDocument/2006/relationships/image" Target="../media/image20.svg"/><Relationship Id="rId5" Type="http://schemas.openxmlformats.org/officeDocument/2006/relationships/hyperlink" Target="https://github.com/eclipse/eclipse-collections" TargetMode="External"/><Relationship Id="rId10" Type="http://schemas.openxmlformats.org/officeDocument/2006/relationships/image" Target="../media/image19.png"/><Relationship Id="rId4" Type="http://schemas.openxmlformats.org/officeDocument/2006/relationships/hyperlink" Target="https://github.com/vmzakharov/dataframe-ec" TargetMode="External"/><Relationship Id="rId9" Type="http://schemas.openxmlformats.org/officeDocument/2006/relationships/image" Target="../media/image18.sv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unnarmorling/1brc" TargetMode="External"/><Relationship Id="rId5" Type="http://schemas.openxmlformats.org/officeDocument/2006/relationships/hyperlink" Target="https://www.morling.dev/blog/one-billion-row-challenge/" TargetMode="Externa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A3C0-7C3A-D0A0-07D6-FACE96A7C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016" y="1122363"/>
            <a:ext cx="6004560" cy="2387600"/>
          </a:xfrm>
        </p:spPr>
        <p:txBody>
          <a:bodyPr>
            <a:normAutofit/>
          </a:bodyPr>
          <a:lstStyle/>
          <a:p>
            <a:r>
              <a:rPr lang="en-US" dirty="0"/>
              <a:t>Are You Missing a DataFrame?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4034F-F3AC-ECA7-5E6B-B1FCC5600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016" y="3602038"/>
            <a:ext cx="6004560" cy="1655762"/>
          </a:xfrm>
        </p:spPr>
        <p:txBody>
          <a:bodyPr anchor="ctr">
            <a:normAutofit/>
          </a:bodyPr>
          <a:lstStyle/>
          <a:p>
            <a:r>
              <a:rPr lang="en-US" sz="2800" b="0" i="0" dirty="0">
                <a:solidFill>
                  <a:srgbClr val="BA39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The Power of Data Frames in Java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4A9BC041-4BFF-B589-C413-BE25111B0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29629" y="1282396"/>
            <a:ext cx="3772355" cy="377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40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F942-7839-07F1-0348-7A6DD128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1BRC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F0342-D7ED-E21E-422F-E6E1DD92C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Pretty amazing!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Top 3 results: 1.535, 1.587, and 1.608 seconds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Reference environment: 8 cores, 128 GB RAM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Most submissions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Are many hundreds of lines of (well formatted and well factored) code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Use Vector API, low level APIs, the latest language features, the latest JVM features, and dark magic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Do not make it obvious how the algorithms work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Do not make it obvious what the code does functionally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Require intimate understanding of the JVM/compiler behavior from the developers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Took a good amount of the developer’s time (spent both writing and reading the code)</a:t>
            </a:r>
          </a:p>
          <a:p>
            <a:pPr lvl="1">
              <a:lnSpc>
                <a:spcPct val="120000"/>
              </a:lnSpc>
            </a:pPr>
            <a:endParaRPr lang="en-US" sz="2000" b="1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18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This makes sense in the context of 1BRC and doesn’t make these solutions “bad code”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18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Achieving absolute peak performance requires the above “sacrifices”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E6208-6433-258B-6333-60351D6A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71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43B6-BDD4-86BE-15B6-EA71573E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– But Optimized for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3BDE6-E9BC-6D5F-4E3E-E4F81B20E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777"/>
            <a:ext cx="10515600" cy="4465187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dirty="0"/>
              <a:t>instead of optimizing for peak performance we optimized for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dirty="0"/>
              <a:t>The cycles spent developing, understanding, and maintaining this code by humans matter more than achieving the absolute minimum of CPU cycles</a:t>
            </a:r>
          </a:p>
          <a:p>
            <a:pPr>
              <a:lnSpc>
                <a:spcPct val="120000"/>
              </a:lnSpc>
            </a:pPr>
            <a:r>
              <a:rPr lang="en-US" dirty="0"/>
              <a:t>Deliver a working solution quickly and then optimize it if and when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DDCEB-04F5-194A-25FA-2883434C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70441-BEA9-0D07-9E0D-C04CC3126442}"/>
              </a:ext>
            </a:extLst>
          </p:cNvPr>
          <p:cNvSpPr txBox="1"/>
          <p:nvPr/>
        </p:nvSpPr>
        <p:spPr>
          <a:xfrm>
            <a:off x="1133061" y="1212012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What if?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74D8C-F61F-5B62-E2ED-28B9642999A0}"/>
              </a:ext>
            </a:extLst>
          </p:cNvPr>
          <p:cNvSpPr txBox="1"/>
          <p:nvPr/>
        </p:nvSpPr>
        <p:spPr>
          <a:xfrm>
            <a:off x="1133061" y="3712326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New requirements!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9FCDA5-CA2F-7C38-C73F-AE751D34AAA6}"/>
              </a:ext>
            </a:extLst>
          </p:cNvPr>
          <p:cNvSpPr txBox="1"/>
          <p:nvPr/>
        </p:nvSpPr>
        <p:spPr>
          <a:xfrm>
            <a:off x="1133061" y="5769831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Enter DataFrame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94E45-4925-B1CB-60F3-01FE58BB3520}"/>
              </a:ext>
            </a:extLst>
          </p:cNvPr>
          <p:cNvSpPr/>
          <p:nvPr/>
        </p:nvSpPr>
        <p:spPr>
          <a:xfrm>
            <a:off x="4256690" y="2003620"/>
            <a:ext cx="3678620" cy="1516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readability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 maintainability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developer time/effort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4AD858-D3C9-71E5-79F2-24B8B573ACD8}"/>
              </a:ext>
            </a:extLst>
          </p:cNvPr>
          <p:cNvCxnSpPr>
            <a:cxnSpLocks/>
          </p:cNvCxnSpPr>
          <p:nvPr/>
        </p:nvCxnSpPr>
        <p:spPr>
          <a:xfrm>
            <a:off x="4611624" y="35634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92A0F0-96CB-B2CE-2787-8F4276082049}"/>
              </a:ext>
            </a:extLst>
          </p:cNvPr>
          <p:cNvCxnSpPr>
            <a:cxnSpLocks/>
          </p:cNvCxnSpPr>
          <p:nvPr/>
        </p:nvCxnSpPr>
        <p:spPr>
          <a:xfrm>
            <a:off x="4611624" y="5633309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757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F61C-4058-BC12-C8D6-30CDD2F5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Toy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7C8D2-5ACE-5E62-184D-DFB640E2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51BFA-2BB0-E11B-840A-0E8A5D49010D}"/>
              </a:ext>
            </a:extLst>
          </p:cNvPr>
          <p:cNvSpPr txBox="1"/>
          <p:nvPr/>
        </p:nvSpPr>
        <p:spPr>
          <a:xfrm>
            <a:off x="1862196" y="2209800"/>
            <a:ext cx="2857500" cy="3392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City;34.1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City;24.3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Francisco;22.9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Istanbul;5.9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City;-2.7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Francisco;-5.4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Istanbul;13.2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Francisco;35.0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Tauranga;17.4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1B0A3-7171-E895-664A-A2B445269BC0}"/>
              </a:ext>
            </a:extLst>
          </p:cNvPr>
          <p:cNvSpPr txBox="1"/>
          <p:nvPr/>
        </p:nvSpPr>
        <p:spPr>
          <a:xfrm>
            <a:off x="1862196" y="1653540"/>
            <a:ext cx="310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measurements.txt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17CAC-0354-4C3B-9780-B26E24E5EF89}"/>
              </a:ext>
            </a:extLst>
          </p:cNvPr>
          <p:cNvSpPr txBox="1"/>
          <p:nvPr/>
        </p:nvSpPr>
        <p:spPr>
          <a:xfrm>
            <a:off x="6215601" y="2324532"/>
            <a:ext cx="5138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BA3925"/>
                </a:solidFill>
              </a:rPr>
              <a:t>Steps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F02EDB-5AD6-E80B-A13B-19B7FD2FF8F8}"/>
              </a:ext>
            </a:extLst>
          </p:cNvPr>
          <p:cNvCxnSpPr>
            <a:cxnSpLocks/>
          </p:cNvCxnSpPr>
          <p:nvPr/>
        </p:nvCxnSpPr>
        <p:spPr>
          <a:xfrm>
            <a:off x="6215601" y="2944892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93502D1-BA93-A9A8-B711-0E22AB5618A5}"/>
              </a:ext>
            </a:extLst>
          </p:cNvPr>
          <p:cNvSpPr txBox="1"/>
          <p:nvPr/>
        </p:nvSpPr>
        <p:spPr>
          <a:xfrm>
            <a:off x="6215601" y="3130025"/>
            <a:ext cx="4114203" cy="143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Load the data from the file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Perform aggregation and sorting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Show results on the console</a:t>
            </a:r>
          </a:p>
        </p:txBody>
      </p:sp>
    </p:spTree>
    <p:extLst>
      <p:ext uri="{BB962C8B-B14F-4D97-AF65-F5344CB8AC3E}">
        <p14:creationId xmlns:p14="http://schemas.microsoft.com/office/powerpoint/2010/main" val="982982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B6330D6-7AB8-6AB5-8117-04A0F854A307}"/>
              </a:ext>
            </a:extLst>
          </p:cNvPr>
          <p:cNvSpPr/>
          <p:nvPr/>
        </p:nvSpPr>
        <p:spPr>
          <a:xfrm>
            <a:off x="8338690" y="4678419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Python/Pandas: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13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36ACA78-3400-26FC-0389-998B88C94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5430" y="95948"/>
            <a:ext cx="962741" cy="12836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CFF154-B757-0EEE-39DE-044D15835435}"/>
              </a:ext>
            </a:extLst>
          </p:cNvPr>
          <p:cNvSpPr txBox="1"/>
          <p:nvPr/>
        </p:nvSpPr>
        <p:spPr>
          <a:xfrm>
            <a:off x="1684583" y="2452617"/>
            <a:ext cx="4830518" cy="2225802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pd.read_csv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FILE,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";"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header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names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engine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pyarrow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’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6CB3E2F-612B-3956-DEA6-A714645D0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342090"/>
              </p:ext>
            </p:extLst>
          </p:nvPr>
        </p:nvGraphicFramePr>
        <p:xfrm>
          <a:off x="6972300" y="1856296"/>
          <a:ext cx="4229099" cy="4023360"/>
        </p:xfrm>
        <a:graphic>
          <a:graphicData uri="http://schemas.openxmlformats.org/drawingml/2006/table">
            <a:tbl>
              <a:tblPr/>
              <a:tblGrid>
                <a:gridCol w="392255">
                  <a:extLst>
                    <a:ext uri="{9D8B030D-6E8A-4147-A177-3AD203B41FA5}">
                      <a16:colId xmlns:a16="http://schemas.microsoft.com/office/drawing/2014/main" val="2520331297"/>
                    </a:ext>
                  </a:extLst>
                </a:gridCol>
                <a:gridCol w="2064501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772343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136698">
                <a:tc>
                  <a:txBody>
                    <a:bodyPr/>
                    <a:lstStyle/>
                    <a:p>
                      <a:pPr algn="just" fontAlgn="t"/>
                      <a:endParaRPr lang="en-US" sz="18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676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71">
            <a:extLst>
              <a:ext uri="{FF2B5EF4-FFF2-40B4-BE49-F238E27FC236}">
                <a16:creationId xmlns:a16="http://schemas.microsoft.com/office/drawing/2014/main" id="{0F90A72B-83B4-90F0-6102-A378FFE62C1D}"/>
              </a:ext>
            </a:extLst>
          </p:cNvPr>
          <p:cNvSpPr/>
          <p:nvPr/>
        </p:nvSpPr>
        <p:spPr>
          <a:xfrm>
            <a:off x="4168713" y="2271651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B8A339C-E9C8-E43C-F336-30E4068697E9}"/>
              </a:ext>
            </a:extLst>
          </p:cNvPr>
          <p:cNvSpPr/>
          <p:nvPr/>
        </p:nvSpPr>
        <p:spPr>
          <a:xfrm rot="5400000">
            <a:off x="6468527" y="3134488"/>
            <a:ext cx="179224" cy="74449"/>
          </a:xfrm>
          <a:custGeom>
            <a:avLst/>
            <a:gdLst>
              <a:gd name="connsiteX0" fmla="*/ 0 w 232718"/>
              <a:gd name="connsiteY0" fmla="*/ 116359 h 232718"/>
              <a:gd name="connsiteX1" fmla="*/ 116359 w 232718"/>
              <a:gd name="connsiteY1" fmla="*/ 0 h 232718"/>
              <a:gd name="connsiteX2" fmla="*/ 232718 w 232718"/>
              <a:gd name="connsiteY2" fmla="*/ 116359 h 232718"/>
              <a:gd name="connsiteX3" fmla="*/ 116359 w 232718"/>
              <a:gd name="connsiteY3" fmla="*/ 232718 h 232718"/>
              <a:gd name="connsiteX4" fmla="*/ 0 w 232718"/>
              <a:gd name="connsiteY4" fmla="*/ 116359 h 232718"/>
              <a:gd name="connsiteX0" fmla="*/ 0 w 130903"/>
              <a:gd name="connsiteY0" fmla="*/ 119593 h 239186"/>
              <a:gd name="connsiteX1" fmla="*/ 116359 w 130903"/>
              <a:gd name="connsiteY1" fmla="*/ 3234 h 239186"/>
              <a:gd name="connsiteX2" fmla="*/ 116359 w 130903"/>
              <a:gd name="connsiteY2" fmla="*/ 235952 h 239186"/>
              <a:gd name="connsiteX3" fmla="*/ 0 w 130903"/>
              <a:gd name="connsiteY3" fmla="*/ 119593 h 239186"/>
              <a:gd name="connsiteX0" fmla="*/ 0 w 116359"/>
              <a:gd name="connsiteY0" fmla="*/ 0 h 119593"/>
              <a:gd name="connsiteX1" fmla="*/ 116359 w 116359"/>
              <a:gd name="connsiteY1" fmla="*/ 116359 h 119593"/>
              <a:gd name="connsiteX2" fmla="*/ 0 w 116359"/>
              <a:gd name="connsiteY2" fmla="*/ 0 h 119593"/>
              <a:gd name="connsiteX0" fmla="*/ 0 w 179224"/>
              <a:gd name="connsiteY0" fmla="*/ 0 h 74449"/>
              <a:gd name="connsiteX1" fmla="*/ 179224 w 179224"/>
              <a:gd name="connsiteY1" fmla="*/ 74449 h 74449"/>
              <a:gd name="connsiteX2" fmla="*/ 0 w 179224"/>
              <a:gd name="connsiteY2" fmla="*/ 0 h 7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224" h="74449">
                <a:moveTo>
                  <a:pt x="0" y="0"/>
                </a:moveTo>
                <a:lnTo>
                  <a:pt x="179224" y="74449"/>
                </a:lnTo>
                <a:cubicBezTo>
                  <a:pt x="179224" y="74449"/>
                  <a:pt x="0" y="64263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8244F4B-4A29-9BCF-B770-78B6300A1900}"/>
              </a:ext>
            </a:extLst>
          </p:cNvPr>
          <p:cNvSpPr/>
          <p:nvPr/>
        </p:nvSpPr>
        <p:spPr>
          <a:xfrm>
            <a:off x="8569522" y="427360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0411125-14FB-BBD4-FADD-DBF6CA62C135}"/>
              </a:ext>
            </a:extLst>
          </p:cNvPr>
          <p:cNvSpPr/>
          <p:nvPr/>
        </p:nvSpPr>
        <p:spPr>
          <a:xfrm>
            <a:off x="7601738" y="176891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FE5AD55-35DC-24CD-EC98-E33E24EFFA19}"/>
              </a:ext>
            </a:extLst>
          </p:cNvPr>
          <p:cNvSpPr/>
          <p:nvPr/>
        </p:nvSpPr>
        <p:spPr>
          <a:xfrm>
            <a:off x="4743971" y="1672237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61AE535-AFAE-6BF0-D3DB-D0749083785E}"/>
              </a:ext>
            </a:extLst>
          </p:cNvPr>
          <p:cNvSpPr/>
          <p:nvPr/>
        </p:nvSpPr>
        <p:spPr>
          <a:xfrm>
            <a:off x="6958916" y="465249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B45C2B-C95A-C10E-FCB0-F15BDFBF0A2C}"/>
              </a:ext>
            </a:extLst>
          </p:cNvPr>
          <p:cNvSpPr/>
          <p:nvPr/>
        </p:nvSpPr>
        <p:spPr>
          <a:xfrm>
            <a:off x="8105791" y="48213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Python/Pandas: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14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36ACA78-3400-26FC-0389-998B88C94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5430" y="95948"/>
            <a:ext cx="962741" cy="12836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CFF154-B757-0EEE-39DE-044D15835435}"/>
              </a:ext>
            </a:extLst>
          </p:cNvPr>
          <p:cNvSpPr txBox="1"/>
          <p:nvPr/>
        </p:nvSpPr>
        <p:spPr>
          <a:xfrm>
            <a:off x="450307" y="4585809"/>
            <a:ext cx="6793575" cy="37914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F202923-B47A-4CE2-5A22-24CE67608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709191"/>
              </p:ext>
            </p:extLst>
          </p:nvPr>
        </p:nvGraphicFramePr>
        <p:xfrm>
          <a:off x="8105791" y="4259395"/>
          <a:ext cx="3756660" cy="1828800"/>
        </p:xfrm>
        <a:graphic>
          <a:graphicData uri="http://schemas.openxmlformats.org/drawingml/2006/table">
            <a:tbl>
              <a:tblPr/>
              <a:tblGrid>
                <a:gridCol w="1463040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t"/>
                      <a:endParaRPr lang="en-US" sz="18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t"/>
                      <a:endParaRPr lang="en-US" sz="18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915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cxnSp>
        <p:nvCxnSpPr>
          <p:cNvPr id="17" name="Connector: Curved 19">
            <a:extLst>
              <a:ext uri="{FF2B5EF4-FFF2-40B4-BE49-F238E27FC236}">
                <a16:creationId xmlns:a16="http://schemas.microsoft.com/office/drawing/2014/main" id="{D6419434-6835-8BE5-54F8-2D62274518CB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7191634" y="4768849"/>
            <a:ext cx="914157" cy="168844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A4ABB0-89DD-B92D-5B97-70D317E1788D}"/>
              </a:ext>
            </a:extLst>
          </p:cNvPr>
          <p:cNvSpPr txBox="1"/>
          <p:nvPr/>
        </p:nvSpPr>
        <p:spPr>
          <a:xfrm>
            <a:off x="572951" y="1286146"/>
            <a:ext cx="4967513" cy="130042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df.sort_values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ADE0D71B-7619-C094-87DF-FBBD95C44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182600"/>
              </p:ext>
            </p:extLst>
          </p:nvPr>
        </p:nvGraphicFramePr>
        <p:xfrm>
          <a:off x="7603797" y="1691286"/>
          <a:ext cx="3779520" cy="1828800"/>
        </p:xfrm>
        <a:graphic>
          <a:graphicData uri="http://schemas.openxmlformats.org/drawingml/2006/table">
            <a:tbl>
              <a:tblPr/>
              <a:tblGrid>
                <a:gridCol w="1508760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99822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t"/>
                      <a:endParaRPr lang="en-US" sz="18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t"/>
                      <a:endParaRPr lang="en-US" sz="18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915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934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280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2BFFBEBF-7C52-1252-BB38-3E3940FE5C7F}"/>
              </a:ext>
            </a:extLst>
          </p:cNvPr>
          <p:cNvSpPr txBox="1"/>
          <p:nvPr/>
        </p:nvSpPr>
        <p:spPr>
          <a:xfrm>
            <a:off x="367986" y="5362816"/>
            <a:ext cx="6590930" cy="80285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NOTE:  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600" dirty="0"/>
              <a:t>sorts by default, to override this behavior use the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sort=False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600" dirty="0"/>
              <a:t>parameter and then make an explicit call to 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sort_values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r>
              <a:rPr lang="en-US" sz="1400" dirty="0"/>
              <a:t> </a:t>
            </a:r>
            <a:r>
              <a:rPr lang="en-US" sz="1600" dirty="0"/>
              <a:t>if needed</a:t>
            </a:r>
          </a:p>
        </p:txBody>
      </p:sp>
      <p:cxnSp>
        <p:nvCxnSpPr>
          <p:cNvPr id="35" name="Connector: Curved 19">
            <a:extLst>
              <a:ext uri="{FF2B5EF4-FFF2-40B4-BE49-F238E27FC236}">
                <a16:creationId xmlns:a16="http://schemas.microsoft.com/office/drawing/2014/main" id="{64414402-8D54-FE91-DA8A-4925806944EA}"/>
              </a:ext>
            </a:extLst>
          </p:cNvPr>
          <p:cNvCxnSpPr>
            <a:cxnSpLocks/>
            <a:stCxn id="34" idx="6"/>
            <a:endCxn id="33" idx="2"/>
          </p:cNvCxnSpPr>
          <p:nvPr/>
        </p:nvCxnSpPr>
        <p:spPr>
          <a:xfrm>
            <a:off x="4976689" y="1788596"/>
            <a:ext cx="2625049" cy="96681"/>
          </a:xfrm>
          <a:prstGeom prst="bentConnector3">
            <a:avLst>
              <a:gd name="adj1" fmla="val 50000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19">
            <a:extLst>
              <a:ext uri="{FF2B5EF4-FFF2-40B4-BE49-F238E27FC236}">
                <a16:creationId xmlns:a16="http://schemas.microsoft.com/office/drawing/2014/main" id="{8CF60DA8-3A87-B01C-F234-2253455977E7}"/>
              </a:ext>
            </a:extLst>
          </p:cNvPr>
          <p:cNvCxnSpPr>
            <a:cxnSpLocks/>
            <a:stCxn id="42" idx="0"/>
            <a:endCxn id="43" idx="0"/>
          </p:cNvCxnSpPr>
          <p:nvPr/>
        </p:nvCxnSpPr>
        <p:spPr>
          <a:xfrm rot="16200000" flipH="1">
            <a:off x="7044872" y="2632592"/>
            <a:ext cx="1191501" cy="2090517"/>
          </a:xfrm>
          <a:prstGeom prst="bentConnector3">
            <a:avLst>
              <a:gd name="adj1" fmla="val 56715"/>
            </a:avLst>
          </a:prstGeom>
          <a:ln w="12700">
            <a:solidFill>
              <a:srgbClr val="7030A0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3D08A45-74D1-3030-08C7-1828A777B036}"/>
              </a:ext>
            </a:extLst>
          </p:cNvPr>
          <p:cNvSpPr txBox="1"/>
          <p:nvPr/>
        </p:nvSpPr>
        <p:spPr>
          <a:xfrm>
            <a:off x="2313397" y="3210418"/>
            <a:ext cx="842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OR</a:t>
            </a:r>
          </a:p>
        </p:txBody>
      </p:sp>
      <p:cxnSp>
        <p:nvCxnSpPr>
          <p:cNvPr id="73" name="Connector: Curved 19">
            <a:extLst>
              <a:ext uri="{FF2B5EF4-FFF2-40B4-BE49-F238E27FC236}">
                <a16:creationId xmlns:a16="http://schemas.microsoft.com/office/drawing/2014/main" id="{EC7B6E20-75FC-9030-B191-7322C39619B7}"/>
              </a:ext>
            </a:extLst>
          </p:cNvPr>
          <p:cNvCxnSpPr>
            <a:cxnSpLocks/>
            <a:stCxn id="72" idx="6"/>
            <a:endCxn id="42" idx="0"/>
          </p:cNvCxnSpPr>
          <p:nvPr/>
        </p:nvCxnSpPr>
        <p:spPr>
          <a:xfrm>
            <a:off x="4401431" y="2388010"/>
            <a:ext cx="2193933" cy="694091"/>
          </a:xfrm>
          <a:prstGeom prst="bentConnector4">
            <a:avLst>
              <a:gd name="adj1" fmla="val 47109"/>
              <a:gd name="adj2" fmla="val 96"/>
            </a:avLst>
          </a:prstGeom>
          <a:ln w="12700">
            <a:solidFill>
              <a:srgbClr val="7030A0"/>
            </a:solidFill>
            <a:prstDash val="dash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23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1672A97E-AB83-0FE3-499E-CDCCF9776D01}"/>
              </a:ext>
            </a:extLst>
          </p:cNvPr>
          <p:cNvSpPr/>
          <p:nvPr/>
        </p:nvSpPr>
        <p:spPr>
          <a:xfrm>
            <a:off x="6903720" y="194772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94910F-B0F1-21B6-782E-18074A4CEACA}"/>
              </a:ext>
            </a:extLst>
          </p:cNvPr>
          <p:cNvSpPr/>
          <p:nvPr/>
        </p:nvSpPr>
        <p:spPr>
          <a:xfrm>
            <a:off x="5338896" y="325305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Python/Pandas: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15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36ACA78-3400-26FC-0389-998B88C94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5430" y="95948"/>
            <a:ext cx="962741" cy="12836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CFF154-B757-0EEE-39DE-044D15835435}"/>
              </a:ext>
            </a:extLst>
          </p:cNvPr>
          <p:cNvSpPr txBox="1"/>
          <p:nvPr/>
        </p:nvSpPr>
        <p:spPr>
          <a:xfrm>
            <a:off x="1150611" y="3176196"/>
            <a:ext cx="9601218" cy="130042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df.columns.droplevel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index, 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df.iterrows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():     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'min'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'mean'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'max'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853E1E-D709-9918-894A-1E9E74349F68}"/>
              </a:ext>
            </a:extLst>
          </p:cNvPr>
          <p:cNvSpPr txBox="1"/>
          <p:nvPr/>
        </p:nvSpPr>
        <p:spPr>
          <a:xfrm>
            <a:off x="3722370" y="4885764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BE5A189-12E7-91E2-8069-FF8376206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682278"/>
              </p:ext>
            </p:extLst>
          </p:nvPr>
        </p:nvGraphicFramePr>
        <p:xfrm>
          <a:off x="6911340" y="1297948"/>
          <a:ext cx="3779520" cy="1524000"/>
        </p:xfrm>
        <a:graphic>
          <a:graphicData uri="http://schemas.openxmlformats.org/drawingml/2006/table">
            <a:tbl>
              <a:tblPr/>
              <a:tblGrid>
                <a:gridCol w="1508760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99822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934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280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cxnSp>
        <p:nvCxnSpPr>
          <p:cNvPr id="18" name="Connector: Curved 33">
            <a:extLst>
              <a:ext uri="{FF2B5EF4-FFF2-40B4-BE49-F238E27FC236}">
                <a16:creationId xmlns:a16="http://schemas.microsoft.com/office/drawing/2014/main" id="{EC631483-C7BF-53FE-4CAA-70CAC111234A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5571614" y="2064087"/>
            <a:ext cx="1332106" cy="130532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904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450307" y="1450516"/>
            <a:ext cx="7728727" cy="4072462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URI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measurementFile</a:t>
            </a:r>
            <a:r>
              <a:rPr lang="en-US" altLang="en-US" sz="1600" dirty="0">
                <a:solidFill>
                  <a:srgbClr val="000000"/>
                </a:solidFill>
                <a:latin typeface="JetBrains Mono" panose="0200000900000000000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toURI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();</a:t>
            </a:r>
          </a:p>
          <a:p>
            <a:pPr>
              <a:lnSpc>
                <a:spcPct val="125000"/>
              </a:lnSpc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/>
              <a:cs typeface="JetBrains Mono" panose="02000009000000000000" pitchFamily="49" charset="0"/>
            </a:endParaRP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hasHeaderLine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/>
              <a:cs typeface="JetBrains Mono" panose="02000009000000000000" pitchFamily="49" charset="0"/>
            </a:endParaRP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Path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"measurements"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DataFrame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.loadAsDataFrame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/>
              <a:cs typeface="JetBrains Mono" panose="02000009000000000000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5CA4C34-130C-FFD5-6A9F-4D688D7FC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999461"/>
              </p:ext>
            </p:extLst>
          </p:nvPr>
        </p:nvGraphicFramePr>
        <p:xfrm>
          <a:off x="8498796" y="1450516"/>
          <a:ext cx="3333750" cy="4056690"/>
        </p:xfrm>
        <a:graphic>
          <a:graphicData uri="http://schemas.openxmlformats.org/drawingml/2006/table">
            <a:tbl>
              <a:tblPr/>
              <a:tblGrid>
                <a:gridCol w="18249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  <p:pic>
        <p:nvPicPr>
          <p:cNvPr id="4" name="Graphic 3">
            <a:extLst>
              <a:ext uri="{FF2B5EF4-FFF2-40B4-BE49-F238E27FC236}">
                <a16:creationId xmlns:a16="http://schemas.microsoft.com/office/drawing/2014/main" id="{13072704-66B1-D9BF-82AC-5EC9011E2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07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C9FEEE25-7D41-980C-83F4-DAD6A794DB34}"/>
              </a:ext>
            </a:extLst>
          </p:cNvPr>
          <p:cNvSpPr/>
          <p:nvPr/>
        </p:nvSpPr>
        <p:spPr>
          <a:xfrm>
            <a:off x="6154236" y="513167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81ECC4-75A7-995B-9887-BD696BB4DDB0}"/>
              </a:ext>
            </a:extLst>
          </p:cNvPr>
          <p:cNvSpPr/>
          <p:nvPr/>
        </p:nvSpPr>
        <p:spPr>
          <a:xfrm>
            <a:off x="7583639" y="546845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64F3B8-1C8B-EB85-5D4E-260EB8A0240B}"/>
              </a:ext>
            </a:extLst>
          </p:cNvPr>
          <p:cNvSpPr/>
          <p:nvPr/>
        </p:nvSpPr>
        <p:spPr>
          <a:xfrm>
            <a:off x="7592409" y="260824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F94EF5-0B00-53CB-7409-674C30A8F3E4}"/>
              </a:ext>
            </a:extLst>
          </p:cNvPr>
          <p:cNvSpPr/>
          <p:nvPr/>
        </p:nvSpPr>
        <p:spPr>
          <a:xfrm>
            <a:off x="1694007" y="48289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495301" y="2282220"/>
            <a:ext cx="6286499" cy="314708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avg2d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BBAA51-242D-C345-6984-7F62A326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869413"/>
              </p:ext>
            </p:extLst>
          </p:nvPr>
        </p:nvGraphicFramePr>
        <p:xfrm>
          <a:off x="7586103" y="1791169"/>
          <a:ext cx="4246443" cy="1524000"/>
        </p:xfrm>
        <a:graphic>
          <a:graphicData uri="http://schemas.openxmlformats.org/drawingml/2006/table">
            <a:tbl>
              <a:tblPr/>
              <a:tblGrid>
                <a:gridCol w="1575324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791443">
                  <a:extLst>
                    <a:ext uri="{9D8B030D-6E8A-4147-A177-3AD203B41FA5}">
                      <a16:colId xmlns:a16="http://schemas.microsoft.com/office/drawing/2014/main" val="2663810464"/>
                    </a:ext>
                  </a:extLst>
                </a:gridCol>
                <a:gridCol w="1088233">
                  <a:extLst>
                    <a:ext uri="{9D8B030D-6E8A-4147-A177-3AD203B41FA5}">
                      <a16:colId xmlns:a16="http://schemas.microsoft.com/office/drawing/2014/main" val="2655473566"/>
                    </a:ext>
                  </a:extLst>
                </a:gridCol>
                <a:gridCol w="791443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9CED22-E496-9343-3D61-2F2D947C7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303917"/>
              </p:ext>
            </p:extLst>
          </p:nvPr>
        </p:nvGraphicFramePr>
        <p:xfrm>
          <a:off x="7586103" y="4553981"/>
          <a:ext cx="4246095" cy="1524000"/>
        </p:xfrm>
        <a:graphic>
          <a:graphicData uri="http://schemas.openxmlformats.org/drawingml/2006/table">
            <a:tbl>
              <a:tblPr/>
              <a:tblGrid>
                <a:gridCol w="1462641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1046094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cxnSp>
        <p:nvCxnSpPr>
          <p:cNvPr id="13" name="Connector: Curved 19">
            <a:extLst>
              <a:ext uri="{FF2B5EF4-FFF2-40B4-BE49-F238E27FC236}">
                <a16:creationId xmlns:a16="http://schemas.microsoft.com/office/drawing/2014/main" id="{B60CAD54-342C-A870-5060-AA521AFD4AD8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926725" y="2724607"/>
            <a:ext cx="5665684" cy="2220686"/>
          </a:xfrm>
          <a:prstGeom prst="bentConnector3">
            <a:avLst>
              <a:gd name="adj1" fmla="val 89402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33">
            <a:extLst>
              <a:ext uri="{FF2B5EF4-FFF2-40B4-BE49-F238E27FC236}">
                <a16:creationId xmlns:a16="http://schemas.microsoft.com/office/drawing/2014/main" id="{071F2540-6012-AEF3-3852-9E27822AA690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6386954" y="5248034"/>
            <a:ext cx="1196685" cy="33678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898D951F-384B-9F93-3F90-6F4642FEF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5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3583369" y="1732696"/>
            <a:ext cx="5661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3D9DC-99F9-9D19-B3EB-E280D9DAE7FA}"/>
              </a:ext>
            </a:extLst>
          </p:cNvPr>
          <p:cNvSpPr txBox="1"/>
          <p:nvPr/>
        </p:nvSpPr>
        <p:spPr>
          <a:xfrm>
            <a:off x="4337750" y="4680024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FF326F6-E1B9-4EBA-7A3C-BF840FB33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3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Load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493686" y="1533162"/>
            <a:ext cx="7752430" cy="4380238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URL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options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builder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[] {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.header(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.build();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usingOptions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4" name="Picture 2" descr="Owner avatar">
            <a:extLst>
              <a:ext uri="{FF2B5EF4-FFF2-40B4-BE49-F238E27FC236}">
                <a16:creationId xmlns:a16="http://schemas.microsoft.com/office/drawing/2014/main" id="{3A00AB10-F4DA-21F5-B4CE-D6AE6FF91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C1B8BD-37C8-719E-EAA5-91EE71445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28929"/>
              </p:ext>
            </p:extLst>
          </p:nvPr>
        </p:nvGraphicFramePr>
        <p:xfrm>
          <a:off x="8498796" y="1533162"/>
          <a:ext cx="3333750" cy="4056690"/>
        </p:xfrm>
        <a:graphic>
          <a:graphicData uri="http://schemas.openxmlformats.org/drawingml/2006/table">
            <a:tbl>
              <a:tblPr/>
              <a:tblGrid>
                <a:gridCol w="18249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320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164922"/>
            <a:ext cx="9515060" cy="501204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400" b="0" i="1" dirty="0">
              <a:effectLst/>
              <a:highlight>
                <a:srgbClr val="FFFFFF"/>
              </a:highlight>
              <a:latin typeface="Noto Serif" panose="020F0502020204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i="1" dirty="0"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Data-oriented programming encourages us to model data as (immutable) data, and keep the code that embodies the business logic of how we act on that data separately.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— Brian Goetz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“Data Oriented Programming in Java”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2000" dirty="0">
                <a:hlinkClick r:id="rId2"/>
              </a:rPr>
              <a:t>https://www.infoq.com/articles/data-oriented-programming-java/</a:t>
            </a:r>
            <a:endParaRPr lang="en-US" sz="2000" dirty="0"/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>
              <a:hlinkClick r:id="rId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dirty="0"/>
              <a:t>See also the DOP article series by Nicolai </a:t>
            </a:r>
            <a:r>
              <a:rPr lang="en-US" sz="2000" dirty="0" err="1"/>
              <a:t>Parlog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https://inside.java/2024/05/23/dop-v1-1-introduction/</a:t>
            </a:r>
            <a:endParaRPr lang="en-US" sz="2000" dirty="0"/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696" y="1573392"/>
            <a:ext cx="716722" cy="71672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7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E7308C10-1FE3-4B49-2FA8-3E3FFDAFFF9B}"/>
              </a:ext>
            </a:extLst>
          </p:cNvPr>
          <p:cNvSpPr/>
          <p:nvPr/>
        </p:nvSpPr>
        <p:spPr>
          <a:xfrm>
            <a:off x="6277724" y="324001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AB73A-036D-60BF-9CB1-9B4E03A1D6AC}"/>
              </a:ext>
            </a:extLst>
          </p:cNvPr>
          <p:cNvSpPr/>
          <p:nvPr/>
        </p:nvSpPr>
        <p:spPr>
          <a:xfrm>
            <a:off x="5310088" y="217722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8B9285A-AB2F-3A17-E24F-EA74B2DBAC02}"/>
              </a:ext>
            </a:extLst>
          </p:cNvPr>
          <p:cNvSpPr/>
          <p:nvPr/>
        </p:nvSpPr>
        <p:spPr>
          <a:xfrm>
            <a:off x="3528219" y="2493687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CE5CDA5-D9BF-F69C-C931-D9EE8D575F92}"/>
              </a:ext>
            </a:extLst>
          </p:cNvPr>
          <p:cNvSpPr/>
          <p:nvPr/>
        </p:nvSpPr>
        <p:spPr>
          <a:xfrm>
            <a:off x="2355893" y="495458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2587362" y="1489281"/>
            <a:ext cx="7017276" cy="130042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CA766B-FD00-916F-86C4-4124D67E7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2" descr="Owner avatar">
            <a:extLst>
              <a:ext uri="{FF2B5EF4-FFF2-40B4-BE49-F238E27FC236}">
                <a16:creationId xmlns:a16="http://schemas.microsoft.com/office/drawing/2014/main" id="{43507A65-5BF0-1947-8858-C61E808EB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CDBBCBE-01C8-64B1-8576-D59983996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918347"/>
              </p:ext>
            </p:extLst>
          </p:nvPr>
        </p:nvGraphicFramePr>
        <p:xfrm>
          <a:off x="1440467" y="4947709"/>
          <a:ext cx="6747309" cy="1524000"/>
        </p:xfrm>
        <a:graphic>
          <a:graphicData uri="http://schemas.openxmlformats.org/drawingml/2006/table">
            <a:tbl>
              <a:tblPr/>
              <a:tblGrid>
                <a:gridCol w="1443789">
                  <a:extLst>
                    <a:ext uri="{9D8B030D-6E8A-4147-A177-3AD203B41FA5}">
                      <a16:colId xmlns:a16="http://schemas.microsoft.com/office/drawing/2014/main" val="2270018046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3256036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949565907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212451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Min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Mean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Max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295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5.90000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766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-2.70000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34.10000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87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-5.40000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026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64201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12EBA85-A458-31B0-7F15-606AF2C1F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044331"/>
              </p:ext>
            </p:extLst>
          </p:nvPr>
        </p:nvGraphicFramePr>
        <p:xfrm>
          <a:off x="4814121" y="3241528"/>
          <a:ext cx="6740435" cy="1524000"/>
        </p:xfrm>
        <a:graphic>
          <a:graphicData uri="http://schemas.openxmlformats.org/drawingml/2006/table">
            <a:tbl>
              <a:tblPr/>
              <a:tblGrid>
                <a:gridCol w="1436915">
                  <a:extLst>
                    <a:ext uri="{9D8B030D-6E8A-4147-A177-3AD203B41FA5}">
                      <a16:colId xmlns:a16="http://schemas.microsoft.com/office/drawing/2014/main" val="54382761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1812372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010068984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0126322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Min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Mean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Max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859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-2.70000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34.10000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285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-5.40000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729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5.90000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764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005707"/>
                  </a:ext>
                </a:extLst>
              </a:tr>
            </a:tbl>
          </a:graphicData>
        </a:graphic>
      </p:graphicFrame>
      <p:cxnSp>
        <p:nvCxnSpPr>
          <p:cNvPr id="57" name="Connector: Curved 19">
            <a:extLst>
              <a:ext uri="{FF2B5EF4-FFF2-40B4-BE49-F238E27FC236}">
                <a16:creationId xmlns:a16="http://schemas.microsoft.com/office/drawing/2014/main" id="{A40CB88A-B390-B1CC-BBB8-F3A0D52293FA}"/>
              </a:ext>
            </a:extLst>
          </p:cNvPr>
          <p:cNvCxnSpPr>
            <a:cxnSpLocks/>
            <a:stCxn id="56" idx="6"/>
            <a:endCxn id="55" idx="0"/>
          </p:cNvCxnSpPr>
          <p:nvPr/>
        </p:nvCxnSpPr>
        <p:spPr>
          <a:xfrm>
            <a:off x="5542806" y="2293584"/>
            <a:ext cx="851277" cy="946426"/>
          </a:xfrm>
          <a:prstGeom prst="bentConnector2">
            <a:avLst/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33">
            <a:extLst>
              <a:ext uri="{FF2B5EF4-FFF2-40B4-BE49-F238E27FC236}">
                <a16:creationId xmlns:a16="http://schemas.microsoft.com/office/drawing/2014/main" id="{1101A555-589E-1E90-18F8-86AF0EF2AF2E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 rot="10800000" flipV="1">
            <a:off x="2472253" y="2610046"/>
            <a:ext cx="1055967" cy="2344538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181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2503168" y="1732696"/>
            <a:ext cx="7185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2" descr="Owner avatar">
            <a:extLst>
              <a:ext uri="{FF2B5EF4-FFF2-40B4-BE49-F238E27FC236}">
                <a16:creationId xmlns:a16="http://schemas.microsoft.com/office/drawing/2014/main" id="{9F7BD541-7914-11E2-BDF0-265BB2989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F03EC8-72FF-75B6-F29B-383C79EB4C6B}"/>
              </a:ext>
            </a:extLst>
          </p:cNvPr>
          <p:cNvSpPr txBox="1"/>
          <p:nvPr/>
        </p:nvSpPr>
        <p:spPr>
          <a:xfrm>
            <a:off x="4019549" y="4632699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247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Kotlin: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85554-26FE-60FF-CA21-5AC2C980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4C27D-165A-D9E2-9E59-B9F57FBE977F}"/>
              </a:ext>
            </a:extLst>
          </p:cNvPr>
          <p:cNvSpPr txBox="1"/>
          <p:nvPr/>
        </p:nvSpPr>
        <p:spPr>
          <a:xfrm>
            <a:off x="733315" y="1450516"/>
            <a:ext cx="9205267" cy="222375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object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{}::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java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classLoader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readCSV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!!,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header =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delimiter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';’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lang="en-US" altLang="en-US" sz="4000" dirty="0">
              <a:latin typeface="Arial" panose="020B0604020202020204" pitchFamily="34" charset="0"/>
              <a:cs typeface="JetBrains Mono" panose="02000009000000000000" pitchFamily="49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3EF65AC-4532-1DC3-FD19-58DAD1C08F5A}"/>
              </a:ext>
            </a:extLst>
          </p:cNvPr>
          <p:cNvGraphicFramePr>
            <a:graphicFrameLocks noGrp="1"/>
          </p:cNvGraphicFramePr>
          <p:nvPr/>
        </p:nvGraphicFramePr>
        <p:xfrm>
          <a:off x="6943941" y="2562391"/>
          <a:ext cx="3243501" cy="3688080"/>
        </p:xfrm>
        <a:graphic>
          <a:graphicData uri="http://schemas.openxmlformats.org/drawingml/2006/table">
            <a:tbl>
              <a:tblPr/>
              <a:tblGrid>
                <a:gridCol w="1745239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498262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8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8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58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96C4ABAC-4BA0-F30F-600B-66BFE1D274E4}"/>
              </a:ext>
            </a:extLst>
          </p:cNvPr>
          <p:cNvSpPr/>
          <p:nvPr/>
        </p:nvSpPr>
        <p:spPr>
          <a:xfrm>
            <a:off x="6190381" y="152911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563953E-3A3A-47ED-B7A6-6FDD02CC3377}"/>
              </a:ext>
            </a:extLst>
          </p:cNvPr>
          <p:cNvSpPr/>
          <p:nvPr/>
        </p:nvSpPr>
        <p:spPr>
          <a:xfrm>
            <a:off x="7000909" y="106653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70EF67F-3164-99E1-E972-4A5B4A4B3B86}"/>
              </a:ext>
            </a:extLst>
          </p:cNvPr>
          <p:cNvSpPr/>
          <p:nvPr/>
        </p:nvSpPr>
        <p:spPr>
          <a:xfrm>
            <a:off x="10235860" y="268146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68BF293-55B9-E0CE-C23E-9B493964B727}"/>
              </a:ext>
            </a:extLst>
          </p:cNvPr>
          <p:cNvSpPr/>
          <p:nvPr/>
        </p:nvSpPr>
        <p:spPr>
          <a:xfrm>
            <a:off x="9131692" y="134607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EA3C91-6B0F-A720-F8A2-81CBC4B9EC99}"/>
              </a:ext>
            </a:extLst>
          </p:cNvPr>
          <p:cNvSpPr/>
          <p:nvPr/>
        </p:nvSpPr>
        <p:spPr>
          <a:xfrm>
            <a:off x="6494761" y="490570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C8022A-F5CC-AB64-C06B-67FB4D8418E2}"/>
              </a:ext>
            </a:extLst>
          </p:cNvPr>
          <p:cNvSpPr/>
          <p:nvPr/>
        </p:nvSpPr>
        <p:spPr>
          <a:xfrm>
            <a:off x="1024821" y="305579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A97F9B0-4498-1CD5-B166-843918B8136E}"/>
              </a:ext>
            </a:extLst>
          </p:cNvPr>
          <p:cNvSpPr/>
          <p:nvPr/>
        </p:nvSpPr>
        <p:spPr>
          <a:xfrm>
            <a:off x="3044664" y="338361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041EE5-1C02-64CB-0206-740C15B04BDB}"/>
              </a:ext>
            </a:extLst>
          </p:cNvPr>
          <p:cNvSpPr/>
          <p:nvPr/>
        </p:nvSpPr>
        <p:spPr>
          <a:xfrm>
            <a:off x="3621545" y="464548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Kotlin: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85554-26FE-60FF-CA21-5AC2C980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4C27D-165A-D9E2-9E59-B9F57FBE977F}"/>
              </a:ext>
            </a:extLst>
          </p:cNvPr>
          <p:cNvSpPr txBox="1"/>
          <p:nvPr/>
        </p:nvSpPr>
        <p:spPr>
          <a:xfrm>
            <a:off x="450306" y="1450516"/>
            <a:ext cx="6328629" cy="2225802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.aggregate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4C64A7-439E-622A-44B8-40332B3A2021}"/>
              </a:ext>
            </a:extLst>
          </p:cNvPr>
          <p:cNvGraphicFramePr>
            <a:graphicFrameLocks noGrp="1"/>
          </p:cNvGraphicFramePr>
          <p:nvPr/>
        </p:nvGraphicFramePr>
        <p:xfrm>
          <a:off x="6494761" y="4269495"/>
          <a:ext cx="3674330" cy="1524000"/>
        </p:xfrm>
        <a:graphic>
          <a:graphicData uri="http://schemas.openxmlformats.org/drawingml/2006/table">
            <a:tbl>
              <a:tblPr/>
              <a:tblGrid>
                <a:gridCol w="1473582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584391">
                  <a:extLst>
                    <a:ext uri="{9D8B030D-6E8A-4147-A177-3AD203B41FA5}">
                      <a16:colId xmlns:a16="http://schemas.microsoft.com/office/drawing/2014/main" val="2663810464"/>
                    </a:ext>
                  </a:extLst>
                </a:gridCol>
                <a:gridCol w="976277">
                  <a:extLst>
                    <a:ext uri="{9D8B030D-6E8A-4147-A177-3AD203B41FA5}">
                      <a16:colId xmlns:a16="http://schemas.microsoft.com/office/drawing/2014/main" val="26554735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13513E-1129-F9CE-4647-E06A15980E4F}"/>
              </a:ext>
            </a:extLst>
          </p:cNvPr>
          <p:cNvGraphicFramePr>
            <a:graphicFrameLocks noGrp="1"/>
          </p:cNvGraphicFramePr>
          <p:nvPr/>
        </p:nvGraphicFramePr>
        <p:xfrm>
          <a:off x="924046" y="4645484"/>
          <a:ext cx="4246095" cy="1524000"/>
        </p:xfrm>
        <a:graphic>
          <a:graphicData uri="http://schemas.openxmlformats.org/drawingml/2006/table">
            <a:tbl>
              <a:tblPr/>
              <a:tblGrid>
                <a:gridCol w="1462641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1046094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73A572-C85C-5E5F-3BD6-A4D94566098F}"/>
              </a:ext>
            </a:extLst>
          </p:cNvPr>
          <p:cNvGraphicFramePr>
            <a:graphicFrameLocks noGrp="1"/>
          </p:cNvGraphicFramePr>
          <p:nvPr/>
        </p:nvGraphicFramePr>
        <p:xfrm>
          <a:off x="7000909" y="1018557"/>
          <a:ext cx="2436624" cy="1524000"/>
        </p:xfrm>
        <a:graphic>
          <a:graphicData uri="http://schemas.openxmlformats.org/drawingml/2006/table">
            <a:tbl>
              <a:tblPr/>
              <a:tblGrid>
                <a:gridCol w="1522224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group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[3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[3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[3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[1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73FF8E0-1128-5887-C137-E573F9425B21}"/>
              </a:ext>
            </a:extLst>
          </p:cNvPr>
          <p:cNvGraphicFramePr>
            <a:graphicFrameLocks noGrp="1"/>
          </p:cNvGraphicFramePr>
          <p:nvPr/>
        </p:nvGraphicFramePr>
        <p:xfrm>
          <a:off x="8962744" y="2678916"/>
          <a:ext cx="2778950" cy="1219200"/>
        </p:xfrm>
        <a:graphic>
          <a:graphicData uri="http://schemas.openxmlformats.org/drawingml/2006/table">
            <a:tbl>
              <a:tblPr/>
              <a:tblGrid>
                <a:gridCol w="14987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</a:tbl>
          </a:graphicData>
        </a:graphic>
      </p:graphicFrame>
      <p:cxnSp>
        <p:nvCxnSpPr>
          <p:cNvPr id="15" name="Connector: Curved 33">
            <a:extLst>
              <a:ext uri="{FF2B5EF4-FFF2-40B4-BE49-F238E27FC236}">
                <a16:creationId xmlns:a16="http://schemas.microsoft.com/office/drawing/2014/main" id="{F2C7685E-CD2F-CD19-2722-FABD20C1705B}"/>
              </a:ext>
            </a:extLst>
          </p:cNvPr>
          <p:cNvCxnSpPr>
            <a:cxnSpLocks/>
            <a:stCxn id="13" idx="6"/>
            <a:endCxn id="14" idx="0"/>
          </p:cNvCxnSpPr>
          <p:nvPr/>
        </p:nvCxnSpPr>
        <p:spPr>
          <a:xfrm>
            <a:off x="3277382" y="3499974"/>
            <a:ext cx="460522" cy="1145510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9">
            <a:extLst>
              <a:ext uri="{FF2B5EF4-FFF2-40B4-BE49-F238E27FC236}">
                <a16:creationId xmlns:a16="http://schemas.microsoft.com/office/drawing/2014/main" id="{432FAFA6-99F6-5624-2AAC-6F903562BF21}"/>
              </a:ext>
            </a:extLst>
          </p:cNvPr>
          <p:cNvCxnSpPr>
            <a:cxnSpLocks/>
            <a:stCxn id="17" idx="6"/>
            <a:endCxn id="16" idx="2"/>
          </p:cNvCxnSpPr>
          <p:nvPr/>
        </p:nvCxnSpPr>
        <p:spPr>
          <a:xfrm>
            <a:off x="1257539" y="3172157"/>
            <a:ext cx="5237222" cy="1849904"/>
          </a:xfrm>
          <a:prstGeom prst="bentConnector3">
            <a:avLst>
              <a:gd name="adj1" fmla="val 84919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19">
            <a:extLst>
              <a:ext uri="{FF2B5EF4-FFF2-40B4-BE49-F238E27FC236}">
                <a16:creationId xmlns:a16="http://schemas.microsoft.com/office/drawing/2014/main" id="{94EDE6C6-A915-B2F5-D0A5-A92A20511487}"/>
              </a:ext>
            </a:extLst>
          </p:cNvPr>
          <p:cNvCxnSpPr>
            <a:cxnSpLocks/>
            <a:stCxn id="30" idx="6"/>
            <a:endCxn id="29" idx="2"/>
          </p:cNvCxnSpPr>
          <p:nvPr/>
        </p:nvCxnSpPr>
        <p:spPr>
          <a:xfrm flipV="1">
            <a:off x="6423099" y="1182897"/>
            <a:ext cx="577810" cy="46257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19">
            <a:extLst>
              <a:ext uri="{FF2B5EF4-FFF2-40B4-BE49-F238E27FC236}">
                <a16:creationId xmlns:a16="http://schemas.microsoft.com/office/drawing/2014/main" id="{E02D3E16-2DBD-D77C-BF3D-7DB3DAE7EFA2}"/>
              </a:ext>
            </a:extLst>
          </p:cNvPr>
          <p:cNvCxnSpPr>
            <a:cxnSpLocks/>
            <a:stCxn id="34" idx="6"/>
            <a:endCxn id="33" idx="0"/>
          </p:cNvCxnSpPr>
          <p:nvPr/>
        </p:nvCxnSpPr>
        <p:spPr>
          <a:xfrm>
            <a:off x="9364410" y="1462434"/>
            <a:ext cx="987809" cy="1219034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94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Kotlin: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85554-26FE-60FF-CA21-5AC2C980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4C27D-165A-D9E2-9E59-B9F57FBE977F}"/>
              </a:ext>
            </a:extLst>
          </p:cNvPr>
          <p:cNvSpPr txBox="1"/>
          <p:nvPr/>
        </p:nvSpPr>
        <p:spPr>
          <a:xfrm>
            <a:off x="869692" y="2309914"/>
            <a:ext cx="10735626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forEach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format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])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4425A6-0496-448A-2DC0-2BA9251F94D9}"/>
              </a:ext>
            </a:extLst>
          </p:cNvPr>
          <p:cNvSpPr txBox="1"/>
          <p:nvPr/>
        </p:nvSpPr>
        <p:spPr>
          <a:xfrm>
            <a:off x="4161055" y="4666273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241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9AFA3-83AD-9FD0-96DA-159E1A6AA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Performance: 100MRC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DD4DB7-9DA2-7C9F-A552-18D51566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25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ECE9C8D-3030-7E04-AA39-4AEB8F36C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6914" y="938643"/>
            <a:ext cx="9318172" cy="559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76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7430AF-AFE5-353E-28E6-C410246E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Performance: 1BRC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33C93-76BF-1656-CCA9-D76D0FAC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26</a:t>
            </a:fld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C4053EF-B690-5991-E914-8D50030E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0266" y="840945"/>
            <a:ext cx="10351468" cy="559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03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3EC0-E81C-B1FD-1C92-F926FC78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dataframe-ec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691BF9-9F8C-BB88-5689-438F59C74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Based on the Eclipse Collections framework (the “-</a:t>
            </a:r>
            <a:r>
              <a:rPr lang="en-US" dirty="0" err="1"/>
              <a:t>ec</a:t>
            </a:r>
            <a:r>
              <a:rPr lang="en-US" dirty="0"/>
              <a:t>” in the name)</a:t>
            </a:r>
          </a:p>
          <a:p>
            <a:pPr>
              <a:lnSpc>
                <a:spcPct val="120000"/>
              </a:lnSpc>
            </a:pPr>
            <a:r>
              <a:rPr lang="en-US" dirty="0"/>
              <a:t>Memory efficient (for practical use cases)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Uses highly memory efficient Eclipse Collections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Takes advantage of its support for primitive types</a:t>
            </a:r>
          </a:p>
          <a:p>
            <a:pPr>
              <a:lnSpc>
                <a:spcPct val="120000"/>
              </a:lnSpc>
            </a:pPr>
            <a:r>
              <a:rPr lang="en-US" dirty="0"/>
              <a:t>Inspired by Eclipse Collections APIs</a:t>
            </a:r>
          </a:p>
          <a:p>
            <a:pPr>
              <a:lnSpc>
                <a:spcPct val="120000"/>
              </a:lnSpc>
            </a:pPr>
            <a:r>
              <a:rPr lang="en-US" dirty="0"/>
              <a:t>Exposes Eclipse Collections types in its APIs</a:t>
            </a:r>
          </a:p>
          <a:p>
            <a:pPr>
              <a:lnSpc>
                <a:spcPct val="120000"/>
              </a:lnSpc>
            </a:pPr>
            <a:r>
              <a:rPr lang="en-US" dirty="0"/>
              <a:t>Intuitive, simple grammar for the expression DSL used for computed columns, filters, etc.</a:t>
            </a:r>
          </a:p>
          <a:p>
            <a:pPr>
              <a:lnSpc>
                <a:spcPct val="120000"/>
              </a:lnSpc>
            </a:pPr>
            <a:r>
              <a:rPr lang="en-US" dirty="0"/>
              <a:t>Ability to add the expression DSL functions and aggregation functions without touching the core framework</a:t>
            </a:r>
          </a:p>
          <a:p>
            <a:pPr>
              <a:lnSpc>
                <a:spcPct val="120000"/>
              </a:lnSpc>
            </a:pPr>
            <a:r>
              <a:rPr lang="en-US" dirty="0"/>
              <a:t>Dealing with nulls: acceptance, high tolerance, flexibility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D0BADD-83AC-4B25-9AA7-B7154E20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75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BA412-CE6A-77D7-4649-3AB93838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Solid Foundation: Eclipse Collections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55EC-F5A3-A627-4AE2-5F65B9246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1883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…the foundation, and walls, and joints, and studs, and…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87245-B1B3-6984-BCE1-C19BB158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4D1E2-120D-8F91-1A5C-226DABC67F89}"/>
              </a:ext>
            </a:extLst>
          </p:cNvPr>
          <p:cNvSpPr txBox="1"/>
          <p:nvPr/>
        </p:nvSpPr>
        <p:spPr>
          <a:xfrm>
            <a:off x="3323371" y="1961339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DataFrame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CF54BFB-A6F4-8165-981B-74632166E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694373"/>
              </p:ext>
            </p:extLst>
          </p:nvPr>
        </p:nvGraphicFramePr>
        <p:xfrm>
          <a:off x="3323371" y="2383855"/>
          <a:ext cx="4521550" cy="2849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3691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  <a:gridCol w="995830">
                  <a:extLst>
                    <a:ext uri="{9D8B030D-6E8A-4147-A177-3AD203B41FA5}">
                      <a16:colId xmlns:a16="http://schemas.microsoft.com/office/drawing/2014/main" val="3832572046"/>
                    </a:ext>
                  </a:extLst>
                </a:gridCol>
                <a:gridCol w="1121969">
                  <a:extLst>
                    <a:ext uri="{9D8B030D-6E8A-4147-A177-3AD203B41FA5}">
                      <a16:colId xmlns:a16="http://schemas.microsoft.com/office/drawing/2014/main" val="1603030131"/>
                    </a:ext>
                  </a:extLst>
                </a:gridCol>
                <a:gridCol w="752436">
                  <a:extLst>
                    <a:ext uri="{9D8B030D-6E8A-4147-A177-3AD203B41FA5}">
                      <a16:colId xmlns:a16="http://schemas.microsoft.com/office/drawing/2014/main" val="19379820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6842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Customer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Delivery 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Donut         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Quantity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Order Price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6582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Apple Cider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Dave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Jelly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7/12/2024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Pumpkin Spice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null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990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19A705E-30D1-4BEB-45BE-0D6D4494E8CB}"/>
              </a:ext>
            </a:extLst>
          </p:cNvPr>
          <p:cNvSpPr/>
          <p:nvPr/>
        </p:nvSpPr>
        <p:spPr>
          <a:xfrm>
            <a:off x="3281807" y="267241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C90035-093A-579D-4013-DB416341FD09}"/>
              </a:ext>
            </a:extLst>
          </p:cNvPr>
          <p:cNvSpPr/>
          <p:nvPr/>
        </p:nvSpPr>
        <p:spPr>
          <a:xfrm>
            <a:off x="3281807" y="293143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ABCF7F-05E9-3406-A69A-C9ACB5242308}"/>
              </a:ext>
            </a:extLst>
          </p:cNvPr>
          <p:cNvSpPr/>
          <p:nvPr/>
        </p:nvSpPr>
        <p:spPr>
          <a:xfrm>
            <a:off x="3281807" y="344948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B732D3-C744-584A-76E9-71393D922441}"/>
              </a:ext>
            </a:extLst>
          </p:cNvPr>
          <p:cNvSpPr/>
          <p:nvPr/>
        </p:nvSpPr>
        <p:spPr>
          <a:xfrm>
            <a:off x="3281807" y="370851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79779F6-9973-9EF1-1182-117FDC9A9193}"/>
              </a:ext>
            </a:extLst>
          </p:cNvPr>
          <p:cNvSpPr/>
          <p:nvPr/>
        </p:nvSpPr>
        <p:spPr>
          <a:xfrm>
            <a:off x="3281807" y="448558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422D910-791E-273D-6C36-6A031115F848}"/>
              </a:ext>
            </a:extLst>
          </p:cNvPr>
          <p:cNvSpPr/>
          <p:nvPr/>
        </p:nvSpPr>
        <p:spPr>
          <a:xfrm>
            <a:off x="3281807" y="319046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B59FD98-81DE-7519-179D-E7AB327D9E80}"/>
              </a:ext>
            </a:extLst>
          </p:cNvPr>
          <p:cNvSpPr/>
          <p:nvPr/>
        </p:nvSpPr>
        <p:spPr>
          <a:xfrm>
            <a:off x="3281807" y="396753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BAE9B0-6BE5-853B-5995-722B789DF820}"/>
              </a:ext>
            </a:extLst>
          </p:cNvPr>
          <p:cNvSpPr/>
          <p:nvPr/>
        </p:nvSpPr>
        <p:spPr>
          <a:xfrm>
            <a:off x="3281807" y="474461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1419AB8-0389-86B5-BFDC-238F4247A47B}"/>
              </a:ext>
            </a:extLst>
          </p:cNvPr>
          <p:cNvSpPr/>
          <p:nvPr/>
        </p:nvSpPr>
        <p:spPr>
          <a:xfrm>
            <a:off x="3281807" y="5003633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580C23-5AF4-E299-65DB-AFA4A2C99DAC}"/>
              </a:ext>
            </a:extLst>
          </p:cNvPr>
          <p:cNvSpPr/>
          <p:nvPr/>
        </p:nvSpPr>
        <p:spPr>
          <a:xfrm>
            <a:off x="3281807" y="422656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CCDDCD-4BA0-17C7-CCEC-66409EAB20AD}"/>
              </a:ext>
            </a:extLst>
          </p:cNvPr>
          <p:cNvSpPr/>
          <p:nvPr/>
        </p:nvSpPr>
        <p:spPr>
          <a:xfrm>
            <a:off x="1834573" y="341003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D44E70-109F-2D3D-5C96-F8AFBEB9B3D7}"/>
              </a:ext>
            </a:extLst>
          </p:cNvPr>
          <p:cNvSpPr/>
          <p:nvPr/>
        </p:nvSpPr>
        <p:spPr>
          <a:xfrm>
            <a:off x="1834573" y="3664377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EFDE679-492F-1B81-2F40-E46085CD381C}"/>
              </a:ext>
            </a:extLst>
          </p:cNvPr>
          <p:cNvSpPr/>
          <p:nvPr/>
        </p:nvSpPr>
        <p:spPr>
          <a:xfrm>
            <a:off x="1834573" y="3927171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4ECE88-C85F-ED08-73D7-EE310328A44F}"/>
              </a:ext>
            </a:extLst>
          </p:cNvPr>
          <p:cNvSpPr/>
          <p:nvPr/>
        </p:nvSpPr>
        <p:spPr>
          <a:xfrm>
            <a:off x="1834573" y="4178347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BA412-CE6A-77D7-4649-3AB93838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Solid Foundation: Eclipse Collections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55EC-F5A3-A627-4AE2-5F65B9246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1883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…the foundation, and walls, and joints, and studs, and…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87245-B1B3-6984-BCE1-C19BB158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4D1E2-120D-8F91-1A5C-226DABC67F89}"/>
              </a:ext>
            </a:extLst>
          </p:cNvPr>
          <p:cNvSpPr txBox="1"/>
          <p:nvPr/>
        </p:nvSpPr>
        <p:spPr>
          <a:xfrm>
            <a:off x="3323371" y="1961339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DataFrame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E0169EB-A61A-8841-3C16-8826A1F6D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321623"/>
              </p:ext>
            </p:extLst>
          </p:nvPr>
        </p:nvGraphicFramePr>
        <p:xfrm>
          <a:off x="8120292" y="2642935"/>
          <a:ext cx="330025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002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C7DA656-09DB-25B6-4275-CD42518FF748}"/>
              </a:ext>
            </a:extLst>
          </p:cNvPr>
          <p:cNvSpPr txBox="1"/>
          <p:nvPr/>
        </p:nvSpPr>
        <p:spPr>
          <a:xfrm>
            <a:off x="3328624" y="5857486"/>
            <a:ext cx="2977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MutableBooleanList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nullMap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860F669-CE28-45C1-5140-925BBB0E1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845351"/>
              </p:ext>
            </p:extLst>
          </p:nvPr>
        </p:nvGraphicFramePr>
        <p:xfrm>
          <a:off x="1473815" y="3380791"/>
          <a:ext cx="480378" cy="1036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80378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Dave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3C0A794-3879-35AB-71D9-914FBE9ADAA1}"/>
              </a:ext>
            </a:extLst>
          </p:cNvPr>
          <p:cNvSpPr txBox="1"/>
          <p:nvPr/>
        </p:nvSpPr>
        <p:spPr>
          <a:xfrm>
            <a:off x="708760" y="546098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Pool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pool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3B1679-456B-FF4E-D8CE-80140673731E}"/>
              </a:ext>
            </a:extLst>
          </p:cNvPr>
          <p:cNvSpPr txBox="1"/>
          <p:nvPr/>
        </p:nvSpPr>
        <p:spPr>
          <a:xfrm>
            <a:off x="8939079" y="3019679"/>
            <a:ext cx="2869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MutableMap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ListIterable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Object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MutableIntList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rowIndexByKey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BCA65D-19F9-B596-9F75-57CAE652E56A}"/>
              </a:ext>
            </a:extLst>
          </p:cNvPr>
          <p:cNvSpPr txBox="1"/>
          <p:nvPr/>
        </p:nvSpPr>
        <p:spPr>
          <a:xfrm>
            <a:off x="3772123" y="5491469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MutableIntList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values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1A0526-9D27-1113-AD3C-1657ECBD0F29}"/>
              </a:ext>
            </a:extLst>
          </p:cNvPr>
          <p:cNvSpPr txBox="1"/>
          <p:nvPr/>
        </p:nvSpPr>
        <p:spPr>
          <a:xfrm>
            <a:off x="6800132" y="5866788"/>
            <a:ext cx="2762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MutableDoubleList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values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26757D-743C-2CB0-B2C3-1A3E8E70D847}"/>
              </a:ext>
            </a:extLst>
          </p:cNvPr>
          <p:cNvSpPr txBox="1"/>
          <p:nvPr/>
        </p:nvSpPr>
        <p:spPr>
          <a:xfrm>
            <a:off x="8450317" y="1925746"/>
            <a:ext cx="2869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MutableBooleanList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bitmap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F1FFFCE-A89C-9176-FEF0-71B73DAC6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104712"/>
              </p:ext>
            </p:extLst>
          </p:nvPr>
        </p:nvGraphicFramePr>
        <p:xfrm>
          <a:off x="8939079" y="4058095"/>
          <a:ext cx="1538917" cy="1036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15957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7345361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[“Alice”]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[0, 1, 3, 4, 7]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[“Bob”]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[2, 9]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[“Carol”]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[5, 8]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[“Dave”]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[6]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634500-A08C-2C96-64E9-E4535FF77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79136"/>
              </p:ext>
            </p:extLst>
          </p:nvPr>
        </p:nvGraphicFramePr>
        <p:xfrm>
          <a:off x="3323371" y="2383855"/>
          <a:ext cx="4521550" cy="2849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3691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  <a:gridCol w="995830">
                  <a:extLst>
                    <a:ext uri="{9D8B030D-6E8A-4147-A177-3AD203B41FA5}">
                      <a16:colId xmlns:a16="http://schemas.microsoft.com/office/drawing/2014/main" val="3832572046"/>
                    </a:ext>
                  </a:extLst>
                </a:gridCol>
                <a:gridCol w="1121969">
                  <a:extLst>
                    <a:ext uri="{9D8B030D-6E8A-4147-A177-3AD203B41FA5}">
                      <a16:colId xmlns:a16="http://schemas.microsoft.com/office/drawing/2014/main" val="1603030131"/>
                    </a:ext>
                  </a:extLst>
                </a:gridCol>
                <a:gridCol w="752436">
                  <a:extLst>
                    <a:ext uri="{9D8B030D-6E8A-4147-A177-3AD203B41FA5}">
                      <a16:colId xmlns:a16="http://schemas.microsoft.com/office/drawing/2014/main" val="19379820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6842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Customer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Delivery 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Donut         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Quantity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Order Price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6582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Apple Cider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Dave</a:t>
                      </a:r>
                      <a:r>
                        <a:rPr lang="en-US" sz="1100" u="none" strike="noStrike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Jelly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7/12/2024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Pumpkin Spice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85E31BF-9607-B93E-2B91-C3FE5110F0A6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1978952" y="2771983"/>
            <a:ext cx="1302855" cy="737625"/>
          </a:xfrm>
          <a:prstGeom prst="bentConnector3">
            <a:avLst>
              <a:gd name="adj1" fmla="val 16546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307A056-52E4-EDA9-C8C3-BC6642F85E61}"/>
              </a:ext>
            </a:extLst>
          </p:cNvPr>
          <p:cNvCxnSpPr>
            <a:cxnSpLocks/>
            <a:stCxn id="14" idx="3"/>
            <a:endCxn id="27" idx="1"/>
          </p:cNvCxnSpPr>
          <p:nvPr/>
        </p:nvCxnSpPr>
        <p:spPr>
          <a:xfrm flipV="1">
            <a:off x="1978952" y="3031008"/>
            <a:ext cx="1302855" cy="478600"/>
          </a:xfrm>
          <a:prstGeom prst="bentConnector3">
            <a:avLst>
              <a:gd name="adj1" fmla="val 16603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95C2C24-8F84-326E-463A-5BC57098809E}"/>
              </a:ext>
            </a:extLst>
          </p:cNvPr>
          <p:cNvCxnSpPr>
            <a:cxnSpLocks/>
            <a:stCxn id="14" idx="3"/>
            <a:endCxn id="32" idx="1"/>
          </p:cNvCxnSpPr>
          <p:nvPr/>
        </p:nvCxnSpPr>
        <p:spPr>
          <a:xfrm>
            <a:off x="1978952" y="3509608"/>
            <a:ext cx="1302855" cy="39450"/>
          </a:xfrm>
          <a:prstGeom prst="bentConnector3">
            <a:avLst>
              <a:gd name="adj1" fmla="val 16955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9F87883-F29C-DA20-63CC-89E4E22D026A}"/>
              </a:ext>
            </a:extLst>
          </p:cNvPr>
          <p:cNvCxnSpPr>
            <a:cxnSpLocks/>
            <a:stCxn id="14" idx="3"/>
            <a:endCxn id="34" idx="1"/>
          </p:cNvCxnSpPr>
          <p:nvPr/>
        </p:nvCxnSpPr>
        <p:spPr>
          <a:xfrm>
            <a:off x="1978952" y="3509608"/>
            <a:ext cx="1302855" cy="298475"/>
          </a:xfrm>
          <a:prstGeom prst="bentConnector3">
            <a:avLst>
              <a:gd name="adj1" fmla="val 16808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38A95AB-E671-C76B-A027-7FEE85586D3D}"/>
              </a:ext>
            </a:extLst>
          </p:cNvPr>
          <p:cNvCxnSpPr>
            <a:cxnSpLocks/>
            <a:stCxn id="14" idx="3"/>
            <a:endCxn id="36" idx="1"/>
          </p:cNvCxnSpPr>
          <p:nvPr/>
        </p:nvCxnSpPr>
        <p:spPr>
          <a:xfrm>
            <a:off x="1978952" y="3509608"/>
            <a:ext cx="1302855" cy="1075550"/>
          </a:xfrm>
          <a:prstGeom prst="bentConnector3">
            <a:avLst>
              <a:gd name="adj1" fmla="val 16808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5407359-F29C-EC4D-D13F-3CC45294AB9D}"/>
              </a:ext>
            </a:extLst>
          </p:cNvPr>
          <p:cNvCxnSpPr>
            <a:cxnSpLocks/>
            <a:stCxn id="43" idx="3"/>
            <a:endCxn id="48" idx="1"/>
          </p:cNvCxnSpPr>
          <p:nvPr/>
        </p:nvCxnSpPr>
        <p:spPr>
          <a:xfrm>
            <a:off x="1978952" y="4277920"/>
            <a:ext cx="1302855" cy="48213"/>
          </a:xfrm>
          <a:prstGeom prst="bentConnector3">
            <a:avLst>
              <a:gd name="adj1" fmla="val 35963"/>
            </a:avLst>
          </a:prstGeom>
          <a:ln w="6350">
            <a:solidFill>
              <a:schemeClr val="accent6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55C1FDB-4F1B-08CD-5B79-EB9DFFDD5812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>
            <a:off x="1978952" y="4026744"/>
            <a:ext cx="1302855" cy="40364"/>
          </a:xfrm>
          <a:prstGeom prst="bentConnector3">
            <a:avLst>
              <a:gd name="adj1" fmla="val 50000"/>
            </a:avLst>
          </a:prstGeom>
          <a:ln w="6350">
            <a:solidFill>
              <a:schemeClr val="accent2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98CBD7F-2E49-3F8B-8FC6-2A7928A7B2E1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>
            <a:off x="1978952" y="4026744"/>
            <a:ext cx="1302855" cy="81743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2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03AB981-2EDD-81AF-B07C-308826DF9921}"/>
              </a:ext>
            </a:extLst>
          </p:cNvPr>
          <p:cNvCxnSpPr>
            <a:cxnSpLocks/>
            <a:stCxn id="41" idx="3"/>
            <a:endCxn id="47" idx="1"/>
          </p:cNvCxnSpPr>
          <p:nvPr/>
        </p:nvCxnSpPr>
        <p:spPr>
          <a:xfrm>
            <a:off x="1978952" y="3763950"/>
            <a:ext cx="1302855" cy="1339256"/>
          </a:xfrm>
          <a:prstGeom prst="bentConnector3">
            <a:avLst>
              <a:gd name="adj1" fmla="val 27190"/>
            </a:avLst>
          </a:prstGeom>
          <a:ln w="6350">
            <a:solidFill>
              <a:schemeClr val="accent4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03F493A-EA9A-F507-8EA3-F744B368177D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 flipV="1">
            <a:off x="1978952" y="3290033"/>
            <a:ext cx="1302855" cy="473917"/>
          </a:xfrm>
          <a:prstGeom prst="bentConnector3">
            <a:avLst>
              <a:gd name="adj1" fmla="val 27191"/>
            </a:avLst>
          </a:prstGeom>
          <a:ln w="6350">
            <a:solidFill>
              <a:schemeClr val="accent4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6AA6EB65-1EAA-9A08-434B-C952D2D25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853563"/>
              </p:ext>
            </p:extLst>
          </p:nvPr>
        </p:nvGraphicFramePr>
        <p:xfrm>
          <a:off x="6212215" y="2642510"/>
          <a:ext cx="301788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01788">
                  <a:extLst>
                    <a:ext uri="{9D8B030D-6E8A-4147-A177-3AD203B41FA5}">
                      <a16:colId xmlns:a16="http://schemas.microsoft.com/office/drawing/2014/main" val="841488773"/>
                    </a:ext>
                  </a:extLst>
                </a:gridCol>
              </a:tblGrid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352243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376436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632046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301631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04209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69254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086849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478185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82205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206805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3DB7B74D-9762-1F5D-406B-3C42C4332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080009"/>
              </p:ext>
            </p:extLst>
          </p:nvPr>
        </p:nvGraphicFramePr>
        <p:xfrm>
          <a:off x="6558785" y="2642510"/>
          <a:ext cx="330025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002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</a:tblGrid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B4BC525B-210D-E678-3EEF-E5FF824E3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354321"/>
              </p:ext>
            </p:extLst>
          </p:nvPr>
        </p:nvGraphicFramePr>
        <p:xfrm>
          <a:off x="6999989" y="2642510"/>
          <a:ext cx="797397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97397">
                  <a:extLst>
                    <a:ext uri="{9D8B030D-6E8A-4147-A177-3AD203B41FA5}">
                      <a16:colId xmlns:a16="http://schemas.microsoft.com/office/drawing/2014/main" val="20507165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73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727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69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16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659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988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440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814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581335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9F009939-9747-1CB0-D15F-D3347BEC20EC}"/>
              </a:ext>
            </a:extLst>
          </p:cNvPr>
          <p:cNvSpPr/>
          <p:nvPr/>
        </p:nvSpPr>
        <p:spPr>
          <a:xfrm>
            <a:off x="6158039" y="2348446"/>
            <a:ext cx="758977" cy="292354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34D419C-655F-6C4A-C2E3-F2DAED6F89ED}"/>
              </a:ext>
            </a:extLst>
          </p:cNvPr>
          <p:cNvSpPr/>
          <p:nvPr/>
        </p:nvSpPr>
        <p:spPr>
          <a:xfrm>
            <a:off x="6952451" y="2348446"/>
            <a:ext cx="923198" cy="2922400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DCFB5F8C-86B0-CE35-DE4F-AC8482A38C5F}"/>
              </a:ext>
            </a:extLst>
          </p:cNvPr>
          <p:cNvCxnSpPr>
            <a:cxnSpLocks/>
            <a:stCxn id="17" idx="3"/>
            <a:endCxn id="74" idx="2"/>
          </p:cNvCxnSpPr>
          <p:nvPr/>
        </p:nvCxnSpPr>
        <p:spPr>
          <a:xfrm flipV="1">
            <a:off x="6212215" y="5233310"/>
            <a:ext cx="150894" cy="412048"/>
          </a:xfrm>
          <a:prstGeom prst="curvedConnector2">
            <a:avLst/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51BE2D56-81DF-DB1E-8BD0-CE05CE6CE980}"/>
              </a:ext>
            </a:extLst>
          </p:cNvPr>
          <p:cNvCxnSpPr>
            <a:cxnSpLocks/>
            <a:stCxn id="9" idx="3"/>
            <a:endCxn id="75" idx="2"/>
          </p:cNvCxnSpPr>
          <p:nvPr/>
        </p:nvCxnSpPr>
        <p:spPr>
          <a:xfrm flipV="1">
            <a:off x="6305721" y="5233310"/>
            <a:ext cx="418076" cy="778065"/>
          </a:xfrm>
          <a:prstGeom prst="curvedConnector2">
            <a:avLst/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A74EACBE-DD36-DBE0-DE19-16A235E3503F}"/>
              </a:ext>
            </a:extLst>
          </p:cNvPr>
          <p:cNvCxnSpPr>
            <a:cxnSpLocks/>
            <a:stCxn id="18" idx="0"/>
            <a:endCxn id="76" idx="2"/>
          </p:cNvCxnSpPr>
          <p:nvPr/>
        </p:nvCxnSpPr>
        <p:spPr>
          <a:xfrm rot="16200000" flipV="1">
            <a:off x="7473245" y="5158752"/>
            <a:ext cx="633478" cy="782593"/>
          </a:xfrm>
          <a:prstGeom prst="curvedConnector3">
            <a:avLst>
              <a:gd name="adj1" fmla="val 50000"/>
            </a:avLst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C8B99FE9-C3AF-4DD4-9BE3-1828A2E3B07F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1192068" y="4939048"/>
            <a:ext cx="1043873" cy="12700"/>
          </a:xfrm>
          <a:prstGeom prst="curvedConnector3">
            <a:avLst>
              <a:gd name="adj1" fmla="val 50000"/>
            </a:avLst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5A4FC560-12D8-BF72-1924-C6200CEA1DF0}"/>
              </a:ext>
            </a:extLst>
          </p:cNvPr>
          <p:cNvCxnSpPr>
            <a:cxnSpLocks/>
            <a:stCxn id="19" idx="1"/>
            <a:endCxn id="8" idx="0"/>
          </p:cNvCxnSpPr>
          <p:nvPr/>
        </p:nvCxnSpPr>
        <p:spPr>
          <a:xfrm rot="10800000" flipV="1">
            <a:off x="8285305" y="2079635"/>
            <a:ext cx="165013" cy="563300"/>
          </a:xfrm>
          <a:prstGeom prst="curvedConnector2">
            <a:avLst/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95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F486-8259-A30F-D371-C9C7FDE4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vs. Data-Oriented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BF9CB-D3DE-7C77-D59E-754EAC734A85}"/>
              </a:ext>
            </a:extLst>
          </p:cNvPr>
          <p:cNvSpPr txBox="1"/>
          <p:nvPr/>
        </p:nvSpPr>
        <p:spPr>
          <a:xfrm>
            <a:off x="1133061" y="1067232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Data/State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7501CF-E663-0F3A-D510-4A0CBC7BB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279505"/>
              </p:ext>
            </p:extLst>
          </p:nvPr>
        </p:nvGraphicFramePr>
        <p:xfrm>
          <a:off x="1021830" y="1644455"/>
          <a:ext cx="1016140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8747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4932655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Protect your privates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Everything 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is </a:t>
                      </a:r>
                      <a:r>
                        <a:rPr lang="en-US" sz="1800" strike="noStrike" baseline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awesome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encapsulated</a:t>
                      </a:r>
                    </a:p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There is no </a:t>
                      </a:r>
                      <a:r>
                        <a:rPr lang="en-US" sz="1800" strike="noStrike" baseline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spoon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state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Take my state. Please.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Just data – as records, tables, collections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is immutable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224F6C-BE8B-8399-0FC8-C3E3EFE91D9F}"/>
              </a:ext>
            </a:extLst>
          </p:cNvPr>
          <p:cNvCxnSpPr>
            <a:cxnSpLocks/>
          </p:cNvCxnSpPr>
          <p:nvPr/>
        </p:nvCxnSpPr>
        <p:spPr>
          <a:xfrm>
            <a:off x="4611624" y="152889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ABC036-965F-ADE8-DCC3-268A813D69A9}"/>
              </a:ext>
            </a:extLst>
          </p:cNvPr>
          <p:cNvSpPr txBox="1"/>
          <p:nvPr/>
        </p:nvSpPr>
        <p:spPr>
          <a:xfrm>
            <a:off x="1133061" y="2632274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Operations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89032CE-CBB5-C250-D6B4-AAAB19CAA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507980"/>
              </p:ext>
            </p:extLst>
          </p:nvPr>
        </p:nvGraphicFramePr>
        <p:xfrm>
          <a:off x="933994" y="3209497"/>
          <a:ext cx="1032401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16583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5007429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283366"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Objects responding to messages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Polymorphism (allows objects of different types to respond to the same message)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Standalone functions operating on data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70D58D-2F52-D929-96A5-C8045EC3F01F}"/>
              </a:ext>
            </a:extLst>
          </p:cNvPr>
          <p:cNvCxnSpPr>
            <a:cxnSpLocks/>
          </p:cNvCxnSpPr>
          <p:nvPr/>
        </p:nvCxnSpPr>
        <p:spPr>
          <a:xfrm>
            <a:off x="4611624" y="3100470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516F9A-7E2C-99F5-B239-F7E460916C76}"/>
              </a:ext>
            </a:extLst>
          </p:cNvPr>
          <p:cNvSpPr txBox="1"/>
          <p:nvPr/>
        </p:nvSpPr>
        <p:spPr>
          <a:xfrm>
            <a:off x="1133061" y="4283622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What Is It Good For?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550E5B6-7AFE-0164-B8F1-2DE0C3ADB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944559"/>
              </p:ext>
            </p:extLst>
          </p:nvPr>
        </p:nvGraphicFramePr>
        <p:xfrm>
          <a:off x="933994" y="4860845"/>
          <a:ext cx="10324012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16583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5007429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Managing complex structures and behaviors</a:t>
                      </a:r>
                    </a:p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Separation of concerns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Taking advantage of OO language features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Applying OO modeling techniques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exploration, ad hoc calculations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Simple functions operating on simple data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Separation of business logic from data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Flexible data models</a:t>
                      </a:r>
                    </a:p>
                  </a:txBody>
                  <a:tcPr marR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C048A6-517B-56F5-8D39-9E28B55E2D50}"/>
              </a:ext>
            </a:extLst>
          </p:cNvPr>
          <p:cNvCxnSpPr>
            <a:cxnSpLocks/>
          </p:cNvCxnSpPr>
          <p:nvPr/>
        </p:nvCxnSpPr>
        <p:spPr>
          <a:xfrm>
            <a:off x="4611624" y="474528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7EFA0636-27F8-7F2C-061B-D6437639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99A2DE3-39E8-71EC-5555-E69BC6DCD0C4}"/>
              </a:ext>
            </a:extLst>
          </p:cNvPr>
          <p:cNvCxnSpPr>
            <a:cxnSpLocks/>
          </p:cNvCxnSpPr>
          <p:nvPr/>
        </p:nvCxnSpPr>
        <p:spPr>
          <a:xfrm rot="120000">
            <a:off x="2498945" y="2390501"/>
            <a:ext cx="694944" cy="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18B0B6-52E4-FD79-FAD8-DF54DC405176}"/>
              </a:ext>
            </a:extLst>
          </p:cNvPr>
          <p:cNvCxnSpPr>
            <a:cxnSpLocks/>
          </p:cNvCxnSpPr>
          <p:nvPr/>
        </p:nvCxnSpPr>
        <p:spPr>
          <a:xfrm rot="120000">
            <a:off x="2708810" y="2124082"/>
            <a:ext cx="1005840" cy="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0812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93873-1EEA-EE3D-739E-BD4183E3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Solid Inspiration: Eclipse Collections 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73B72-BDA6-2DA8-E690-9DCC3620C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wrap="none" anchor="ctr">
            <a:noAutofit/>
          </a:bodyPr>
          <a:lstStyle/>
          <a:p>
            <a:r>
              <a:rPr lang="en-US" b="0" dirty="0"/>
              <a:t>Eclipse Collections Patterns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CF82A50-8C04-ACC2-7217-EB4AE11F6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82993"/>
            <a:ext cx="5157787" cy="4803435"/>
          </a:xfr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order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simpleOrder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12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distinct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HashingStrategies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fromFunctions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select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order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().equals(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"Carol"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sortThis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Comparator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.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comparing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thenComparingDouble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1A2FC6-A386-EB5A-8491-2900F3E29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/>
          </a:bodyPr>
          <a:lstStyle/>
          <a:p>
            <a:r>
              <a:rPr lang="en-US" b="0" dirty="0"/>
              <a:t>DataFrame-EC Patterns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E08DF92-18DD-F0A0-9FC1-834D10504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82993"/>
            <a:ext cx="5183188" cy="4803435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"Quantity &lt; 12"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distinct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Lists.immutable.of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 err="1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selectBy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"Customer == 'Carol'"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lang="en-US" altLang="en-US" sz="1300" dirty="0">
              <a:solidFill>
                <a:srgbClr val="067D17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Lists.immutable.of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 err="1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FD53B-C875-B552-65D6-29FD083A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pPr/>
              <a:t>30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E63DF2-1F2B-05E8-2ED2-37247FBED5DF}"/>
              </a:ext>
            </a:extLst>
          </p:cNvPr>
          <p:cNvCxnSpPr>
            <a:cxnSpLocks/>
          </p:cNvCxnSpPr>
          <p:nvPr/>
        </p:nvCxnSpPr>
        <p:spPr>
          <a:xfrm>
            <a:off x="4084320" y="2598156"/>
            <a:ext cx="40233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C612E0-3BFC-6E21-6165-5C087487BF10}"/>
              </a:ext>
            </a:extLst>
          </p:cNvPr>
          <p:cNvCxnSpPr>
            <a:cxnSpLocks/>
          </p:cNvCxnSpPr>
          <p:nvPr/>
        </p:nvCxnSpPr>
        <p:spPr>
          <a:xfrm>
            <a:off x="4084320" y="4124449"/>
            <a:ext cx="40233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E95C64-617B-7B36-CEFA-0BEFF555754E}"/>
              </a:ext>
            </a:extLst>
          </p:cNvPr>
          <p:cNvCxnSpPr>
            <a:cxnSpLocks/>
          </p:cNvCxnSpPr>
          <p:nvPr/>
        </p:nvCxnSpPr>
        <p:spPr>
          <a:xfrm>
            <a:off x="4084320" y="5238227"/>
            <a:ext cx="40233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094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06F5-2E0A-E970-CD14-607CEAF8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Example: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FE326-EE1D-A29B-CA0E-A38BC30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DD4F70-8F26-E579-E47B-CEEFCE13D798}"/>
              </a:ext>
            </a:extLst>
          </p:cNvPr>
          <p:cNvSpPr txBox="1"/>
          <p:nvPr/>
        </p:nvSpPr>
        <p:spPr>
          <a:xfrm>
            <a:off x="716279" y="1110738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84F78-86CA-F904-F9A8-8A8E8A54827B}"/>
              </a:ext>
            </a:extLst>
          </p:cNvPr>
          <p:cNvSpPr txBox="1"/>
          <p:nvPr/>
        </p:nvSpPr>
        <p:spPr>
          <a:xfrm>
            <a:off x="716280" y="3570900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Menu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517AA-7A94-8572-8780-B648C8176B17}"/>
              </a:ext>
            </a:extLst>
          </p:cNvPr>
          <p:cNvSpPr txBox="1"/>
          <p:nvPr/>
        </p:nvSpPr>
        <p:spPr>
          <a:xfrm>
            <a:off x="6172200" y="1501237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C14BD8-8E6E-F28D-FFBD-F3E91E023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056887"/>
              </p:ext>
            </p:extLst>
          </p:nvPr>
        </p:nvGraphicFramePr>
        <p:xfrm>
          <a:off x="716280" y="1668132"/>
          <a:ext cx="4678680" cy="1676400"/>
        </p:xfrm>
        <a:graphic>
          <a:graphicData uri="http://schemas.openxmlformats.org/drawingml/2006/table">
            <a:tbl>
              <a:tblPr/>
              <a:tblGrid>
                <a:gridCol w="868680">
                  <a:extLst>
                    <a:ext uri="{9D8B030D-6E8A-4147-A177-3AD203B41FA5}">
                      <a16:colId xmlns:a16="http://schemas.microsoft.com/office/drawing/2014/main" val="615488595"/>
                    </a:ext>
                  </a:extLst>
                </a:gridCol>
                <a:gridCol w="1775460">
                  <a:extLst>
                    <a:ext uri="{9D8B030D-6E8A-4147-A177-3AD203B41FA5}">
                      <a16:colId xmlns:a16="http://schemas.microsoft.com/office/drawing/2014/main" val="839190464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359789967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73783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Name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Street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State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86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902 S Pacific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Las Vegas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NM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6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405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Dallas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700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12300 State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Atlanta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MI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058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102 S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Phoenix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0361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A1C8D4-3181-E1DD-63AE-8ECCDFB2C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835233"/>
              </p:ext>
            </p:extLst>
          </p:nvPr>
        </p:nvGraphicFramePr>
        <p:xfrm>
          <a:off x="716280" y="4128294"/>
          <a:ext cx="4549403" cy="2011680"/>
        </p:xfrm>
        <a:graphic>
          <a:graphicData uri="http://schemas.openxmlformats.org/drawingml/2006/table">
            <a:tbl>
              <a:tblPr/>
              <a:tblGrid>
                <a:gridCol w="1623323">
                  <a:extLst>
                    <a:ext uri="{9D8B030D-6E8A-4147-A177-3AD203B41FA5}">
                      <a16:colId xmlns:a16="http://schemas.microsoft.com/office/drawing/2014/main" val="3857034201"/>
                    </a:ext>
                  </a:extLst>
                </a:gridCol>
                <a:gridCol w="1262995">
                  <a:extLst>
                    <a:ext uri="{9D8B030D-6E8A-4147-A177-3AD203B41FA5}">
                      <a16:colId xmlns:a16="http://schemas.microsoft.com/office/drawing/2014/main" val="1567688164"/>
                    </a:ext>
                  </a:extLst>
                </a:gridCol>
                <a:gridCol w="1663085">
                  <a:extLst>
                    <a:ext uri="{9D8B030D-6E8A-4147-A177-3AD203B41FA5}">
                      <a16:colId xmlns:a16="http://schemas.microsoft.com/office/drawing/2014/main" val="3500695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Price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 err="1">
                          <a:effectLst/>
                          <a:highlight>
                            <a:srgbClr val="F7F8F7"/>
                          </a:highlight>
                        </a:rPr>
                        <a:t>DiscountPrice</a:t>
                      </a:r>
                      <a:endParaRPr lang="en-US" sz="16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26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913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$0.90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214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$0.75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$0.65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77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892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387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406398F-0587-7C57-5241-9A1252686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054668"/>
              </p:ext>
            </p:extLst>
          </p:nvPr>
        </p:nvGraphicFramePr>
        <p:xfrm>
          <a:off x="6172200" y="2057886"/>
          <a:ext cx="5394960" cy="368808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750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609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166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433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88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6B009D-E9B0-CB90-2DFD-41E4D6F4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Example: Use 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31B51D-6AC4-A2D4-288A-B4E9CC61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900" y="1164922"/>
            <a:ext cx="8526780" cy="5012042"/>
          </a:xfrm>
        </p:spPr>
        <p:txBody>
          <a:bodyPr anchor="ctr"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List Donuts in the Popularity Order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Priority Orders for Tomorrow: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400" dirty="0"/>
              <a:t>Large orders (Quantity &gt;= 12) </a:t>
            </a:r>
            <a:r>
              <a:rPr lang="en-US" sz="2400" b="1" dirty="0"/>
              <a:t>or </a:t>
            </a:r>
            <a:r>
              <a:rPr lang="en-US" sz="2400" dirty="0"/>
              <a:t>Bob’s orders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Total Spend per Customer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Donut Count per Customer per Day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BD4170-1633-625B-246D-0F9DF297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52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6586851" y="4844326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10445919" y="564801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656040" y="454376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5422021" y="364300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9312941" y="239888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02763" y="2628470"/>
            <a:ext cx="6541270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keepColumns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329944"/>
              </p:ext>
            </p:extLst>
          </p:nvPr>
        </p:nvGraphicFramePr>
        <p:xfrm>
          <a:off x="9313320" y="1313343"/>
          <a:ext cx="2375917" cy="1828800"/>
        </p:xfrm>
        <a:graphic>
          <a:graphicData uri="http://schemas.openxmlformats.org/drawingml/2006/table">
            <a:tbl>
              <a:tblPr/>
              <a:tblGrid>
                <a:gridCol w="1447801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928116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072697"/>
              </p:ext>
            </p:extLst>
          </p:nvPr>
        </p:nvGraphicFramePr>
        <p:xfrm>
          <a:off x="10445919" y="4390525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5654739" y="2515247"/>
            <a:ext cx="3658202" cy="1244112"/>
          </a:xfrm>
          <a:prstGeom prst="bentConnector3">
            <a:avLst/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7890060" y="39603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 flipV="1">
            <a:off x="5888758" y="4076693"/>
            <a:ext cx="2001302" cy="583431"/>
          </a:xfrm>
          <a:prstGeom prst="bentConnector3">
            <a:avLst>
              <a:gd name="adj1" fmla="val 8025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6819569" y="4960685"/>
            <a:ext cx="3626350" cy="803692"/>
          </a:xfrm>
          <a:prstGeom prst="bentConnector3">
            <a:avLst>
              <a:gd name="adj1" fmla="val 24263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534029"/>
              </p:ext>
            </p:extLst>
          </p:nvPr>
        </p:nvGraphicFramePr>
        <p:xfrm>
          <a:off x="7890060" y="3374248"/>
          <a:ext cx="2343600" cy="1828800"/>
        </p:xfrm>
        <a:graphic>
          <a:graphicData uri="http://schemas.openxmlformats.org/drawingml/2006/table">
            <a:tbl>
              <a:tblPr/>
              <a:tblGrid>
                <a:gridCol w="145303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890568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pic>
        <p:nvPicPr>
          <p:cNvPr id="3" name="Graphic 2">
            <a:extLst>
              <a:ext uri="{FF2B5EF4-FFF2-40B4-BE49-F238E27FC236}">
                <a16:creationId xmlns:a16="http://schemas.microsoft.com/office/drawing/2014/main" id="{B47AA086-0B3E-F71A-EEE2-0A572311D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042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4431411" y="3639103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9869611" y="566754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779012" y="333290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2923713" y="303010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8833670" y="23797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32716" y="2339708"/>
            <a:ext cx="5719778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"-Sum [Quantity]"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retainColumns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515056"/>
              </p:ext>
            </p:extLst>
          </p:nvPr>
        </p:nvGraphicFramePr>
        <p:xfrm>
          <a:off x="8840074" y="1294189"/>
          <a:ext cx="2860952" cy="1828800"/>
        </p:xfrm>
        <a:graphic>
          <a:graphicData uri="http://schemas.openxmlformats.org/drawingml/2006/table">
            <a:tbl>
              <a:tblPr/>
              <a:tblGrid>
                <a:gridCol w="139791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[Quantity]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236141"/>
              </p:ext>
            </p:extLst>
          </p:nvPr>
        </p:nvGraphicFramePr>
        <p:xfrm>
          <a:off x="9869611" y="4410049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3156431" y="2496093"/>
            <a:ext cx="5677239" cy="650374"/>
          </a:xfrm>
          <a:prstGeom prst="bentConnector3">
            <a:avLst>
              <a:gd name="adj1" fmla="val 62774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6876707" y="3868779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6011730" y="3449259"/>
            <a:ext cx="864977" cy="535879"/>
          </a:xfrm>
          <a:prstGeom prst="bentConnector3">
            <a:avLst>
              <a:gd name="adj1" fmla="val 5000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4664129" y="3755462"/>
            <a:ext cx="5205482" cy="2028439"/>
          </a:xfrm>
          <a:prstGeom prst="bentConnector3">
            <a:avLst>
              <a:gd name="adj1" fmla="val 225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97026"/>
              </p:ext>
            </p:extLst>
          </p:nvPr>
        </p:nvGraphicFramePr>
        <p:xfrm>
          <a:off x="6876707" y="3282693"/>
          <a:ext cx="2799327" cy="1828800"/>
        </p:xfrm>
        <a:graphic>
          <a:graphicData uri="http://schemas.openxmlformats.org/drawingml/2006/table">
            <a:tbl>
              <a:tblPr/>
              <a:tblGrid>
                <a:gridCol w="1336287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[Quantity]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pic>
        <p:nvPicPr>
          <p:cNvPr id="8" name="Picture 2" descr="Owner avatar">
            <a:extLst>
              <a:ext uri="{FF2B5EF4-FFF2-40B4-BE49-F238E27FC236}">
                <a16:creationId xmlns:a16="http://schemas.microsoft.com/office/drawing/2014/main" id="{CBEDF096-423D-1F57-EEBC-DC25A84FF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10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036320" y="1905368"/>
            <a:ext cx="10119360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('%s') and (Quantity &gt;= 12 or Customer == 'Bob')"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.formatted(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95F6BC-6134-F27E-18EE-04466C3D7AB7}"/>
              </a:ext>
            </a:extLst>
          </p:cNvPr>
          <p:cNvGraphicFramePr>
            <a:graphicFrameLocks noGrp="1"/>
          </p:cNvGraphicFramePr>
          <p:nvPr/>
        </p:nvGraphicFramePr>
        <p:xfrm>
          <a:off x="3398520" y="4539706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  <p:pic>
        <p:nvPicPr>
          <p:cNvPr id="38" name="Graphic 37">
            <a:extLst>
              <a:ext uri="{FF2B5EF4-FFF2-40B4-BE49-F238E27FC236}">
                <a16:creationId xmlns:a16="http://schemas.microsoft.com/office/drawing/2014/main" id="{D290252E-1EDE-C30F-2228-633688026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655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748921" y="1688266"/>
            <a:ext cx="8694158" cy="283930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.where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.dateColumn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isGreaterThanOrEqualTo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.stringColumn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"Bob"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A060864B-96DB-BF64-C7FA-486C2B787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8259DD-9C71-7D3B-15D7-CE282D0A9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208597"/>
              </p:ext>
            </p:extLst>
          </p:nvPr>
        </p:nvGraphicFramePr>
        <p:xfrm>
          <a:off x="3398520" y="5015230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 err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  <a:endParaRPr lang="en-US" sz="16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2518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0058-1AB2-C7B4-E5BC-B5771C27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Spend per Customer: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160F8-DF46-4944-2465-B8A4F787E7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6466" y="1164922"/>
                <a:ext cx="9379432" cy="5012042"/>
              </a:xfrm>
            </p:spPr>
            <p:txBody>
              <a:bodyPr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Calculate the dollar amount of each order: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Join Donuts data set to Orders data set to get donut prices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Compute order amounts:</a:t>
                </a:r>
                <a:br>
                  <a:rPr lang="en-US" dirty="0"/>
                </a:br>
                <a:br>
                  <a:rPr lang="en-US" sz="100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𝑂𝑟𝑑𝑒𝑟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𝐴𝑚𝑜𝑢𝑛𝑡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𝑅𝑒𝑔𝑢𝑙𝑎𝑟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𝑃𝑟𝑖𝑐𝑒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&lt;12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𝐷𝑖𝑠𝑐𝑜𝑢𝑛𝑡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𝑃𝑟𝑖𝑐𝑒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≥12</m:t>
                            </m:r>
                          </m:e>
                        </m:eqArr>
                      </m:e>
                    </m:d>
                  </m:oMath>
                </a14:m>
                <a:br>
                  <a:rPr lang="en-US" dirty="0"/>
                </a:b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Group by customer and add up order amounts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Sort by customer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160F8-DF46-4944-2465-B8A4F787E7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6466" y="1164922"/>
                <a:ext cx="9379432" cy="5012042"/>
              </a:xfrm>
              <a:blipFill>
                <a:blip r:embed="rId2"/>
                <a:stretch>
                  <a:fillRect l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4117D-196B-0C42-014E-83FAF657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160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898168" y="977174"/>
            <a:ext cx="8395664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Join order and donut data sets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922776" y="3242330"/>
            <a:ext cx="7537977" cy="992644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joinOn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.inner(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6BC625-E76D-22A3-0D46-C5984753C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324"/>
          <a:stretch/>
        </p:blipFill>
        <p:spPr>
          <a:xfrm>
            <a:off x="3014491" y="4438152"/>
            <a:ext cx="6163018" cy="2235628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240EFE-F903-54D2-E675-AE4D95F1AE36}"/>
              </a:ext>
            </a:extLst>
          </p:cNvPr>
          <p:cNvSpPr txBox="1"/>
          <p:nvPr/>
        </p:nvSpPr>
        <p:spPr>
          <a:xfrm>
            <a:off x="630936" y="1818928"/>
            <a:ext cx="7641349" cy="1300421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.lookupIn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.match(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.select(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resolveLookup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35B8244-E55D-701F-2F4A-D537CB5A21B2}"/>
              </a:ext>
            </a:extLst>
          </p:cNvPr>
          <p:cNvGrpSpPr/>
          <p:nvPr/>
        </p:nvGrpSpPr>
        <p:grpSpPr>
          <a:xfrm>
            <a:off x="10809811" y="3274969"/>
            <a:ext cx="598517" cy="598517"/>
            <a:chOff x="9592000" y="2938768"/>
            <a:chExt cx="598517" cy="598517"/>
          </a:xfrm>
        </p:grpSpPr>
        <p:pic>
          <p:nvPicPr>
            <p:cNvPr id="13" name="Picture 12" descr="Owner avatar">
              <a:extLst>
                <a:ext uri="{FF2B5EF4-FFF2-40B4-BE49-F238E27FC236}">
                  <a16:creationId xmlns:a16="http://schemas.microsoft.com/office/drawing/2014/main" id="{A9D96354-27BA-DA1D-FEF6-12E88CC3C1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6EBA7CC-7E40-095F-6536-722328B52170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8B8A9B4-E7F6-F9F3-BF08-6F6C2D5BE6A0}"/>
              </a:ext>
            </a:extLst>
          </p:cNvPr>
          <p:cNvGrpSpPr/>
          <p:nvPr/>
        </p:nvGrpSpPr>
        <p:grpSpPr>
          <a:xfrm>
            <a:off x="7619113" y="1862100"/>
            <a:ext cx="598517" cy="598517"/>
            <a:chOff x="5274924" y="1753984"/>
            <a:chExt cx="598517" cy="598517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AAD3C32-7268-A3C3-542F-01EF1A1F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D9D33D-8C0C-8AA2-7069-F44FA637DF87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69904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(DataFrame-EC)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768680" y="2168690"/>
            <a:ext cx="8654638" cy="992644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"(Quantity &lt; 12 ? Price 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* 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6301F47-A942-EF1F-0340-1F801EE75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D9CE59-F059-F652-6B4B-720F0C911F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569"/>
          <a:stretch/>
        </p:blipFill>
        <p:spPr>
          <a:xfrm>
            <a:off x="2145450" y="3632023"/>
            <a:ext cx="7901100" cy="2910302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823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DA237B-A7D4-262D-0A81-2B53E46248A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449339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928855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Client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58A56B-EFCD-A90D-1C67-983643897BAB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1544103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A7381-A7AF-6926-D763-F638D4673A2A}"/>
              </a:ext>
            </a:extLst>
          </p:cNvPr>
          <p:cNvSpPr txBox="1"/>
          <p:nvPr/>
        </p:nvSpPr>
        <p:spPr>
          <a:xfrm>
            <a:off x="6957783" y="117838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6D39D-AC46-F284-60BF-B8376A6E6A3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3252705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BDF44F-1CCB-8956-8ACE-5D6526F60FFF}"/>
              </a:ext>
            </a:extLst>
          </p:cNvPr>
          <p:cNvSpPr txBox="1"/>
          <p:nvPr/>
        </p:nvSpPr>
        <p:spPr>
          <a:xfrm>
            <a:off x="6957783" y="2886984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9410E5-935D-ECCD-D391-E2128A475E66}"/>
              </a:ext>
            </a:extLst>
          </p:cNvPr>
          <p:cNvGrpSpPr/>
          <p:nvPr/>
        </p:nvGrpSpPr>
        <p:grpSpPr>
          <a:xfrm>
            <a:off x="638026" y="1311558"/>
            <a:ext cx="4702123" cy="4631470"/>
            <a:chOff x="357610" y="1160710"/>
            <a:chExt cx="4702123" cy="4631470"/>
          </a:xfrm>
        </p:grpSpPr>
        <p:cxnSp>
          <p:nvCxnSpPr>
            <p:cNvPr id="59" name="Connector: Elbow 104">
              <a:extLst>
                <a:ext uri="{FF2B5EF4-FFF2-40B4-BE49-F238E27FC236}">
                  <a16:creationId xmlns:a16="http://schemas.microsoft.com/office/drawing/2014/main" id="{554F57AC-7847-93AD-15CF-A60A00466033}"/>
                </a:ext>
              </a:extLst>
            </p:cNvPr>
            <p:cNvCxnSpPr>
              <a:cxnSpLocks/>
              <a:stCxn id="80" idx="4"/>
              <a:endCxn id="103" idx="0"/>
            </p:cNvCxnSpPr>
            <p:nvPr/>
          </p:nvCxnSpPr>
          <p:spPr>
            <a:xfrm rot="5400000">
              <a:off x="1137406" y="2759706"/>
              <a:ext cx="853213" cy="550848"/>
            </a:xfrm>
            <a:prstGeom prst="curvedConnector3">
              <a:avLst>
                <a:gd name="adj1" fmla="val 32853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104">
              <a:extLst>
                <a:ext uri="{FF2B5EF4-FFF2-40B4-BE49-F238E27FC236}">
                  <a16:creationId xmlns:a16="http://schemas.microsoft.com/office/drawing/2014/main" id="{950270FB-8594-3987-C9F9-8E18A67990D3}"/>
                </a:ext>
              </a:extLst>
            </p:cNvPr>
            <p:cNvCxnSpPr>
              <a:cxnSpLocks/>
              <a:stCxn id="80" idx="4"/>
            </p:cNvCxnSpPr>
            <p:nvPr/>
          </p:nvCxnSpPr>
          <p:spPr>
            <a:xfrm rot="16200000" flipH="1">
              <a:off x="1778152" y="2669808"/>
              <a:ext cx="1434775" cy="131220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104">
              <a:extLst>
                <a:ext uri="{FF2B5EF4-FFF2-40B4-BE49-F238E27FC236}">
                  <a16:creationId xmlns:a16="http://schemas.microsoft.com/office/drawing/2014/main" id="{E1493469-C2AC-A90F-AEA0-5F447EF79B7D}"/>
                </a:ext>
              </a:extLst>
            </p:cNvPr>
            <p:cNvCxnSpPr>
              <a:cxnSpLocks/>
              <a:stCxn id="80" idx="7"/>
              <a:endCxn id="81" idx="1"/>
            </p:cNvCxnSpPr>
            <p:nvPr/>
          </p:nvCxnSpPr>
          <p:spPr>
            <a:xfrm rot="16200000" flipH="1">
              <a:off x="2483248" y="1447644"/>
              <a:ext cx="741442" cy="1232972"/>
            </a:xfrm>
            <a:prstGeom prst="curvedConnector3">
              <a:avLst>
                <a:gd name="adj1" fmla="val 17877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104">
              <a:extLst>
                <a:ext uri="{FF2B5EF4-FFF2-40B4-BE49-F238E27FC236}">
                  <a16:creationId xmlns:a16="http://schemas.microsoft.com/office/drawing/2014/main" id="{666AB718-A272-DFC0-DBED-5ADEB5D1C8D1}"/>
                </a:ext>
              </a:extLst>
            </p:cNvPr>
            <p:cNvCxnSpPr>
              <a:cxnSpLocks/>
              <a:stCxn id="102" idx="6"/>
              <a:endCxn id="81" idx="5"/>
            </p:cNvCxnSpPr>
            <p:nvPr/>
          </p:nvCxnSpPr>
          <p:spPr>
            <a:xfrm flipV="1">
              <a:off x="4023988" y="3688628"/>
              <a:ext cx="763068" cy="1210715"/>
            </a:xfrm>
            <a:prstGeom prst="curvedConnector2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104">
              <a:extLst>
                <a:ext uri="{FF2B5EF4-FFF2-40B4-BE49-F238E27FC236}">
                  <a16:creationId xmlns:a16="http://schemas.microsoft.com/office/drawing/2014/main" id="{19F67DB8-B7CE-B3FD-8812-452F0C99CB48}"/>
                </a:ext>
              </a:extLst>
            </p:cNvPr>
            <p:cNvCxnSpPr>
              <a:cxnSpLocks/>
              <a:stCxn id="102" idx="3"/>
              <a:endCxn id="103" idx="4"/>
            </p:cNvCxnSpPr>
            <p:nvPr/>
          </p:nvCxnSpPr>
          <p:spPr>
            <a:xfrm rot="5400000" flipH="1">
              <a:off x="2113324" y="4410110"/>
              <a:ext cx="66578" cy="1716050"/>
            </a:xfrm>
            <a:prstGeom prst="curvedConnector3">
              <a:avLst>
                <a:gd name="adj1" fmla="val -59351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CC5028B-04D0-663A-BBBE-A527BABF1285}"/>
                </a:ext>
              </a:extLst>
            </p:cNvPr>
            <p:cNvGrpSpPr/>
            <p:nvPr/>
          </p:nvGrpSpPr>
          <p:grpSpPr>
            <a:xfrm>
              <a:off x="357610" y="3461737"/>
              <a:ext cx="1861955" cy="1773109"/>
              <a:chOff x="3856654" y="4014991"/>
              <a:chExt cx="2510042" cy="2390272"/>
            </a:xfrm>
          </p:grpSpPr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37EDC5C5-F2E4-8D1B-6601-4725A7B12710}"/>
                  </a:ext>
                </a:extLst>
              </p:cNvPr>
              <p:cNvSpPr/>
              <p:nvPr/>
            </p:nvSpPr>
            <p:spPr>
              <a:xfrm>
                <a:off x="3856654" y="4014991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BFC0871-ADBA-375B-C9D4-3DAD9835E2FA}"/>
                  </a:ext>
                </a:extLst>
              </p:cNvPr>
              <p:cNvSpPr/>
              <p:nvPr/>
            </p:nvSpPr>
            <p:spPr>
              <a:xfrm rot="345241">
                <a:off x="4046798" y="4279932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street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20A87E1-2B8E-A41D-4145-B7F744A16E01}"/>
                  </a:ext>
                </a:extLst>
              </p:cNvPr>
              <p:cNvSpPr/>
              <p:nvPr/>
            </p:nvSpPr>
            <p:spPr>
              <a:xfrm rot="17638539">
                <a:off x="4059601" y="4225469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49A8173-899F-D6FA-FF26-FE9F79662F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4910" y="4236720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0B67D25-05FD-F723-E0FC-F00E024A27A5}"/>
                  </a:ext>
                </a:extLst>
              </p:cNvPr>
              <p:cNvCxnSpPr>
                <a:cxnSpLocks/>
                <a:stCxn id="103" idx="7"/>
                <a:endCxn id="110" idx="3"/>
              </p:cNvCxnSpPr>
              <p:nvPr/>
            </p:nvCxnSpPr>
            <p:spPr>
              <a:xfrm flipH="1">
                <a:off x="4542481" y="4365038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9874CD0-E694-A6EF-0B75-39A5D1CAB875}"/>
                  </a:ext>
                </a:extLst>
              </p:cNvPr>
              <p:cNvCxnSpPr>
                <a:cxnSpLocks/>
                <a:stCxn id="110" idx="6"/>
              </p:cNvCxnSpPr>
              <p:nvPr/>
            </p:nvCxnSpPr>
            <p:spPr>
              <a:xfrm flipH="1">
                <a:off x="3856654" y="5210127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F145A7F-8587-A7E5-BF6C-B7FE2837D105}"/>
                  </a:ext>
                </a:extLst>
              </p:cNvPr>
              <p:cNvSpPr txBox="1"/>
              <p:nvPr/>
            </p:nvSpPr>
            <p:spPr>
              <a:xfrm>
                <a:off x="4810677" y="5949208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5D4E2FFD-9B5F-72C6-45DB-5615BDA0C16A}"/>
                  </a:ext>
                </a:extLst>
              </p:cNvPr>
              <p:cNvSpPr/>
              <p:nvPr/>
            </p:nvSpPr>
            <p:spPr>
              <a:xfrm>
                <a:off x="4306714" y="444357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Customer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-street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-state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57B144B-374B-691A-D375-CC465117C92F}"/>
                </a:ext>
              </a:extLst>
            </p:cNvPr>
            <p:cNvGrpSpPr/>
            <p:nvPr/>
          </p:nvGrpSpPr>
          <p:grpSpPr>
            <a:xfrm>
              <a:off x="2483705" y="3995864"/>
              <a:ext cx="1886324" cy="1796316"/>
              <a:chOff x="630940" y="3915385"/>
              <a:chExt cx="2542894" cy="2421557"/>
            </a:xfrm>
          </p:grpSpPr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A13C87C-3EAA-7026-835A-05E36B5A4FCB}"/>
                  </a:ext>
                </a:extLst>
              </p:cNvPr>
              <p:cNvSpPr/>
              <p:nvPr/>
            </p:nvSpPr>
            <p:spPr>
              <a:xfrm>
                <a:off x="630940" y="3915385"/>
                <a:ext cx="2542894" cy="242155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ADBAB08-291E-25B5-6CFC-0BB047F1B8AD}"/>
                  </a:ext>
                </a:extLst>
              </p:cNvPr>
              <p:cNvSpPr/>
              <p:nvPr/>
            </p:nvSpPr>
            <p:spPr>
              <a:xfrm rot="326148">
                <a:off x="920536" y="4197782"/>
                <a:ext cx="2140122" cy="127494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8BB571B-859A-D879-D7B8-B2F8A5947F28}"/>
                  </a:ext>
                </a:extLst>
              </p:cNvPr>
              <p:cNvSpPr/>
              <p:nvPr/>
            </p:nvSpPr>
            <p:spPr>
              <a:xfrm rot="18071797">
                <a:off x="607062" y="4295637"/>
                <a:ext cx="2100395" cy="13861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8582098"/>
                  </a:avLst>
                </a:prstTxWarp>
                <a:spAutoFit/>
              </a:bodyPr>
              <a:lstStyle/>
              <a:p>
                <a:pPr algn="ctr"/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date()</a:t>
                </a: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F27A824-30B2-B55F-E10B-4BEC744320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1858" y="4071289"/>
                <a:ext cx="876294" cy="17040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70FC9C9-5D76-4685-7057-34501D079A1E}"/>
                  </a:ext>
                </a:extLst>
              </p:cNvPr>
              <p:cNvCxnSpPr>
                <a:cxnSpLocks/>
                <a:stCxn id="91" idx="5"/>
                <a:endCxn id="102" idx="1"/>
              </p:cNvCxnSpPr>
              <p:nvPr/>
            </p:nvCxnSpPr>
            <p:spPr>
              <a:xfrm flipH="1" flipV="1">
                <a:off x="1333193" y="4591304"/>
                <a:ext cx="1468242" cy="1391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781F175-3517-5731-1CE7-1B42943F389A}"/>
                  </a:ext>
                </a:extLst>
              </p:cNvPr>
              <p:cNvCxnSpPr>
                <a:cxnSpLocks/>
                <a:stCxn id="102" idx="6"/>
                <a:endCxn id="91" idx="2"/>
              </p:cNvCxnSpPr>
              <p:nvPr/>
            </p:nvCxnSpPr>
            <p:spPr>
              <a:xfrm flipH="1" flipV="1">
                <a:off x="630940" y="5126164"/>
                <a:ext cx="2076407" cy="71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968D18E-2B55-42CD-F262-7890AEF62657}"/>
                  </a:ext>
                </a:extLst>
              </p:cNvPr>
              <p:cNvSpPr txBox="1"/>
              <p:nvPr/>
            </p:nvSpPr>
            <p:spPr>
              <a:xfrm rot="2984463">
                <a:off x="723997" y="5459866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28D4D4B-09D0-F330-C36B-7B7AD7D24E3E}"/>
                  </a:ext>
                </a:extLst>
              </p:cNvPr>
              <p:cNvSpPr/>
              <p:nvPr/>
            </p:nvSpPr>
            <p:spPr>
              <a:xfrm rot="5400000">
                <a:off x="1185349" y="4497730"/>
                <a:ext cx="2140122" cy="127494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deliver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91CFA7-BD31-2BBF-DD96-5A25073C5634}"/>
                  </a:ext>
                </a:extLst>
              </p:cNvPr>
              <p:cNvSpPr/>
              <p:nvPr/>
            </p:nvSpPr>
            <p:spPr>
              <a:xfrm rot="21107244">
                <a:off x="1084450" y="5370892"/>
                <a:ext cx="1917629" cy="76684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cancel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AF21AEA-65D1-6896-9FF8-5D25CB04199C}"/>
                  </a:ext>
                </a:extLst>
              </p:cNvPr>
              <p:cNvCxnSpPr>
                <a:cxnSpLocks/>
                <a:stCxn id="102" idx="3"/>
                <a:endCxn id="91" idx="7"/>
              </p:cNvCxnSpPr>
              <p:nvPr/>
            </p:nvCxnSpPr>
            <p:spPr>
              <a:xfrm flipV="1">
                <a:off x="1333193" y="4270013"/>
                <a:ext cx="1468242" cy="14053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FEA45AE-1A3D-F8BD-1011-F7B7984C24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1744" y="4440346"/>
                <a:ext cx="965427" cy="17353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42ED86C2-8BC2-CC18-C39E-074D36645532}"/>
                  </a:ext>
                </a:extLst>
              </p:cNvPr>
              <p:cNvSpPr/>
              <p:nvPr/>
            </p:nvSpPr>
            <p:spPr>
              <a:xfrm>
                <a:off x="1097425" y="436678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Order</a:t>
                </a:r>
                <a:endParaRPr lang="en-US" sz="105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-quantity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-date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-status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0A13288-9FEF-220A-CB41-5F91786C32D5}"/>
                </a:ext>
              </a:extLst>
            </p:cNvPr>
            <p:cNvGrpSpPr/>
            <p:nvPr/>
          </p:nvGrpSpPr>
          <p:grpSpPr>
            <a:xfrm>
              <a:off x="3197778" y="2175185"/>
              <a:ext cx="1861955" cy="1773109"/>
              <a:chOff x="5073973" y="581314"/>
              <a:chExt cx="2510042" cy="2390272"/>
            </a:xfrm>
          </p:grpSpPr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6D062B5F-C837-F4EF-97BE-EAEE3E54A5CD}"/>
                  </a:ext>
                </a:extLst>
              </p:cNvPr>
              <p:cNvSpPr/>
              <p:nvPr/>
            </p:nvSpPr>
            <p:spPr>
              <a:xfrm>
                <a:off x="5073973" y="581314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BB43FD5-5F99-95C7-70AD-B12FBB0A4B50}"/>
                  </a:ext>
                </a:extLst>
              </p:cNvPr>
              <p:cNvSpPr/>
              <p:nvPr/>
            </p:nvSpPr>
            <p:spPr>
              <a:xfrm rot="345241">
                <a:off x="5264117" y="846255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405C76-0EAE-BCFF-FA84-1DE257035549}"/>
                  </a:ext>
                </a:extLst>
              </p:cNvPr>
              <p:cNvSpPr/>
              <p:nvPr/>
            </p:nvSpPr>
            <p:spPr>
              <a:xfrm rot="17638539">
                <a:off x="5276920" y="791792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CF9C616-9E15-1066-CDEF-F5A6D8DFF8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2229" y="803043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1423428-A45C-AF6E-4D70-F2AE8A734E2C}"/>
                  </a:ext>
                </a:extLst>
              </p:cNvPr>
              <p:cNvCxnSpPr>
                <a:cxnSpLocks/>
                <a:stCxn id="81" idx="7"/>
                <a:endCxn id="90" idx="3"/>
              </p:cNvCxnSpPr>
              <p:nvPr/>
            </p:nvCxnSpPr>
            <p:spPr>
              <a:xfrm flipH="1">
                <a:off x="5759800" y="931361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D107EA5-F2AE-8A96-3F26-E37A151FF8E2}"/>
                  </a:ext>
                </a:extLst>
              </p:cNvPr>
              <p:cNvCxnSpPr>
                <a:cxnSpLocks/>
                <a:stCxn id="90" idx="6"/>
              </p:cNvCxnSpPr>
              <p:nvPr/>
            </p:nvCxnSpPr>
            <p:spPr>
              <a:xfrm flipH="1">
                <a:off x="5073973" y="1776450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6320D1F-F4E2-9C02-D1B8-804E2DF66773}"/>
                  </a:ext>
                </a:extLst>
              </p:cNvPr>
              <p:cNvSpPr txBox="1"/>
              <p:nvPr/>
            </p:nvSpPr>
            <p:spPr>
              <a:xfrm>
                <a:off x="6027996" y="2515531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826DC9D-F857-1E1D-CBA7-DF1A8DE0852A}"/>
                  </a:ext>
                </a:extLst>
              </p:cNvPr>
              <p:cNvSpPr/>
              <p:nvPr/>
            </p:nvSpPr>
            <p:spPr>
              <a:xfrm rot="16947756">
                <a:off x="5904114" y="1228719"/>
                <a:ext cx="1715114" cy="1260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discountPrice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F29EAB1-37FC-EADB-AD7A-86BDBD1FC3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000" y="1032264"/>
                <a:ext cx="665671" cy="1859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2E7596B9-20A0-55C6-792C-90B18659372C}"/>
                  </a:ext>
                </a:extLst>
              </p:cNvPr>
              <p:cNvSpPr/>
              <p:nvPr/>
            </p:nvSpPr>
            <p:spPr>
              <a:xfrm>
                <a:off x="5524033" y="1009900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-price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-discount</a:t>
                </a:r>
                <a:b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Price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79854E2-931A-A1DA-BE65-63A277AB0862}"/>
                </a:ext>
              </a:extLst>
            </p:cNvPr>
            <p:cNvSpPr txBox="1"/>
            <p:nvPr/>
          </p:nvSpPr>
          <p:spPr>
            <a:xfrm>
              <a:off x="4397364" y="460584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889DC35-21FA-B99A-63BD-0A5B3AAFFE43}"/>
                </a:ext>
              </a:extLst>
            </p:cNvPr>
            <p:cNvSpPr txBox="1"/>
            <p:nvPr/>
          </p:nvSpPr>
          <p:spPr>
            <a:xfrm>
              <a:off x="2316928" y="533889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3E2E897-8289-7EFC-AFE6-3A2994ED5844}"/>
                </a:ext>
              </a:extLst>
            </p:cNvPr>
            <p:cNvGrpSpPr/>
            <p:nvPr/>
          </p:nvGrpSpPr>
          <p:grpSpPr>
            <a:xfrm>
              <a:off x="881998" y="1160710"/>
              <a:ext cx="1914876" cy="1823504"/>
              <a:chOff x="1915237" y="1550218"/>
              <a:chExt cx="2921134" cy="2781748"/>
            </a:xfrm>
          </p:grpSpPr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0216361F-D925-A962-744D-FD4DE695F701}"/>
                  </a:ext>
                </a:extLst>
              </p:cNvPr>
              <p:cNvSpPr/>
              <p:nvPr/>
            </p:nvSpPr>
            <p:spPr>
              <a:xfrm>
                <a:off x="1915237" y="1550218"/>
                <a:ext cx="2921134" cy="2781748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7488050-B803-277F-8F75-741DA0654E4F}"/>
                  </a:ext>
                </a:extLst>
              </p:cNvPr>
              <p:cNvSpPr/>
              <p:nvPr/>
            </p:nvSpPr>
            <p:spPr>
              <a:xfrm rot="3958490">
                <a:off x="2373987" y="1910001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rdersForDate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(...)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39880BD-570E-C801-C186-FA9CAFAB0E5A}"/>
                  </a:ext>
                </a:extLst>
              </p:cNvPr>
              <p:cNvSpPr/>
              <p:nvPr/>
            </p:nvSpPr>
            <p:spPr>
              <a:xfrm rot="17656608">
                <a:off x="2157175" y="1947310"/>
                <a:ext cx="2100394" cy="190736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m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ostPopularDonuts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FDD2E21-1D16-2082-ED56-4C05CD0550C3}"/>
                  </a:ext>
                </a:extLst>
              </p:cNvPr>
              <p:cNvCxnSpPr>
                <a:cxnSpLocks/>
                <a:stCxn id="80" idx="4"/>
                <a:endCxn id="73" idx="0"/>
              </p:cNvCxnSpPr>
              <p:nvPr/>
            </p:nvCxnSpPr>
            <p:spPr>
              <a:xfrm flipV="1">
                <a:off x="3375804" y="1550218"/>
                <a:ext cx="0" cy="22086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05E0C10-980A-A659-C5FD-C56FD0018E7B}"/>
                  </a:ext>
                </a:extLst>
              </p:cNvPr>
              <p:cNvCxnSpPr>
                <a:cxnSpLocks/>
                <a:stCxn id="73" idx="5"/>
                <a:endCxn id="80" idx="1"/>
              </p:cNvCxnSpPr>
              <p:nvPr/>
            </p:nvCxnSpPr>
            <p:spPr>
              <a:xfrm flipH="1" flipV="1">
                <a:off x="2768585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0255CBC-024C-BF46-905C-863C758AADCE}"/>
                  </a:ext>
                </a:extLst>
              </p:cNvPr>
              <p:cNvCxnSpPr>
                <a:cxnSpLocks/>
                <a:stCxn id="80" idx="7"/>
                <a:endCxn id="73" idx="3"/>
              </p:cNvCxnSpPr>
              <p:nvPr/>
            </p:nvCxnSpPr>
            <p:spPr>
              <a:xfrm flipH="1">
                <a:off x="2343027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78734FD-CEB4-96AC-70E2-24A5EC51415B}"/>
                  </a:ext>
                </a:extLst>
              </p:cNvPr>
              <p:cNvSpPr txBox="1"/>
              <p:nvPr/>
            </p:nvSpPr>
            <p:spPr>
              <a:xfrm>
                <a:off x="3055801" y="3771023"/>
                <a:ext cx="624760" cy="379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1D22E6A5-A71C-FC45-8702-C32A05D8572D}"/>
                  </a:ext>
                </a:extLst>
              </p:cNvPr>
              <p:cNvSpPr/>
              <p:nvPr/>
            </p:nvSpPr>
            <p:spPr>
              <a:xfrm>
                <a:off x="2517068" y="2123332"/>
                <a:ext cx="1717473" cy="1635521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 err="1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DonutShop</a:t>
                </a:r>
                <a:endParaRPr lang="en-US" sz="120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-customers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-orders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-menu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9D0DC-C347-4E7C-D30D-669E363E3E1A}"/>
                </a:ext>
              </a:extLst>
            </p:cNvPr>
            <p:cNvSpPr txBox="1"/>
            <p:nvPr/>
          </p:nvSpPr>
          <p:spPr>
            <a:xfrm>
              <a:off x="3104003" y="218625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36B17B0-0546-D3A0-A488-50C3829AD4FC}"/>
                </a:ext>
              </a:extLst>
            </p:cNvPr>
            <p:cNvSpPr txBox="1"/>
            <p:nvPr/>
          </p:nvSpPr>
          <p:spPr>
            <a:xfrm>
              <a:off x="2658330" y="368761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9FA7080-685C-7D4A-48D2-66F07ECB7A40}"/>
                </a:ext>
              </a:extLst>
            </p:cNvPr>
            <p:cNvSpPr txBox="1"/>
            <p:nvPr/>
          </p:nvSpPr>
          <p:spPr>
            <a:xfrm>
              <a:off x="951248" y="31078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08511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</a:t>
            </a:r>
            <a:r>
              <a:rPr lang="en-US" sz="2800" dirty="0" err="1"/>
              <a:t>Tablesaw</a:t>
            </a:r>
            <a:r>
              <a:rPr lang="en-US" sz="2800" dirty="0"/>
              <a:t>, Option 1)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301180" y="1785400"/>
            <a:ext cx="9589640" cy="345485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.isLessThan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).multiply(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.isGreaterThanOrEqualTo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).multiply(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D945D2DA-FB81-A885-E186-FC58614A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A8340-E8DD-B9F2-47DA-DEEAE7375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28"/>
          <a:stretch/>
        </p:blipFill>
        <p:spPr>
          <a:xfrm>
            <a:off x="6748818" y="4962004"/>
            <a:ext cx="5083728" cy="1695661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59324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</a:t>
            </a:r>
            <a:r>
              <a:rPr lang="en-US" sz="2800" dirty="0" err="1"/>
              <a:t>Tablesaw</a:t>
            </a:r>
            <a:r>
              <a:rPr lang="en-US" sz="2800" dirty="0"/>
              <a:t>, Option 2)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59454" y="1697116"/>
            <a:ext cx="8654638" cy="407041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.getLong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5169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.append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?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D945D2DA-FB81-A885-E186-FC58614A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A8340-E8DD-B9F2-47DA-DEEAE7375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28"/>
          <a:stretch/>
        </p:blipFill>
        <p:spPr>
          <a:xfrm>
            <a:off x="5575110" y="4474887"/>
            <a:ext cx="6257436" cy="2087147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47899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610185" y="977174"/>
            <a:ext cx="8971630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Aggregate </a:t>
            </a:r>
            <a:r>
              <a:rPr lang="en-US" sz="2800"/>
              <a:t>and sort</a:t>
            </a:r>
            <a:endParaRPr lang="en-US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738277" y="2051346"/>
            <a:ext cx="7700339" cy="1608197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"Total Spend"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E98CA0-83F7-68DD-A097-7A436B537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250665"/>
              </p:ext>
            </p:extLst>
          </p:nvPr>
        </p:nvGraphicFramePr>
        <p:xfrm>
          <a:off x="8931432" y="2051346"/>
          <a:ext cx="2375917" cy="1524000"/>
        </p:xfrm>
        <a:graphic>
          <a:graphicData uri="http://schemas.openxmlformats.org/drawingml/2006/table">
            <a:tbl>
              <a:tblPr/>
              <a:tblGrid>
                <a:gridCol w="115656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219357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Total Spend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25C1F36-8D07-323C-A3C1-2664EFCEEAEF}"/>
              </a:ext>
            </a:extLst>
          </p:cNvPr>
          <p:cNvSpPr txBox="1"/>
          <p:nvPr/>
        </p:nvSpPr>
        <p:spPr>
          <a:xfrm>
            <a:off x="738276" y="4388936"/>
            <a:ext cx="7700339" cy="1300421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315EB90-B079-BCB9-A7A4-4EB6D5D1F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061860"/>
              </p:ext>
            </p:extLst>
          </p:nvPr>
        </p:nvGraphicFramePr>
        <p:xfrm>
          <a:off x="8931432" y="4388936"/>
          <a:ext cx="2682890" cy="1524000"/>
        </p:xfrm>
        <a:graphic>
          <a:graphicData uri="http://schemas.openxmlformats.org/drawingml/2006/table">
            <a:tbl>
              <a:tblPr/>
              <a:tblGrid>
                <a:gridCol w="1038016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644874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</a:t>
                      </a:r>
                      <a:r>
                        <a:rPr lang="en-US" sz="1400" b="1" dirty="0" err="1">
                          <a:effectLst/>
                        </a:rPr>
                        <a:t>OrderPrice</a:t>
                      </a:r>
                      <a:r>
                        <a:rPr lang="en-US" sz="1400" b="1" dirty="0">
                          <a:effectLst/>
                        </a:rPr>
                        <a:t>]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E6918FB2-6151-3A69-CC29-F903AD2B50D7}"/>
              </a:ext>
            </a:extLst>
          </p:cNvPr>
          <p:cNvGrpSpPr/>
          <p:nvPr/>
        </p:nvGrpSpPr>
        <p:grpSpPr>
          <a:xfrm>
            <a:off x="7787248" y="4434652"/>
            <a:ext cx="598517" cy="598517"/>
            <a:chOff x="9592000" y="2938768"/>
            <a:chExt cx="598517" cy="598517"/>
          </a:xfrm>
        </p:grpSpPr>
        <p:pic>
          <p:nvPicPr>
            <p:cNvPr id="12" name="Picture 11" descr="Owner avatar">
              <a:extLst>
                <a:ext uri="{FF2B5EF4-FFF2-40B4-BE49-F238E27FC236}">
                  <a16:creationId xmlns:a16="http://schemas.microsoft.com/office/drawing/2014/main" id="{F4ABDA05-C165-0A8C-779D-1EA2325AAF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417FF07-782C-22F0-5085-40D9ABF85276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5B1FB2-650D-3330-69E6-E48839D46AD1}"/>
              </a:ext>
            </a:extLst>
          </p:cNvPr>
          <p:cNvGrpSpPr/>
          <p:nvPr/>
        </p:nvGrpSpPr>
        <p:grpSpPr>
          <a:xfrm>
            <a:off x="7787247" y="2075432"/>
            <a:ext cx="598517" cy="598517"/>
            <a:chOff x="5274924" y="1753984"/>
            <a:chExt cx="598517" cy="598517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FE0377F4-EB51-2546-0F2F-D4448B0D5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0973E26-0B64-D352-AB45-950E5E0294F3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39701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Donut Count per Customer per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43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9EDD1CA-D482-0F79-E0BD-D679C4508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BA252FB-1DF6-75BE-4966-BC477A435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191130"/>
              </p:ext>
            </p:extLst>
          </p:nvPr>
        </p:nvGraphicFramePr>
        <p:xfrm>
          <a:off x="768679" y="4127263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450966" y="1804156"/>
            <a:ext cx="5526089" cy="1915974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67ACFE-2D45-DA94-38A8-526273D643FF}"/>
              </a:ext>
            </a:extLst>
          </p:cNvPr>
          <p:cNvSpPr txBox="1"/>
          <p:nvPr/>
        </p:nvSpPr>
        <p:spPr>
          <a:xfrm>
            <a:off x="6278881" y="1804156"/>
            <a:ext cx="5347062" cy="1915974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i="1" dirty="0">
                <a:solidFill>
                  <a:srgbClr val="871094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DAD8677-5503-DB1F-9B58-C1B6583B4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643626"/>
              </p:ext>
            </p:extLst>
          </p:nvPr>
        </p:nvGraphicFramePr>
        <p:xfrm>
          <a:off x="6596594" y="4127263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FDC3CDEE-AC0B-4929-6A0E-8C60F0C07CAA}"/>
              </a:ext>
            </a:extLst>
          </p:cNvPr>
          <p:cNvGrpSpPr/>
          <p:nvPr/>
        </p:nvGrpSpPr>
        <p:grpSpPr>
          <a:xfrm>
            <a:off x="5325468" y="1858188"/>
            <a:ext cx="598517" cy="598517"/>
            <a:chOff x="5274924" y="1753984"/>
            <a:chExt cx="598517" cy="598517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F87D317-9828-31DF-84FF-5A384896E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B7F9AB-B799-A19E-1103-03C46EC6AE42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0DDDC8D-6550-9FF7-1EE3-60060941D6D7}"/>
              </a:ext>
            </a:extLst>
          </p:cNvPr>
          <p:cNvGrpSpPr/>
          <p:nvPr/>
        </p:nvGrpSpPr>
        <p:grpSpPr>
          <a:xfrm>
            <a:off x="10955287" y="1858188"/>
            <a:ext cx="598517" cy="598517"/>
            <a:chOff x="9592000" y="2938768"/>
            <a:chExt cx="598517" cy="598517"/>
          </a:xfrm>
        </p:grpSpPr>
        <p:pic>
          <p:nvPicPr>
            <p:cNvPr id="15" name="Picture 14" descr="Owner avatar">
              <a:extLst>
                <a:ext uri="{FF2B5EF4-FFF2-40B4-BE49-F238E27FC236}">
                  <a16:creationId xmlns:a16="http://schemas.microsoft.com/office/drawing/2014/main" id="{4EBF16D0-0D63-D38B-97D4-3B2051F0B6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9071924-9CDC-F110-F07E-05DB3AED4A5F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27044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9765-209B-3E33-562D-DF7395D40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/>
              <a:t>Takeaways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50C0D-0E1C-8BA8-5956-EFB312639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Java data frames are a useful addition to your data manipulation toolkit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Work well with Data-Oriented Programming Paradigm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Make filtering, aggregation, transformation, enrichment easy!</a:t>
            </a:r>
          </a:p>
          <a:p>
            <a:pPr>
              <a:lnSpc>
                <a:spcPct val="100000"/>
              </a:lnSpc>
            </a:pPr>
            <a:r>
              <a:rPr lang="en-US" b="1" dirty="0"/>
              <a:t>Ad hoc </a:t>
            </a:r>
            <a:r>
              <a:rPr lang="en-US" dirty="0"/>
              <a:t>manipulation of tabular data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types of things you might want to use Excel for</a:t>
            </a:r>
          </a:p>
          <a:p>
            <a:pPr>
              <a:lnSpc>
                <a:spcPct val="100000"/>
              </a:lnSpc>
            </a:pPr>
            <a:r>
              <a:rPr lang="en-US" b="1" dirty="0"/>
              <a:t>Programmatically</a:t>
            </a:r>
            <a:r>
              <a:rPr lang="en-US" dirty="0"/>
              <a:t> transforming, querying, analyzing data in your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Maybe you don’t need that Spark cluster after all</a:t>
            </a:r>
          </a:p>
          <a:p>
            <a:pPr>
              <a:lnSpc>
                <a:spcPct val="100000"/>
              </a:lnSpc>
            </a:pPr>
            <a:r>
              <a:rPr lang="en-US" b="1" dirty="0"/>
              <a:t>Data Science </a:t>
            </a:r>
            <a:r>
              <a:rPr lang="en-US" dirty="0"/>
              <a:t>– notebooks and visualization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81952-C035-8B67-EFFB-37AA5217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46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9765-209B-3E33-562D-DF7395D4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Slide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9A7DBD4-73F0-B0E0-11C7-4E949578A7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898740"/>
              </p:ext>
            </p:extLst>
          </p:nvPr>
        </p:nvGraphicFramePr>
        <p:xfrm>
          <a:off x="2293620" y="1135380"/>
          <a:ext cx="7604760" cy="336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4760">
                  <a:extLst>
                    <a:ext uri="{9D8B030D-6E8A-4147-A177-3AD203B41FA5}">
                      <a16:colId xmlns:a16="http://schemas.microsoft.com/office/drawing/2014/main" val="1582819829"/>
                    </a:ext>
                  </a:extLst>
                </a:gridCol>
              </a:tblGrid>
              <a:tr h="44907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This Talk + Sources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890636"/>
                  </a:ext>
                </a:extLst>
              </a:tr>
              <a:tr h="7858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  <a:hlinkClick r:id="rId3"/>
                        </a:rPr>
                        <a:t>https://github.com/vmzakharov/missing-dataframe-talk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4708911"/>
                  </a:ext>
                </a:extLst>
              </a:tr>
              <a:tr h="449072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Dataframe</a:t>
                      </a:r>
                      <a:r>
                        <a:rPr lang="en-US" b="1" dirty="0"/>
                        <a:t>-EC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4772460"/>
                  </a:ext>
                </a:extLst>
              </a:tr>
              <a:tr h="78587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4"/>
                        </a:rPr>
                        <a:t>https://github.com/vmzakharov/dataframe-ec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pPr algn="r"/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5015304"/>
                  </a:ext>
                </a:extLst>
              </a:tr>
              <a:tr h="44907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Eclipse Collections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3115555"/>
                  </a:ext>
                </a:extLst>
              </a:tr>
              <a:tr h="4490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5"/>
                        </a:rPr>
                        <a:t>https://github.com/eclipse/eclipse-collections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63229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81952-C035-8B67-EFFB-37AA5217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E9A7DBD4-73F0-B0E0-11C7-4E949578A7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5724828"/>
              </p:ext>
            </p:extLst>
          </p:nvPr>
        </p:nvGraphicFramePr>
        <p:xfrm>
          <a:off x="2111829" y="5013324"/>
          <a:ext cx="7968343" cy="1325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2551">
                  <a:extLst>
                    <a:ext uri="{9D8B030D-6E8A-4147-A177-3AD203B41FA5}">
                      <a16:colId xmlns:a16="http://schemas.microsoft.com/office/drawing/2014/main" val="1582819829"/>
                    </a:ext>
                  </a:extLst>
                </a:gridCol>
                <a:gridCol w="5515792">
                  <a:extLst>
                    <a:ext uri="{9D8B030D-6E8A-4147-A177-3AD203B41FA5}">
                      <a16:colId xmlns:a16="http://schemas.microsoft.com/office/drawing/2014/main" val="2469293715"/>
                    </a:ext>
                  </a:extLst>
                </a:gridCol>
              </a:tblGrid>
              <a:tr h="441798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Other Java </a:t>
                      </a:r>
                      <a:r>
                        <a:rPr lang="en-US" b="1" dirty="0" err="1"/>
                        <a:t>Dataframe</a:t>
                      </a:r>
                      <a:r>
                        <a:rPr lang="en-US" b="1" dirty="0"/>
                        <a:t> Libraries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8634020"/>
                  </a:ext>
                </a:extLst>
              </a:tr>
              <a:tr h="441798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Tablesaw</a:t>
                      </a:r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6"/>
                        </a:rPr>
                        <a:t>https://github.com/jtablesaw/tablesaw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1536437"/>
                  </a:ext>
                </a:extLst>
              </a:tr>
              <a:tr h="441798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DFLib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7"/>
                        </a:rPr>
                        <a:t>https://github.com/dflib/dflib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6055384"/>
                  </a:ext>
                </a:extLst>
              </a:tr>
            </a:tbl>
          </a:graphicData>
        </a:graphic>
      </p:graphicFrame>
      <p:pic>
        <p:nvPicPr>
          <p:cNvPr id="5" name="Graphic 4">
            <a:extLst>
              <a:ext uri="{FF2B5EF4-FFF2-40B4-BE49-F238E27FC236}">
                <a16:creationId xmlns:a16="http://schemas.microsoft.com/office/drawing/2014/main" id="{354255CB-96ED-B573-B80F-BD638651A0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8200" y="3360942"/>
            <a:ext cx="1371600" cy="13716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46B96D8-201E-325C-2C8A-7FBD48CC0F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50780" y="2173084"/>
            <a:ext cx="1371600" cy="13716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7B2AF2B-3786-7B34-F584-7F3504062E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8200" y="920263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884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AB5A56-CFB7-CD71-CE80-C5AC53AC1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B7FA7B-31FE-D769-3C32-C1C7F0BF32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Donut Store Examples: Kotlin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D247-4F5B-9258-A50C-2AC3FC298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909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79995B87-0E20-2D40-30CC-BD584B52A66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2899010" y="382198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4326701" y="551167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6920438" y="352839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2885870" y="3238216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8819967" y="2707557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Kotlin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32714" y="2535197"/>
            <a:ext cx="6958155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 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091193"/>
              </p:ext>
            </p:extLst>
          </p:nvPr>
        </p:nvGraphicFramePr>
        <p:xfrm>
          <a:off x="8826371" y="1622012"/>
          <a:ext cx="2799327" cy="1828800"/>
        </p:xfrm>
        <a:graphic>
          <a:graphicData uri="http://schemas.openxmlformats.org/drawingml/2006/table">
            <a:tbl>
              <a:tblPr/>
              <a:tblGrid>
                <a:gridCol w="1367801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31526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Quantity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924986"/>
              </p:ext>
            </p:extLst>
          </p:nvPr>
        </p:nvGraphicFramePr>
        <p:xfrm>
          <a:off x="4332818" y="4610747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3118588" y="2823916"/>
            <a:ext cx="5701379" cy="530659"/>
          </a:xfrm>
          <a:prstGeom prst="bentConnector3">
            <a:avLst>
              <a:gd name="adj1" fmla="val 50000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8826371" y="4282433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7153156" y="3644751"/>
            <a:ext cx="1673215" cy="754041"/>
          </a:xfrm>
          <a:prstGeom prst="bentConnector3">
            <a:avLst>
              <a:gd name="adj1" fmla="val 5000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3131728" y="3938339"/>
            <a:ext cx="1194973" cy="168969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863431"/>
              </p:ext>
            </p:extLst>
          </p:nvPr>
        </p:nvGraphicFramePr>
        <p:xfrm>
          <a:off x="8826371" y="3696347"/>
          <a:ext cx="2799327" cy="1828800"/>
        </p:xfrm>
        <a:graphic>
          <a:graphicData uri="http://schemas.openxmlformats.org/drawingml/2006/table">
            <a:tbl>
              <a:tblPr/>
              <a:tblGrid>
                <a:gridCol w="1336287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6386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E087A0-8E33-4AD2-B40F-AC5841A95A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BA39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Kotlin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2064232" y="1905368"/>
            <a:ext cx="8063536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filter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LocalDate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==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&amp;&amp;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&gt;=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||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"Bob"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95F6BC-6134-F27E-18EE-04466C3D7AB7}"/>
              </a:ext>
            </a:extLst>
          </p:cNvPr>
          <p:cNvGraphicFramePr>
            <a:graphicFrameLocks noGrp="1"/>
          </p:cNvGraphicFramePr>
          <p:nvPr/>
        </p:nvGraphicFramePr>
        <p:xfrm>
          <a:off x="3398520" y="4539706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54EFEC6-0B3E-B730-BA1E-5BFACABCA0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199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E087A0-8E33-4AD2-B40F-AC5841A95A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BA39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Kotlin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2255520" y="1714854"/>
            <a:ext cx="7574280" cy="283930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add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&lt;Double&gt;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else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&lt;Double&gt;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 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named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"Total Spend"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4EFEC6-0B3E-B730-BA1E-5BFACABCA0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5CDE58E-10CA-FABD-E29F-6CF5EF1B7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24798"/>
              </p:ext>
            </p:extLst>
          </p:nvPr>
        </p:nvGraphicFramePr>
        <p:xfrm>
          <a:off x="4854701" y="4879666"/>
          <a:ext cx="2375917" cy="1524000"/>
        </p:xfrm>
        <a:graphic>
          <a:graphicData uri="http://schemas.openxmlformats.org/drawingml/2006/table">
            <a:tbl>
              <a:tblPr/>
              <a:tblGrid>
                <a:gridCol w="115656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219357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Total Spend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295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DA237B-A7D4-262D-0A81-2B53E46248A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449339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928855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Client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58A56B-EFCD-A90D-1C67-983643897BAB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1544103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A7381-A7AF-6926-D763-F638D4673A2A}"/>
              </a:ext>
            </a:extLst>
          </p:cNvPr>
          <p:cNvSpPr txBox="1"/>
          <p:nvPr/>
        </p:nvSpPr>
        <p:spPr>
          <a:xfrm>
            <a:off x="6957783" y="117838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6D39D-AC46-F284-60BF-B8376A6E6A3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3252705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BDF44F-1CCB-8956-8ACE-5D6526F60FFF}"/>
              </a:ext>
            </a:extLst>
          </p:cNvPr>
          <p:cNvSpPr txBox="1"/>
          <p:nvPr/>
        </p:nvSpPr>
        <p:spPr>
          <a:xfrm>
            <a:off x="6957783" y="2886984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9410E5-935D-ECCD-D391-E2128A475E66}"/>
              </a:ext>
            </a:extLst>
          </p:cNvPr>
          <p:cNvGrpSpPr/>
          <p:nvPr/>
        </p:nvGrpSpPr>
        <p:grpSpPr>
          <a:xfrm>
            <a:off x="638026" y="1311558"/>
            <a:ext cx="4702123" cy="4631470"/>
            <a:chOff x="357610" y="1160710"/>
            <a:chExt cx="4702123" cy="4631470"/>
          </a:xfrm>
        </p:grpSpPr>
        <p:cxnSp>
          <p:nvCxnSpPr>
            <p:cNvPr id="59" name="Connector: Elbow 104">
              <a:extLst>
                <a:ext uri="{FF2B5EF4-FFF2-40B4-BE49-F238E27FC236}">
                  <a16:creationId xmlns:a16="http://schemas.microsoft.com/office/drawing/2014/main" id="{554F57AC-7847-93AD-15CF-A60A00466033}"/>
                </a:ext>
              </a:extLst>
            </p:cNvPr>
            <p:cNvCxnSpPr>
              <a:cxnSpLocks/>
              <a:stCxn id="80" idx="4"/>
              <a:endCxn id="103" idx="0"/>
            </p:cNvCxnSpPr>
            <p:nvPr/>
          </p:nvCxnSpPr>
          <p:spPr>
            <a:xfrm rot="5400000">
              <a:off x="1137406" y="2759706"/>
              <a:ext cx="853213" cy="550848"/>
            </a:xfrm>
            <a:prstGeom prst="curvedConnector3">
              <a:avLst>
                <a:gd name="adj1" fmla="val 32853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104">
              <a:extLst>
                <a:ext uri="{FF2B5EF4-FFF2-40B4-BE49-F238E27FC236}">
                  <a16:creationId xmlns:a16="http://schemas.microsoft.com/office/drawing/2014/main" id="{950270FB-8594-3987-C9F9-8E18A67990D3}"/>
                </a:ext>
              </a:extLst>
            </p:cNvPr>
            <p:cNvCxnSpPr>
              <a:cxnSpLocks/>
              <a:stCxn id="80" idx="4"/>
            </p:cNvCxnSpPr>
            <p:nvPr/>
          </p:nvCxnSpPr>
          <p:spPr>
            <a:xfrm rot="16200000" flipH="1">
              <a:off x="1778152" y="2669808"/>
              <a:ext cx="1434775" cy="131220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104">
              <a:extLst>
                <a:ext uri="{FF2B5EF4-FFF2-40B4-BE49-F238E27FC236}">
                  <a16:creationId xmlns:a16="http://schemas.microsoft.com/office/drawing/2014/main" id="{E1493469-C2AC-A90F-AEA0-5F447EF79B7D}"/>
                </a:ext>
              </a:extLst>
            </p:cNvPr>
            <p:cNvCxnSpPr>
              <a:cxnSpLocks/>
              <a:stCxn id="80" idx="7"/>
              <a:endCxn id="81" idx="1"/>
            </p:cNvCxnSpPr>
            <p:nvPr/>
          </p:nvCxnSpPr>
          <p:spPr>
            <a:xfrm rot="16200000" flipH="1">
              <a:off x="2483248" y="1447644"/>
              <a:ext cx="741442" cy="1232972"/>
            </a:xfrm>
            <a:prstGeom prst="curvedConnector3">
              <a:avLst>
                <a:gd name="adj1" fmla="val 17877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104">
              <a:extLst>
                <a:ext uri="{FF2B5EF4-FFF2-40B4-BE49-F238E27FC236}">
                  <a16:creationId xmlns:a16="http://schemas.microsoft.com/office/drawing/2014/main" id="{666AB718-A272-DFC0-DBED-5ADEB5D1C8D1}"/>
                </a:ext>
              </a:extLst>
            </p:cNvPr>
            <p:cNvCxnSpPr>
              <a:cxnSpLocks/>
              <a:stCxn id="102" idx="6"/>
              <a:endCxn id="81" idx="5"/>
            </p:cNvCxnSpPr>
            <p:nvPr/>
          </p:nvCxnSpPr>
          <p:spPr>
            <a:xfrm flipV="1">
              <a:off x="4023988" y="3688628"/>
              <a:ext cx="763068" cy="1210715"/>
            </a:xfrm>
            <a:prstGeom prst="curvedConnector2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104">
              <a:extLst>
                <a:ext uri="{FF2B5EF4-FFF2-40B4-BE49-F238E27FC236}">
                  <a16:creationId xmlns:a16="http://schemas.microsoft.com/office/drawing/2014/main" id="{19F67DB8-B7CE-B3FD-8812-452F0C99CB48}"/>
                </a:ext>
              </a:extLst>
            </p:cNvPr>
            <p:cNvCxnSpPr>
              <a:cxnSpLocks/>
              <a:stCxn id="102" idx="3"/>
              <a:endCxn id="103" idx="4"/>
            </p:cNvCxnSpPr>
            <p:nvPr/>
          </p:nvCxnSpPr>
          <p:spPr>
            <a:xfrm rot="5400000" flipH="1">
              <a:off x="2113324" y="4410110"/>
              <a:ext cx="66578" cy="1716050"/>
            </a:xfrm>
            <a:prstGeom prst="curvedConnector3">
              <a:avLst>
                <a:gd name="adj1" fmla="val -59351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CC5028B-04D0-663A-BBBE-A527BABF1285}"/>
                </a:ext>
              </a:extLst>
            </p:cNvPr>
            <p:cNvGrpSpPr/>
            <p:nvPr/>
          </p:nvGrpSpPr>
          <p:grpSpPr>
            <a:xfrm>
              <a:off x="357610" y="3461737"/>
              <a:ext cx="1861955" cy="1773109"/>
              <a:chOff x="3856654" y="4014991"/>
              <a:chExt cx="2510042" cy="2390272"/>
            </a:xfrm>
          </p:grpSpPr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37EDC5C5-F2E4-8D1B-6601-4725A7B12710}"/>
                  </a:ext>
                </a:extLst>
              </p:cNvPr>
              <p:cNvSpPr/>
              <p:nvPr/>
            </p:nvSpPr>
            <p:spPr>
              <a:xfrm>
                <a:off x="3856654" y="4014991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BFC0871-ADBA-375B-C9D4-3DAD9835E2FA}"/>
                  </a:ext>
                </a:extLst>
              </p:cNvPr>
              <p:cNvSpPr/>
              <p:nvPr/>
            </p:nvSpPr>
            <p:spPr>
              <a:xfrm rot="345241">
                <a:off x="4046798" y="4279932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street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20A87E1-2B8E-A41D-4145-B7F744A16E01}"/>
                  </a:ext>
                </a:extLst>
              </p:cNvPr>
              <p:cNvSpPr/>
              <p:nvPr/>
            </p:nvSpPr>
            <p:spPr>
              <a:xfrm rot="17638539">
                <a:off x="4059601" y="4225469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49A8173-899F-D6FA-FF26-FE9F79662F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4910" y="4236720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0B67D25-05FD-F723-E0FC-F00E024A27A5}"/>
                  </a:ext>
                </a:extLst>
              </p:cNvPr>
              <p:cNvCxnSpPr>
                <a:cxnSpLocks/>
                <a:stCxn id="103" idx="7"/>
                <a:endCxn id="110" idx="3"/>
              </p:cNvCxnSpPr>
              <p:nvPr/>
            </p:nvCxnSpPr>
            <p:spPr>
              <a:xfrm flipH="1">
                <a:off x="4542481" y="4365038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9874CD0-E694-A6EF-0B75-39A5D1CAB875}"/>
                  </a:ext>
                </a:extLst>
              </p:cNvPr>
              <p:cNvCxnSpPr>
                <a:cxnSpLocks/>
                <a:stCxn id="110" idx="6"/>
              </p:cNvCxnSpPr>
              <p:nvPr/>
            </p:nvCxnSpPr>
            <p:spPr>
              <a:xfrm flipH="1">
                <a:off x="3856654" y="5210127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F145A7F-8587-A7E5-BF6C-B7FE2837D105}"/>
                  </a:ext>
                </a:extLst>
              </p:cNvPr>
              <p:cNvSpPr txBox="1"/>
              <p:nvPr/>
            </p:nvSpPr>
            <p:spPr>
              <a:xfrm>
                <a:off x="4810677" y="5949208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5D4E2FFD-9B5F-72C6-45DB-5615BDA0C16A}"/>
                  </a:ext>
                </a:extLst>
              </p:cNvPr>
              <p:cNvSpPr/>
              <p:nvPr/>
            </p:nvSpPr>
            <p:spPr>
              <a:xfrm>
                <a:off x="4306714" y="444357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Customer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-street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-state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57B144B-374B-691A-D375-CC465117C92F}"/>
                </a:ext>
              </a:extLst>
            </p:cNvPr>
            <p:cNvGrpSpPr/>
            <p:nvPr/>
          </p:nvGrpSpPr>
          <p:grpSpPr>
            <a:xfrm>
              <a:off x="2483705" y="3995864"/>
              <a:ext cx="1886324" cy="1796316"/>
              <a:chOff x="630940" y="3915385"/>
              <a:chExt cx="2542894" cy="2421557"/>
            </a:xfrm>
          </p:grpSpPr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A13C87C-3EAA-7026-835A-05E36B5A4FCB}"/>
                  </a:ext>
                </a:extLst>
              </p:cNvPr>
              <p:cNvSpPr/>
              <p:nvPr/>
            </p:nvSpPr>
            <p:spPr>
              <a:xfrm>
                <a:off x="630940" y="3915385"/>
                <a:ext cx="2542894" cy="242155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ADBAB08-291E-25B5-6CFC-0BB047F1B8AD}"/>
                  </a:ext>
                </a:extLst>
              </p:cNvPr>
              <p:cNvSpPr/>
              <p:nvPr/>
            </p:nvSpPr>
            <p:spPr>
              <a:xfrm rot="326148">
                <a:off x="920536" y="4197782"/>
                <a:ext cx="2140122" cy="127494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8BB571B-859A-D879-D7B8-B2F8A5947F28}"/>
                  </a:ext>
                </a:extLst>
              </p:cNvPr>
              <p:cNvSpPr/>
              <p:nvPr/>
            </p:nvSpPr>
            <p:spPr>
              <a:xfrm rot="18071797">
                <a:off x="607062" y="4295637"/>
                <a:ext cx="2100395" cy="13861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8582098"/>
                  </a:avLst>
                </a:prstTxWarp>
                <a:spAutoFit/>
              </a:bodyPr>
              <a:lstStyle/>
              <a:p>
                <a:pPr algn="ctr"/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date()</a:t>
                </a: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F27A824-30B2-B55F-E10B-4BEC744320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1858" y="4071289"/>
                <a:ext cx="876294" cy="17040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70FC9C9-5D76-4685-7057-34501D079A1E}"/>
                  </a:ext>
                </a:extLst>
              </p:cNvPr>
              <p:cNvCxnSpPr>
                <a:cxnSpLocks/>
                <a:stCxn id="91" idx="5"/>
                <a:endCxn id="102" idx="1"/>
              </p:cNvCxnSpPr>
              <p:nvPr/>
            </p:nvCxnSpPr>
            <p:spPr>
              <a:xfrm flipH="1" flipV="1">
                <a:off x="1333193" y="4591304"/>
                <a:ext cx="1468242" cy="1391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781F175-3517-5731-1CE7-1B42943F389A}"/>
                  </a:ext>
                </a:extLst>
              </p:cNvPr>
              <p:cNvCxnSpPr>
                <a:cxnSpLocks/>
                <a:stCxn id="102" idx="6"/>
                <a:endCxn id="91" idx="2"/>
              </p:cNvCxnSpPr>
              <p:nvPr/>
            </p:nvCxnSpPr>
            <p:spPr>
              <a:xfrm flipH="1" flipV="1">
                <a:off x="630940" y="5126164"/>
                <a:ext cx="2076407" cy="71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968D18E-2B55-42CD-F262-7890AEF62657}"/>
                  </a:ext>
                </a:extLst>
              </p:cNvPr>
              <p:cNvSpPr txBox="1"/>
              <p:nvPr/>
            </p:nvSpPr>
            <p:spPr>
              <a:xfrm rot="2984463">
                <a:off x="723997" y="5459866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28D4D4B-09D0-F330-C36B-7B7AD7D24E3E}"/>
                  </a:ext>
                </a:extLst>
              </p:cNvPr>
              <p:cNvSpPr/>
              <p:nvPr/>
            </p:nvSpPr>
            <p:spPr>
              <a:xfrm rot="5400000">
                <a:off x="1185349" y="4497730"/>
                <a:ext cx="2140122" cy="127494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deliver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91CFA7-BD31-2BBF-DD96-5A25073C5634}"/>
                  </a:ext>
                </a:extLst>
              </p:cNvPr>
              <p:cNvSpPr/>
              <p:nvPr/>
            </p:nvSpPr>
            <p:spPr>
              <a:xfrm rot="21107244">
                <a:off x="1084450" y="5370892"/>
                <a:ext cx="1917629" cy="76684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cancel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AF21AEA-65D1-6896-9FF8-5D25CB04199C}"/>
                  </a:ext>
                </a:extLst>
              </p:cNvPr>
              <p:cNvCxnSpPr>
                <a:cxnSpLocks/>
                <a:stCxn id="102" idx="3"/>
                <a:endCxn id="91" idx="7"/>
              </p:cNvCxnSpPr>
              <p:nvPr/>
            </p:nvCxnSpPr>
            <p:spPr>
              <a:xfrm flipV="1">
                <a:off x="1333193" y="4270013"/>
                <a:ext cx="1468242" cy="14053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FEA45AE-1A3D-F8BD-1011-F7B7984C24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1744" y="4440346"/>
                <a:ext cx="965427" cy="17353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42ED86C2-8BC2-CC18-C39E-074D36645532}"/>
                  </a:ext>
                </a:extLst>
              </p:cNvPr>
              <p:cNvSpPr/>
              <p:nvPr/>
            </p:nvSpPr>
            <p:spPr>
              <a:xfrm>
                <a:off x="1097425" y="436678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Order</a:t>
                </a:r>
                <a:endParaRPr lang="en-US" sz="105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-quantity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-date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-status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0A13288-9FEF-220A-CB41-5F91786C32D5}"/>
                </a:ext>
              </a:extLst>
            </p:cNvPr>
            <p:cNvGrpSpPr/>
            <p:nvPr/>
          </p:nvGrpSpPr>
          <p:grpSpPr>
            <a:xfrm>
              <a:off x="3197778" y="2175185"/>
              <a:ext cx="1861955" cy="1773109"/>
              <a:chOff x="5073973" y="581314"/>
              <a:chExt cx="2510042" cy="2390272"/>
            </a:xfrm>
          </p:grpSpPr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6D062B5F-C837-F4EF-97BE-EAEE3E54A5CD}"/>
                  </a:ext>
                </a:extLst>
              </p:cNvPr>
              <p:cNvSpPr/>
              <p:nvPr/>
            </p:nvSpPr>
            <p:spPr>
              <a:xfrm>
                <a:off x="5073973" y="581314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BB43FD5-5F99-95C7-70AD-B12FBB0A4B50}"/>
                  </a:ext>
                </a:extLst>
              </p:cNvPr>
              <p:cNvSpPr/>
              <p:nvPr/>
            </p:nvSpPr>
            <p:spPr>
              <a:xfrm rot="345241">
                <a:off x="5264117" y="846255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405C76-0EAE-BCFF-FA84-1DE257035549}"/>
                  </a:ext>
                </a:extLst>
              </p:cNvPr>
              <p:cNvSpPr/>
              <p:nvPr/>
            </p:nvSpPr>
            <p:spPr>
              <a:xfrm rot="17638539">
                <a:off x="5276920" y="791792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CF9C616-9E15-1066-CDEF-F5A6D8DFF8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2229" y="803043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1423428-A45C-AF6E-4D70-F2AE8A734E2C}"/>
                  </a:ext>
                </a:extLst>
              </p:cNvPr>
              <p:cNvCxnSpPr>
                <a:cxnSpLocks/>
                <a:stCxn id="81" idx="7"/>
                <a:endCxn id="90" idx="3"/>
              </p:cNvCxnSpPr>
              <p:nvPr/>
            </p:nvCxnSpPr>
            <p:spPr>
              <a:xfrm flipH="1">
                <a:off x="5759800" y="931361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D107EA5-F2AE-8A96-3F26-E37A151FF8E2}"/>
                  </a:ext>
                </a:extLst>
              </p:cNvPr>
              <p:cNvCxnSpPr>
                <a:cxnSpLocks/>
                <a:stCxn id="90" idx="6"/>
              </p:cNvCxnSpPr>
              <p:nvPr/>
            </p:nvCxnSpPr>
            <p:spPr>
              <a:xfrm flipH="1">
                <a:off x="5073973" y="1776450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6320D1F-F4E2-9C02-D1B8-804E2DF66773}"/>
                  </a:ext>
                </a:extLst>
              </p:cNvPr>
              <p:cNvSpPr txBox="1"/>
              <p:nvPr/>
            </p:nvSpPr>
            <p:spPr>
              <a:xfrm>
                <a:off x="6027996" y="2515531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826DC9D-F857-1E1D-CBA7-DF1A8DE0852A}"/>
                  </a:ext>
                </a:extLst>
              </p:cNvPr>
              <p:cNvSpPr/>
              <p:nvPr/>
            </p:nvSpPr>
            <p:spPr>
              <a:xfrm rot="16947756">
                <a:off x="5904114" y="1228719"/>
                <a:ext cx="1715114" cy="1260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discountPrice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F29EAB1-37FC-EADB-AD7A-86BDBD1FC3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000" y="1032264"/>
                <a:ext cx="665671" cy="1859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2E7596B9-20A0-55C6-792C-90B18659372C}"/>
                  </a:ext>
                </a:extLst>
              </p:cNvPr>
              <p:cNvSpPr/>
              <p:nvPr/>
            </p:nvSpPr>
            <p:spPr>
              <a:xfrm>
                <a:off x="5524033" y="1009900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-price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-discount</a:t>
                </a:r>
                <a:b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Price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79854E2-931A-A1DA-BE65-63A277AB0862}"/>
                </a:ext>
              </a:extLst>
            </p:cNvPr>
            <p:cNvSpPr txBox="1"/>
            <p:nvPr/>
          </p:nvSpPr>
          <p:spPr>
            <a:xfrm>
              <a:off x="4397364" y="460584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889DC35-21FA-B99A-63BD-0A5B3AAFFE43}"/>
                </a:ext>
              </a:extLst>
            </p:cNvPr>
            <p:cNvSpPr txBox="1"/>
            <p:nvPr/>
          </p:nvSpPr>
          <p:spPr>
            <a:xfrm>
              <a:off x="2316928" y="533889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3E2E897-8289-7EFC-AFE6-3A2994ED5844}"/>
                </a:ext>
              </a:extLst>
            </p:cNvPr>
            <p:cNvGrpSpPr/>
            <p:nvPr/>
          </p:nvGrpSpPr>
          <p:grpSpPr>
            <a:xfrm>
              <a:off x="881998" y="1160710"/>
              <a:ext cx="1914876" cy="1823504"/>
              <a:chOff x="1915237" y="1550218"/>
              <a:chExt cx="2921134" cy="2781748"/>
            </a:xfrm>
          </p:grpSpPr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0216361F-D925-A962-744D-FD4DE695F701}"/>
                  </a:ext>
                </a:extLst>
              </p:cNvPr>
              <p:cNvSpPr/>
              <p:nvPr/>
            </p:nvSpPr>
            <p:spPr>
              <a:xfrm>
                <a:off x="1915237" y="1550218"/>
                <a:ext cx="2921134" cy="2781748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7488050-B803-277F-8F75-741DA0654E4F}"/>
                  </a:ext>
                </a:extLst>
              </p:cNvPr>
              <p:cNvSpPr/>
              <p:nvPr/>
            </p:nvSpPr>
            <p:spPr>
              <a:xfrm rot="3958490">
                <a:off x="2373987" y="1910001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rdersForDate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(...)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39880BD-570E-C801-C186-FA9CAFAB0E5A}"/>
                  </a:ext>
                </a:extLst>
              </p:cNvPr>
              <p:cNvSpPr/>
              <p:nvPr/>
            </p:nvSpPr>
            <p:spPr>
              <a:xfrm rot="17656608">
                <a:off x="2157175" y="1947310"/>
                <a:ext cx="2100394" cy="190736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m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ostPopularDonuts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FDD2E21-1D16-2082-ED56-4C05CD0550C3}"/>
                  </a:ext>
                </a:extLst>
              </p:cNvPr>
              <p:cNvCxnSpPr>
                <a:cxnSpLocks/>
                <a:stCxn id="80" idx="4"/>
                <a:endCxn id="73" idx="0"/>
              </p:cNvCxnSpPr>
              <p:nvPr/>
            </p:nvCxnSpPr>
            <p:spPr>
              <a:xfrm flipV="1">
                <a:off x="3375804" y="1550218"/>
                <a:ext cx="0" cy="22086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05E0C10-980A-A659-C5FD-C56FD0018E7B}"/>
                  </a:ext>
                </a:extLst>
              </p:cNvPr>
              <p:cNvCxnSpPr>
                <a:cxnSpLocks/>
                <a:stCxn id="73" idx="5"/>
                <a:endCxn id="80" idx="1"/>
              </p:cNvCxnSpPr>
              <p:nvPr/>
            </p:nvCxnSpPr>
            <p:spPr>
              <a:xfrm flipH="1" flipV="1">
                <a:off x="2768585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0255CBC-024C-BF46-905C-863C758AADCE}"/>
                  </a:ext>
                </a:extLst>
              </p:cNvPr>
              <p:cNvCxnSpPr>
                <a:cxnSpLocks/>
                <a:stCxn id="80" idx="7"/>
                <a:endCxn id="73" idx="3"/>
              </p:cNvCxnSpPr>
              <p:nvPr/>
            </p:nvCxnSpPr>
            <p:spPr>
              <a:xfrm flipH="1">
                <a:off x="2343027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78734FD-CEB4-96AC-70E2-24A5EC51415B}"/>
                  </a:ext>
                </a:extLst>
              </p:cNvPr>
              <p:cNvSpPr txBox="1"/>
              <p:nvPr/>
            </p:nvSpPr>
            <p:spPr>
              <a:xfrm>
                <a:off x="3055801" y="3771023"/>
                <a:ext cx="624760" cy="379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1D22E6A5-A71C-FC45-8702-C32A05D8572D}"/>
                  </a:ext>
                </a:extLst>
              </p:cNvPr>
              <p:cNvSpPr/>
              <p:nvPr/>
            </p:nvSpPr>
            <p:spPr>
              <a:xfrm>
                <a:off x="2517068" y="2123332"/>
                <a:ext cx="1717473" cy="1635521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 err="1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DonutShop</a:t>
                </a:r>
                <a:endParaRPr lang="en-US" sz="120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-customers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-orders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-menu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9D0DC-C347-4E7C-D30D-669E363E3E1A}"/>
                </a:ext>
              </a:extLst>
            </p:cNvPr>
            <p:cNvSpPr txBox="1"/>
            <p:nvPr/>
          </p:nvSpPr>
          <p:spPr>
            <a:xfrm>
              <a:off x="3104003" y="218625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36B17B0-0546-D3A0-A488-50C3829AD4FC}"/>
                </a:ext>
              </a:extLst>
            </p:cNvPr>
            <p:cNvSpPr txBox="1"/>
            <p:nvPr/>
          </p:nvSpPr>
          <p:spPr>
            <a:xfrm>
              <a:off x="2658330" y="368761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9FA7080-685C-7D4A-48D2-66F07ECB7A40}"/>
                </a:ext>
              </a:extLst>
            </p:cNvPr>
            <p:cNvSpPr txBox="1"/>
            <p:nvPr/>
          </p:nvSpPr>
          <p:spPr>
            <a:xfrm>
              <a:off x="951248" y="31078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BDB0385-0915-4038-1F04-60D84C3E707C}"/>
              </a:ext>
            </a:extLst>
          </p:cNvPr>
          <p:cNvSpPr/>
          <p:nvPr/>
        </p:nvSpPr>
        <p:spPr>
          <a:xfrm>
            <a:off x="526743" y="1176111"/>
            <a:ext cx="6245487" cy="5295620"/>
          </a:xfrm>
          <a:prstGeom prst="rect">
            <a:avLst/>
          </a:prstGeom>
          <a:solidFill>
            <a:srgbClr val="F5FFF5"/>
          </a:solidFill>
          <a:ln>
            <a:solidFill>
              <a:srgbClr val="F5FFF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topThreeBestSellers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.collect(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groupingBy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::donut,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summingInt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::quantity))</a:t>
            </a:r>
            <a:endParaRPr lang="en-US" altLang="en-US" sz="14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.stream()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.sorted(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.&lt;Donut, Integer&gt;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comparingByValue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.reversed()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.limit(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.map(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4114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Donut Count per Customer per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E087A0-8E33-4AD2-B40F-AC5841A95A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BA39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Kotlin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2064232" y="1905368"/>
            <a:ext cx="8063536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inward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.aggregate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4EFEC6-0B3E-B730-BA1E-5BFACABCA0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17AF82C-657B-4F2A-21B0-DF3F314D1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52667"/>
              </p:ext>
            </p:extLst>
          </p:nvPr>
        </p:nvGraphicFramePr>
        <p:xfrm>
          <a:off x="3682636" y="4127263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null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null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null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null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778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A9AE-20F4-665C-5E97-61375E8E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Oriented Programming in 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10DE4-FF59-3D3C-3DCD-49BB281C8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4827" y="1164922"/>
            <a:ext cx="8054958" cy="501204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Records, sealed classes, and pattern matching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Records model data aggregates and take advantage of static typing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Sealed classes – prevent illegal states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Pattern matching for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instanceof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switch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Collections/streams/maps</a:t>
            </a:r>
          </a:p>
          <a:p>
            <a:pPr>
              <a:lnSpc>
                <a:spcPct val="120000"/>
              </a:lnSpc>
            </a:pPr>
            <a:r>
              <a:rPr lang="en-US" dirty="0"/>
              <a:t>Record drawbacks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Memory overhead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For example, object header + object alignment, collected using JOL:</a:t>
            </a:r>
            <a:br>
              <a:rPr lang="en-US" dirty="0"/>
            </a:b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Customer</a:t>
            </a:r>
            <a:r>
              <a:rPr lang="en-US" sz="2300" dirty="0"/>
              <a:t> </a:t>
            </a:r>
            <a:r>
              <a:rPr lang="en-US" dirty="0"/>
              <a:t>– 16 bytes, </a:t>
            </a: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Donut</a:t>
            </a:r>
            <a:r>
              <a:rPr lang="en-US" dirty="0"/>
              <a:t> – 12 bytes, </a:t>
            </a: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Order</a:t>
            </a:r>
            <a:r>
              <a:rPr lang="en-US" dirty="0"/>
              <a:t> – 16 bytes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Stream code readability is not always amazing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Brittle-</a:t>
            </a:r>
            <a:r>
              <a:rPr lang="en-US" dirty="0" err="1"/>
              <a:t>ish</a:t>
            </a:r>
            <a:r>
              <a:rPr lang="en-US" dirty="0"/>
              <a:t> when it comes to refactoring</a:t>
            </a:r>
          </a:p>
          <a:p>
            <a:pPr>
              <a:lnSpc>
                <a:spcPct val="120000"/>
              </a:lnSpc>
            </a:pPr>
            <a:r>
              <a:rPr lang="en-US" dirty="0"/>
              <a:t>Map Oriented Programming [in movie quotes]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Memory overhead –  “It's large. Large. Large. So large”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Readability and maintainability – “The horror... the horror...”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3A7C31-2F3A-F18D-FADD-3D9129A3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What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4922"/>
            <a:ext cx="10897651" cy="501204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tabular data set that can be manipulated programmatically</a:t>
            </a:r>
          </a:p>
          <a:p>
            <a:pPr>
              <a:lnSpc>
                <a:spcPct val="120000"/>
              </a:lnSpc>
            </a:pPr>
            <a:r>
              <a:rPr lang="en-US" dirty="0"/>
              <a:t>Made up of columns of different types, similar to a relational table</a:t>
            </a:r>
          </a:p>
          <a:p>
            <a:pPr>
              <a:lnSpc>
                <a:spcPct val="120000"/>
              </a:lnSpc>
            </a:pPr>
            <a:r>
              <a:rPr lang="en-US" dirty="0"/>
              <a:t>Can be created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from tabular data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 csv file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 database result set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anything else that looks like a table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anything that can be made look like a table (e.g., a projection of an object graph 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programmatically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by specifying its values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by transforming the existing data frames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25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Why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Provides the ability to easily group, transform, and organize data in our code</a:t>
            </a:r>
          </a:p>
          <a:p>
            <a:pPr>
              <a:lnSpc>
                <a:spcPct val="120000"/>
              </a:lnSpc>
            </a:pPr>
            <a:r>
              <a:rPr lang="en-US" dirty="0"/>
              <a:t>Offers the benefits of developer efficiency, flexibility, and code readability</a:t>
            </a:r>
          </a:p>
          <a:p>
            <a:pPr>
              <a:lnSpc>
                <a:spcPct val="120000"/>
              </a:lnSpc>
            </a:pPr>
            <a:r>
              <a:rPr lang="en-US" dirty="0"/>
              <a:t>Leverages the efficiency of underlying collection frameworks</a:t>
            </a:r>
          </a:p>
          <a:p>
            <a:pPr>
              <a:lnSpc>
                <a:spcPct val="120000"/>
              </a:lnSpc>
            </a:pPr>
            <a:r>
              <a:rPr lang="en-US" dirty="0"/>
              <a:t>Can offer memory savings and better performance than the alternative approaches</a:t>
            </a:r>
          </a:p>
          <a:p>
            <a:pPr>
              <a:lnSpc>
                <a:spcPct val="120000"/>
              </a:lnSpc>
            </a:pPr>
            <a:r>
              <a:rPr lang="en-US" dirty="0"/>
              <a:t>Is used in real-world scenarios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transformation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enrichment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validation/data quality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reconciliation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7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One Billion Row Challenge (1BRC)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218262"/>
            <a:ext cx="9515060" cy="310405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0" i="1" dirty="0"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Your mission, should you decide to accept it, is deceptively simple: write a Java program for retrieving temperature measurement values from a text file and calculating the min, mean, and max temperature per weather station. There’s just one caveat: the file has 1,000,000,000 rows!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— Gunnar </a:t>
            </a:r>
            <a:r>
              <a:rPr lang="en-US" sz="1800" i="1" dirty="0" err="1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Morling</a:t>
            </a: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 (@gunnarmorling)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"The One Billion Row Challenge"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endParaRPr lang="en-US" sz="1800" dirty="0">
              <a:latin typeface="Open Sans" pitchFamily="2" charset="0"/>
              <a:ea typeface="Open Sans" pitchFamily="2" charset="0"/>
              <a:cs typeface="Open Sans" pitchFamily="2" charset="0"/>
              <a:hlinkClick r:id="rId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56" y="1083529"/>
            <a:ext cx="610042" cy="61004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2FEDCBD-E639-63BD-48A0-54A468D01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488413"/>
              </p:ext>
            </p:extLst>
          </p:nvPr>
        </p:nvGraphicFramePr>
        <p:xfrm>
          <a:off x="1889760" y="4820380"/>
          <a:ext cx="899182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9840">
                  <a:extLst>
                    <a:ext uri="{9D8B030D-6E8A-4147-A177-3AD203B41FA5}">
                      <a16:colId xmlns:a16="http://schemas.microsoft.com/office/drawing/2014/main" val="19379964"/>
                    </a:ext>
                  </a:extLst>
                </a:gridCol>
                <a:gridCol w="6461980">
                  <a:extLst>
                    <a:ext uri="{9D8B030D-6E8A-4147-A177-3AD203B41FA5}">
                      <a16:colId xmlns:a16="http://schemas.microsoft.com/office/drawing/2014/main" val="582110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Announcement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sng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5"/>
                        </a:rPr>
                        <a:t>https://www.morling.dev/blog/one-billion-row-challenge/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743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Details and Results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6"/>
                        </a:rPr>
                        <a:t>https://github.com/gunnarmorling/1brc</a:t>
                      </a:r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70891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4B95657-430F-F925-C44C-FA460D58278E}"/>
              </a:ext>
            </a:extLst>
          </p:cNvPr>
          <p:cNvSpPr txBox="1"/>
          <p:nvPr/>
        </p:nvSpPr>
        <p:spPr>
          <a:xfrm>
            <a:off x="2556510" y="5821680"/>
            <a:ext cx="7078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classic Data-Oriented Programming problem!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5C8C2D-618A-B936-2CF9-6F839B0CA33B}"/>
              </a:ext>
            </a:extLst>
          </p:cNvPr>
          <p:cNvCxnSpPr>
            <a:cxnSpLocks/>
          </p:cNvCxnSpPr>
          <p:nvPr/>
        </p:nvCxnSpPr>
        <p:spPr>
          <a:xfrm>
            <a:off x="4611624" y="57351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370675-4A3C-BF20-C0A5-71A2AD2AD5F1}"/>
              </a:ext>
            </a:extLst>
          </p:cNvPr>
          <p:cNvCxnSpPr>
            <a:cxnSpLocks/>
          </p:cNvCxnSpPr>
          <p:nvPr/>
        </p:nvCxnSpPr>
        <p:spPr>
          <a:xfrm>
            <a:off x="4611624" y="406635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2C25856-CF0B-C387-287A-FBD4D50BDC6E}"/>
              </a:ext>
            </a:extLst>
          </p:cNvPr>
          <p:cNvSpPr txBox="1"/>
          <p:nvPr/>
        </p:nvSpPr>
        <p:spPr>
          <a:xfrm>
            <a:off x="1564770" y="4295828"/>
            <a:ext cx="906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  <a:latin typeface="Biome" panose="020B0503030204020804" pitchFamily="34" charset="0"/>
                <a:ea typeface="ADLaM Display" panose="020F0502020204030204" pitchFamily="2" charset="0"/>
                <a:cs typeface="Biome" panose="020B0503030204020804" pitchFamily="34" charset="0"/>
              </a:rPr>
              <a:t>WOULD YOU LIKE TO KNOW MORE?</a:t>
            </a:r>
          </a:p>
        </p:txBody>
      </p:sp>
    </p:spTree>
    <p:extLst>
      <p:ext uri="{BB962C8B-B14F-4D97-AF65-F5344CB8AC3E}">
        <p14:creationId xmlns:p14="http://schemas.microsoft.com/office/powerpoint/2010/main" val="109728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55844</TotalTime>
  <Words>4594</Words>
  <Application>Microsoft Office PowerPoint</Application>
  <PresentationFormat>Widescreen</PresentationFormat>
  <Paragraphs>1338</Paragraphs>
  <Slides>50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Aptos</vt:lpstr>
      <vt:lpstr>Aptos Narrow</vt:lpstr>
      <vt:lpstr>Arial</vt:lpstr>
      <vt:lpstr>Biome</vt:lpstr>
      <vt:lpstr>Cambria Math</vt:lpstr>
      <vt:lpstr>Consolas</vt:lpstr>
      <vt:lpstr>JetBrains Mono</vt:lpstr>
      <vt:lpstr>Noto Serif</vt:lpstr>
      <vt:lpstr>Open Sans</vt:lpstr>
      <vt:lpstr>Office Theme</vt:lpstr>
      <vt:lpstr>Are You Missing a DataFrame?</vt:lpstr>
      <vt:lpstr>Data-Oriented Programming</vt:lpstr>
      <vt:lpstr>Object-Oriented vs. Data-Oriented </vt:lpstr>
      <vt:lpstr>Object Oriented vs. Data Oriented Donuts</vt:lpstr>
      <vt:lpstr>Object Oriented vs. Data Oriented Donuts</vt:lpstr>
      <vt:lpstr>Data Oriented Programming in Java</vt:lpstr>
      <vt:lpstr>What Is a DataFrame?</vt:lpstr>
      <vt:lpstr>Why Is a DataFrame?</vt:lpstr>
      <vt:lpstr>The One Billion Row Challenge (1BRC)</vt:lpstr>
      <vt:lpstr>1BRC Results</vt:lpstr>
      <vt:lpstr>1BRC – But Optimized for Developers</vt:lpstr>
      <vt:lpstr>1BRC With Toy Data</vt:lpstr>
      <vt:lpstr>1BRC With Python/Pandas: Load</vt:lpstr>
      <vt:lpstr>1BRC With Python/Pandas: Process</vt:lpstr>
      <vt:lpstr>1BRC With Python/Pandas: Output</vt:lpstr>
      <vt:lpstr>1BRC with Dataframe-EC: Load</vt:lpstr>
      <vt:lpstr>1BRC with Dataframe-EC: Process</vt:lpstr>
      <vt:lpstr>1BRC with Dataframe-EC: Output</vt:lpstr>
      <vt:lpstr>1BRC with Tablesaw: Load </vt:lpstr>
      <vt:lpstr>1BRC with Tablesaw: Process</vt:lpstr>
      <vt:lpstr>1BRC with Tablesaw: Output</vt:lpstr>
      <vt:lpstr>1BRC With Kotlin: Load</vt:lpstr>
      <vt:lpstr>1BRC With Kotlin: Process</vt:lpstr>
      <vt:lpstr>1BRC With Kotlin: Output</vt:lpstr>
      <vt:lpstr>Performance: 100MRC</vt:lpstr>
      <vt:lpstr>Performance: 1BRC</vt:lpstr>
      <vt:lpstr>About dataframe-ec</vt:lpstr>
      <vt:lpstr>Solid Foundation: Eclipse Collections Types</vt:lpstr>
      <vt:lpstr>Solid Foundation: Eclipse Collections Types</vt:lpstr>
      <vt:lpstr>Solid Inspiration: Eclipse Collections APIs</vt:lpstr>
      <vt:lpstr>Donut Store Example: Data</vt:lpstr>
      <vt:lpstr>Donut Store Example: Use Cases</vt:lpstr>
      <vt:lpstr>List Donuts in Popularity Order</vt:lpstr>
      <vt:lpstr>List Donuts in Popularity Order</vt:lpstr>
      <vt:lpstr>Priority Orders for Tomorrow</vt:lpstr>
      <vt:lpstr>Priority Orders for Tomorrow</vt:lpstr>
      <vt:lpstr>Total Spend per Customer: Steps</vt:lpstr>
      <vt:lpstr>Total Spend per Customer</vt:lpstr>
      <vt:lpstr>Total Spend per Customer</vt:lpstr>
      <vt:lpstr>Total Spend per Customer</vt:lpstr>
      <vt:lpstr>Total Spend per Customer</vt:lpstr>
      <vt:lpstr>Total Spend per Customer</vt:lpstr>
      <vt:lpstr>Donut Count per Customer per Day</vt:lpstr>
      <vt:lpstr>Takeaways</vt:lpstr>
      <vt:lpstr>The Last Slide</vt:lpstr>
      <vt:lpstr>Appendix</vt:lpstr>
      <vt:lpstr>List Donuts in Popularity Order</vt:lpstr>
      <vt:lpstr>Priority Orders for Tomorrow</vt:lpstr>
      <vt:lpstr>Total Spend per Customer</vt:lpstr>
      <vt:lpstr>Donut Count per Customer per 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Zakharov</dc:creator>
  <cp:lastModifiedBy>Vladimir Zakharov</cp:lastModifiedBy>
  <cp:revision>107</cp:revision>
  <dcterms:created xsi:type="dcterms:W3CDTF">2024-05-20T21:45:38Z</dcterms:created>
  <dcterms:modified xsi:type="dcterms:W3CDTF">2024-09-10T20:17:36Z</dcterms:modified>
</cp:coreProperties>
</file>