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2" r:id="rId15"/>
    <p:sldId id="261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5FFF5"/>
    <a:srgbClr val="BA3925"/>
    <a:srgbClr val="EDFFED"/>
    <a:srgbClr val="4EA72E"/>
    <a:srgbClr val="CFEFC3"/>
    <a:srgbClr val="E9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1320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1E3E3-F7E5-4D26-BCE5-1E8DBAC4B1A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F54E5-6730-4F6F-80F0-BE59B096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A63-FED7-D6D3-24B9-5733498A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231-90EF-7E53-CA59-A14D78519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A392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02D5-4DFC-15DE-B82D-DD63186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352B-BA5B-4A1D-AB49-5E743908BE91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D2F2-171D-A3B3-8371-A8E183DD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0AF-91ED-FA64-15AE-41F661D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7EDE-6E26-FDED-61BC-C755F2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D71F-0E76-0A1F-9E96-C3B96432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C78B-0D60-59A1-9228-53C06A5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2DB-E79B-4763-868D-383441D6F614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A491-0600-FBB3-07D9-96F9172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EFF-1ABE-7287-7AD6-8661B321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56929-5CDE-A1BA-6BE6-180D2968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1942-AD47-487D-5032-C8279B07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5CE2-C105-8A33-4295-D92A184F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544-3EB1-47BD-A462-F9BF7255A2BF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4D71-89D2-455C-4249-9272377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B1EE-04C9-E5D9-B6F3-B5783AF6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861-D3FE-F3C2-D2F4-93C0DB4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DBC-9186-E42D-E5CB-91EBCC91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867E-9436-0D03-CCEB-7E486ECE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5C9-3C83-41D4-A617-4432F1E1E972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2478-625C-F954-A0A6-A804A8D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E48E-C07A-B219-75DA-6AFABAC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F79-C977-BD4F-FA2C-ED3A9EEA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E4EA-80A7-35CB-2C26-275621F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D5A0-B6DA-D957-BD62-5CFAC1E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305-8E6B-457E-A3B0-A4C40E8A9C4F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134-BA8D-88D4-9E45-FFE9758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B0C1-2145-78EF-E25A-989F1A86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386-3DB7-B5A7-451E-0C0E0A1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C1E-9D41-A6B4-725C-1F3D4304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5C817-47AC-BBEC-DE72-B14433FB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024C-E0EC-4A22-A797-72D5771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D47D-A168-4B92-9A98-D5AA5A6A1FDF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CCC-D1F7-3952-5F36-23FC108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A3C8-F563-ABDA-4644-E8C8FAF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C6AC-CDA0-2F25-188A-DA1A801F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677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D337-E71A-8954-B8E7-15197AF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48E-4B94-A0FB-FE20-C2A29009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A305-8520-18B0-9F30-75FF82AD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338DB-206C-E661-EA7A-360A3F95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64C8-501B-0D1B-E94B-8282405F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D965-401A-4C58-98FA-D36449B4F26B}" type="datetime1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99FF-B9DA-133D-2366-CD18361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D047-D2B1-B4A4-811F-CF114C8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AFC3-5C5F-FAAC-F2DA-290F18E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2C51E-C26E-0C0A-DF21-267ADF6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2452-2226-43C0-A947-ED475BAE0B81}" type="datetime1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8C68-4927-E680-B569-7BDD38B7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6317-7BCE-29E8-8876-24CD6720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BE67-D701-CEB9-6FF1-DA414EA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072-08C0-4B11-AF33-6811142FA32C}" type="datetime1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20009-822C-2266-3FA2-6D28EC8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5AA5-FB27-E25E-AC86-E6324FA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7168-7007-7091-1F6F-B1A74C61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5765-7F22-C102-5900-233D376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6A85-1DD4-560D-6939-D17C710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5A83-9BD0-D5AA-516A-FD68A4F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1819-0C4A-4005-98BB-7C8D0306AE63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4BCC-0B2C-1B06-3378-F86E46E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251E-E726-E605-BBE1-62C924A4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F1D-170A-D077-8D82-DF97F4BF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B906-B7CA-B549-5175-C0E4C303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4357-F18D-7348-6182-ACCE1BD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32D9-A419-6D8C-5F63-3E353860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770-7774-4F2F-BBCC-30A1B7F6EBC3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34AB-89A4-9790-9CF5-D5BD30D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8D12-D1FD-812A-EFDA-9D6404D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548D3-49E2-C339-620F-CF2385D9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</a:t>
            </a:r>
            <a:r>
              <a:rPr lang="en-US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E56D-45E9-8BB4-B80F-1A432B1B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4922"/>
            <a:ext cx="10515600" cy="50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F36D-554C-E936-4957-82EFF432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F136A-9756-4F3B-9689-7316B3691752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6DD9-DE01-5EAE-7042-76FEE1CA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ACD0-EFA2-05A4-D248-2A9A2ED00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92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nnarmorling/1brc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morling.dev/blog/one-billion-row-challenge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3C0-7C3A-D0A0-07D6-FACE96A7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016" y="1122363"/>
            <a:ext cx="6004560" cy="2387600"/>
          </a:xfrm>
        </p:spPr>
        <p:txBody>
          <a:bodyPr>
            <a:normAutofit/>
          </a:bodyPr>
          <a:lstStyle/>
          <a:p>
            <a:r>
              <a:rPr lang="en-US" dirty="0"/>
              <a:t>Are You Missing a DataFrame?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4034F-F3AC-ECA7-5E6B-B1FCC560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016" y="3602038"/>
            <a:ext cx="6004560" cy="1655762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The Power of Data Frames in Java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2D57DC-1512-FFDD-901D-567D84D294CF}"/>
              </a:ext>
            </a:extLst>
          </p:cNvPr>
          <p:cNvGrpSpPr/>
          <p:nvPr/>
        </p:nvGrpSpPr>
        <p:grpSpPr>
          <a:xfrm>
            <a:off x="7358554" y="1303632"/>
            <a:ext cx="3791237" cy="3796339"/>
            <a:chOff x="652954" y="754992"/>
            <a:chExt cx="3791237" cy="3796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4202D2-775D-AD2E-BC80-61348C4047DC}"/>
                </a:ext>
              </a:extLst>
            </p:cNvPr>
            <p:cNvSpPr/>
            <p:nvPr/>
          </p:nvSpPr>
          <p:spPr>
            <a:xfrm>
              <a:off x="652954" y="3763055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6448E1-754E-25DD-5064-134EA4C2F81B}"/>
                </a:ext>
              </a:extLst>
            </p:cNvPr>
            <p:cNvSpPr/>
            <p:nvPr/>
          </p:nvSpPr>
          <p:spPr>
            <a:xfrm>
              <a:off x="652954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A54F98-DC16-DD33-0B85-FE2AED3E5A14}"/>
                </a:ext>
              </a:extLst>
            </p:cNvPr>
            <p:cNvSpPr/>
            <p:nvPr/>
          </p:nvSpPr>
          <p:spPr>
            <a:xfrm>
              <a:off x="652954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BF1B7F-ECD6-94EB-371A-46FA381026B0}"/>
                </a:ext>
              </a:extLst>
            </p:cNvPr>
            <p:cNvSpPr/>
            <p:nvPr/>
          </p:nvSpPr>
          <p:spPr>
            <a:xfrm>
              <a:off x="652954" y="754993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33DDEB-85FB-5216-1A40-790282E1BCA4}"/>
                </a:ext>
              </a:extLst>
            </p:cNvPr>
            <p:cNvSpPr/>
            <p:nvPr/>
          </p:nvSpPr>
          <p:spPr>
            <a:xfrm>
              <a:off x="1653941" y="3763054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1B1A77-A844-62B0-0927-8ED7E039D3A9}"/>
                </a:ext>
              </a:extLst>
            </p:cNvPr>
            <p:cNvSpPr/>
            <p:nvPr/>
          </p:nvSpPr>
          <p:spPr>
            <a:xfrm>
              <a:off x="3655915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A54D4B-675F-A061-758E-9655541B3552}"/>
                </a:ext>
              </a:extLst>
            </p:cNvPr>
            <p:cNvSpPr/>
            <p:nvPr/>
          </p:nvSpPr>
          <p:spPr>
            <a:xfrm>
              <a:off x="3655915" y="754993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728EDF-848B-BFB1-C315-5A62D817FF3F}"/>
                </a:ext>
              </a:extLst>
            </p:cNvPr>
            <p:cNvSpPr/>
            <p:nvPr/>
          </p:nvSpPr>
          <p:spPr>
            <a:xfrm>
              <a:off x="2654928" y="754992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9310B8-0F68-166A-14A6-BBEC46511F5B}"/>
                </a:ext>
              </a:extLst>
            </p:cNvPr>
            <p:cNvSpPr/>
            <p:nvPr/>
          </p:nvSpPr>
          <p:spPr>
            <a:xfrm>
              <a:off x="3655915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90E55A-DA01-F23A-C6B8-0BBEBC273B38}"/>
                </a:ext>
              </a:extLst>
            </p:cNvPr>
            <p:cNvSpPr/>
            <p:nvPr/>
          </p:nvSpPr>
          <p:spPr>
            <a:xfrm>
              <a:off x="3655915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84F80F-A0EF-EC85-DF47-19D03109CB56}"/>
                </a:ext>
              </a:extLst>
            </p:cNvPr>
            <p:cNvSpPr/>
            <p:nvPr/>
          </p:nvSpPr>
          <p:spPr>
            <a:xfrm>
              <a:off x="2654928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3A42F1-02FA-8595-E38A-8D11C9164E92}"/>
                </a:ext>
              </a:extLst>
            </p:cNvPr>
            <p:cNvSpPr/>
            <p:nvPr/>
          </p:nvSpPr>
          <p:spPr>
            <a:xfrm>
              <a:off x="1653941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2B73B5-8AB2-7717-B29E-7BAE33A1D1D7}"/>
                </a:ext>
              </a:extLst>
            </p:cNvPr>
            <p:cNvSpPr/>
            <p:nvPr/>
          </p:nvSpPr>
          <p:spPr>
            <a:xfrm>
              <a:off x="1653941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515B6-2A42-1565-AA35-24F78789E1EE}"/>
                </a:ext>
              </a:extLst>
            </p:cNvPr>
            <p:cNvSpPr/>
            <p:nvPr/>
          </p:nvSpPr>
          <p:spPr>
            <a:xfrm>
              <a:off x="2654928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51318876-B06B-98EB-7663-2E4D11E0707D}"/>
                </a:ext>
              </a:extLst>
            </p:cNvPr>
            <p:cNvSpPr/>
            <p:nvPr/>
          </p:nvSpPr>
          <p:spPr>
            <a:xfrm flipH="1">
              <a:off x="2048079" y="2508116"/>
              <a:ext cx="1420594" cy="125493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2C2255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674C6FF-6989-8FF9-270A-23960483BAD1}"/>
                </a:ext>
              </a:extLst>
            </p:cNvPr>
            <p:cNvSpPr/>
            <p:nvPr/>
          </p:nvSpPr>
          <p:spPr>
            <a:xfrm>
              <a:off x="1615737" y="1513051"/>
              <a:ext cx="1420594" cy="125493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F7941E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EF3742-B780-1BCC-3D2E-A0061F901D81}"/>
                </a:ext>
              </a:extLst>
            </p:cNvPr>
            <p:cNvSpPr/>
            <p:nvPr/>
          </p:nvSpPr>
          <p:spPr>
            <a:xfrm>
              <a:off x="2654928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D5417C-0935-C0D8-85C9-7F021EB4FA86}"/>
                </a:ext>
              </a:extLst>
            </p:cNvPr>
            <p:cNvSpPr/>
            <p:nvPr/>
          </p:nvSpPr>
          <p:spPr>
            <a:xfrm>
              <a:off x="1662837" y="754992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4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Why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Provides the ability to group data and easily transform and organize data in our code</a:t>
            </a:r>
          </a:p>
          <a:p>
            <a:pPr>
              <a:lnSpc>
                <a:spcPct val="120000"/>
              </a:lnSpc>
            </a:pPr>
            <a:r>
              <a:rPr lang="en-US" dirty="0"/>
              <a:t>Provides the benefits of developer efficiency, flexibility, and code readability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Leverages the efficiency of collection frameworks</a:t>
            </a:r>
          </a:p>
          <a:p>
            <a:pPr>
              <a:lnSpc>
                <a:spcPct val="120000"/>
              </a:lnSpc>
            </a:pPr>
            <a:r>
              <a:rPr lang="en-US" dirty="0"/>
              <a:t>Can offer memory savings and better performance than the alternative approaches</a:t>
            </a:r>
          </a:p>
          <a:p>
            <a:pPr>
              <a:lnSpc>
                <a:spcPct val="120000"/>
              </a:lnSpc>
            </a:pPr>
            <a:r>
              <a:rPr lang="en-US" dirty="0"/>
              <a:t>Is used in real-world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transformation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enrichment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validation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reconciliation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61C-4058-BC12-C8D6-30CDD2F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Toy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C8D2-5ACE-5E62-184D-DFB640E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BFA-2BB0-E11B-840A-0E8A5D49010D}"/>
              </a:ext>
            </a:extLst>
          </p:cNvPr>
          <p:cNvSpPr txBox="1"/>
          <p:nvPr/>
        </p:nvSpPr>
        <p:spPr>
          <a:xfrm>
            <a:off x="1862196" y="2209800"/>
            <a:ext cx="2857500" cy="3392595"/>
          </a:xfrm>
          <a:prstGeom prst="rect">
            <a:avLst/>
          </a:prstGeom>
          <a:solidFill>
            <a:srgbClr val="F8F8F8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City;34.1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City;24.3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Francisco;22.9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Istanbul;5.9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City;-2.7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Francisco;-5.4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Istanbul;13.2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Francisco;35.0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Tauranga;17.4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1B0A3-7171-E895-664A-A2B445269BC0}"/>
              </a:ext>
            </a:extLst>
          </p:cNvPr>
          <p:cNvSpPr txBox="1"/>
          <p:nvPr/>
        </p:nvSpPr>
        <p:spPr>
          <a:xfrm>
            <a:off x="1862196" y="1653540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7CAC-0354-4C3B-9780-B26E24E5EF89}"/>
              </a:ext>
            </a:extLst>
          </p:cNvPr>
          <p:cNvSpPr txBox="1"/>
          <p:nvPr/>
        </p:nvSpPr>
        <p:spPr>
          <a:xfrm>
            <a:off x="6215601" y="2324532"/>
            <a:ext cx="51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A3925"/>
                </a:solidFill>
              </a:rPr>
              <a:t>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F02EDB-5AD6-E80B-A13B-19B7FD2FF8F8}"/>
              </a:ext>
            </a:extLst>
          </p:cNvPr>
          <p:cNvCxnSpPr>
            <a:cxnSpLocks/>
          </p:cNvCxnSpPr>
          <p:nvPr/>
        </p:nvCxnSpPr>
        <p:spPr>
          <a:xfrm>
            <a:off x="6215601" y="2944892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502D1-BA93-A9A8-B711-0E22AB5618A5}"/>
              </a:ext>
            </a:extLst>
          </p:cNvPr>
          <p:cNvSpPr txBox="1"/>
          <p:nvPr/>
        </p:nvSpPr>
        <p:spPr>
          <a:xfrm>
            <a:off x="6215601" y="3130025"/>
            <a:ext cx="411420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Load the data from the file.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Perform aggregation and sorting.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Show results on the console.</a:t>
            </a:r>
          </a:p>
        </p:txBody>
      </p:sp>
    </p:spTree>
    <p:extLst>
      <p:ext uri="{BB962C8B-B14F-4D97-AF65-F5344CB8AC3E}">
        <p14:creationId xmlns:p14="http://schemas.microsoft.com/office/powerpoint/2010/main" val="982982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502921" y="1691216"/>
            <a:ext cx="7033259" cy="403187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altLang="en-US" sz="1600" dirty="0">
                <a:solidFill>
                  <a:srgbClr val="0033B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4C34-130C-FFD5-6A9F-4D688D7F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86043"/>
              </p:ext>
            </p:extLst>
          </p:nvPr>
        </p:nvGraphicFramePr>
        <p:xfrm>
          <a:off x="7726680" y="1912620"/>
          <a:ext cx="364998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82499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19DD3E-FCDE-E4D0-ADDB-16C0BE24EA4E}"/>
              </a:ext>
            </a:extLst>
          </p:cNvPr>
          <p:cNvSpPr txBox="1"/>
          <p:nvPr/>
        </p:nvSpPr>
        <p:spPr>
          <a:xfrm>
            <a:off x="7726680" y="1340914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 =</a:t>
            </a:r>
          </a:p>
        </p:txBody>
      </p:sp>
    </p:spTree>
    <p:extLst>
      <p:ext uri="{BB962C8B-B14F-4D97-AF65-F5344CB8AC3E}">
        <p14:creationId xmlns:p14="http://schemas.microsoft.com/office/powerpoint/2010/main" val="277430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502921" y="1691216"/>
            <a:ext cx="7033259" cy="403187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altLang="en-US" sz="1600" dirty="0">
                <a:solidFill>
                  <a:srgbClr val="0033B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9DD3E-FCDE-E4D0-ADDB-16C0BE24EA4E}"/>
              </a:ext>
            </a:extLst>
          </p:cNvPr>
          <p:cNvSpPr txBox="1"/>
          <p:nvPr/>
        </p:nvSpPr>
        <p:spPr>
          <a:xfrm>
            <a:off x="7726680" y="1340914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</a:t>
            </a:r>
            <a:r>
              <a:rPr lang="en-US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endParaRPr lang="en-US" b="1" dirty="0"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BAA51-242D-C345-6984-7F62A326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23538"/>
              </p:ext>
            </p:extLst>
          </p:nvPr>
        </p:nvGraphicFramePr>
        <p:xfrm>
          <a:off x="5494020" y="2756694"/>
          <a:ext cx="5234940" cy="1828800"/>
        </p:xfrm>
        <a:graphic>
          <a:graphicData uri="http://schemas.openxmlformats.org/drawingml/2006/table">
            <a:tbl>
              <a:tblPr/>
              <a:tblGrid>
                <a:gridCol w="1684020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CED22-E496-9343-3D61-2F2D947C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02412"/>
              </p:ext>
            </p:extLst>
          </p:nvPr>
        </p:nvGraphicFramePr>
        <p:xfrm>
          <a:off x="5494020" y="3945414"/>
          <a:ext cx="5234941" cy="1828800"/>
        </p:xfrm>
        <a:graphic>
          <a:graphicData uri="http://schemas.openxmlformats.org/drawingml/2006/table">
            <a:tbl>
              <a:tblPr/>
              <a:tblGrid>
                <a:gridCol w="169164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37922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1097281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65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DD888-03D2-47B8-433F-DAFAD393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Scratchpad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E6318-BF82-5D53-A0A5-FAF872CEB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331F11-E72B-EBAB-E45C-CD7431D7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1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or: Elbow 104">
            <a:extLst>
              <a:ext uri="{FF2B5EF4-FFF2-40B4-BE49-F238E27FC236}">
                <a16:creationId xmlns:a16="http://schemas.microsoft.com/office/drawing/2014/main" id="{1710E6B4-8287-2EDA-5DD2-BEF5E85108BB}"/>
              </a:ext>
            </a:extLst>
          </p:cNvPr>
          <p:cNvCxnSpPr>
            <a:cxnSpLocks/>
            <a:stCxn id="14" idx="6"/>
            <a:endCxn id="38" idx="2"/>
          </p:cNvCxnSpPr>
          <p:nvPr/>
        </p:nvCxnSpPr>
        <p:spPr>
          <a:xfrm>
            <a:off x="2930804" y="1574297"/>
            <a:ext cx="1401829" cy="249526"/>
          </a:xfrm>
          <a:prstGeom prst="curvedConnector3">
            <a:avLst>
              <a:gd name="adj1" fmla="val 36954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A8EB06-28F4-F205-2FE1-EDB43D79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15</a:t>
            </a:fld>
            <a:endParaRPr lang="en-US"/>
          </a:p>
        </p:txBody>
      </p:sp>
      <p:cxnSp>
        <p:nvCxnSpPr>
          <p:cNvPr id="4" name="Connector: Elbow 104">
            <a:extLst>
              <a:ext uri="{FF2B5EF4-FFF2-40B4-BE49-F238E27FC236}">
                <a16:creationId xmlns:a16="http://schemas.microsoft.com/office/drawing/2014/main" id="{75BF28DE-FBC3-B63C-619A-409B2F532FAA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>
          <a:xfrm rot="16200000" flipH="1">
            <a:off x="2901482" y="1909883"/>
            <a:ext cx="1199302" cy="16121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104">
            <a:extLst>
              <a:ext uri="{FF2B5EF4-FFF2-40B4-BE49-F238E27FC236}">
                <a16:creationId xmlns:a16="http://schemas.microsoft.com/office/drawing/2014/main" id="{E858C222-D794-89DA-B332-1B8ED01C383D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rot="10800000" flipV="1">
            <a:off x="1447493" y="2588893"/>
            <a:ext cx="479241" cy="888555"/>
          </a:xfrm>
          <a:prstGeom prst="curved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A5CE08F-425E-7095-F12F-87A1D856F504}"/>
              </a:ext>
            </a:extLst>
          </p:cNvPr>
          <p:cNvGrpSpPr/>
          <p:nvPr/>
        </p:nvGrpSpPr>
        <p:grpSpPr>
          <a:xfrm>
            <a:off x="665277" y="183423"/>
            <a:ext cx="2921134" cy="2781748"/>
            <a:chOff x="1915237" y="1550218"/>
            <a:chExt cx="2921134" cy="2781748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11264E74-9B86-2F6B-48FD-0F3F4A026D5E}"/>
                </a:ext>
              </a:extLst>
            </p:cNvPr>
            <p:cNvSpPr/>
            <p:nvPr/>
          </p:nvSpPr>
          <p:spPr>
            <a:xfrm>
              <a:off x="1915237" y="1550218"/>
              <a:ext cx="2921134" cy="278174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D818C4-AC91-3E72-FEEF-DEE3673B3468}"/>
                </a:ext>
              </a:extLst>
            </p:cNvPr>
            <p:cNvSpPr/>
            <p:nvPr/>
          </p:nvSpPr>
          <p:spPr>
            <a:xfrm rot="3958490">
              <a:off x="2373987" y="1910001"/>
              <a:ext cx="2140122" cy="20258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 err="1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</a:t>
              </a:r>
              <a:r>
                <a:rPr lang="en-US" sz="1600" b="0" cap="none" spc="0" dirty="0" err="1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rdersForDate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(...)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997446-2810-7F3F-F1FD-690830B5D557}"/>
                </a:ext>
              </a:extLst>
            </p:cNvPr>
            <p:cNvSpPr/>
            <p:nvPr/>
          </p:nvSpPr>
          <p:spPr>
            <a:xfrm rot="17638539">
              <a:off x="2206990" y="1957272"/>
              <a:ext cx="2100394" cy="190736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51267"/>
                </a:avLst>
              </a:prstTxWarp>
              <a:spAutoFit/>
            </a:bodyPr>
            <a:lstStyle/>
            <a:p>
              <a:pPr algn="ctr"/>
              <a:r>
                <a:rPr lang="en-US" sz="1600" dirty="0" err="1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m</a:t>
              </a:r>
              <a:r>
                <a:rPr lang="en-US" sz="1600" b="0" cap="none" spc="0" dirty="0" err="1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ostPopularDonuts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D59512-8DF6-C75A-4CC0-1A424B10055E}"/>
                </a:ext>
              </a:extLst>
            </p:cNvPr>
            <p:cNvCxnSpPr>
              <a:cxnSpLocks/>
              <a:stCxn id="14" idx="4"/>
              <a:endCxn id="7" idx="0"/>
            </p:cNvCxnSpPr>
            <p:nvPr/>
          </p:nvCxnSpPr>
          <p:spPr>
            <a:xfrm flipV="1">
              <a:off x="3375804" y="1550218"/>
              <a:ext cx="0" cy="2157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CEF192-4179-B102-00A1-9A3D2DE76858}"/>
                </a:ext>
              </a:extLst>
            </p:cNvPr>
            <p:cNvCxnSpPr>
              <a:cxnSpLocks/>
              <a:stCxn id="7" idx="5"/>
              <a:endCxn id="14" idx="1"/>
            </p:cNvCxnSpPr>
            <p:nvPr/>
          </p:nvCxnSpPr>
          <p:spPr>
            <a:xfrm flipH="1" flipV="1">
              <a:off x="2806610" y="2399059"/>
              <a:ext cx="1601971" cy="1525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420AF0D-ED4E-F29B-82C7-BD233238AEBA}"/>
                </a:ext>
              </a:extLst>
            </p:cNvPr>
            <p:cNvCxnSpPr>
              <a:cxnSpLocks/>
              <a:stCxn id="14" idx="7"/>
              <a:endCxn id="7" idx="3"/>
            </p:cNvCxnSpPr>
            <p:nvPr/>
          </p:nvCxnSpPr>
          <p:spPr>
            <a:xfrm flipH="1">
              <a:off x="2343027" y="2399059"/>
              <a:ext cx="1601970" cy="1525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05C9F0-9080-9D8A-4E02-1E64EA034D3B}"/>
                </a:ext>
              </a:extLst>
            </p:cNvPr>
            <p:cNvSpPr txBox="1"/>
            <p:nvPr/>
          </p:nvSpPr>
          <p:spPr>
            <a:xfrm>
              <a:off x="3176693" y="377102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D8CB47F-932B-F872-63E2-8E95469F8866}"/>
                </a:ext>
              </a:extLst>
            </p:cNvPr>
            <p:cNvSpPr/>
            <p:nvPr/>
          </p:nvSpPr>
          <p:spPr>
            <a:xfrm>
              <a:off x="2570843" y="2174542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DonutShop</a:t>
              </a:r>
              <a:endParaRPr lang="en-US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-customers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-orders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-menu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063ADD-0F6E-2C66-7659-073C4E5CFCF3}"/>
              </a:ext>
            </a:extLst>
          </p:cNvPr>
          <p:cNvGrpSpPr/>
          <p:nvPr/>
        </p:nvGrpSpPr>
        <p:grpSpPr>
          <a:xfrm>
            <a:off x="3052209" y="3315631"/>
            <a:ext cx="2510042" cy="2390272"/>
            <a:chOff x="3856654" y="4014991"/>
            <a:chExt cx="2510042" cy="2390272"/>
          </a:xfrm>
        </p:grpSpPr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8D5E7124-2C8E-86C0-5F67-DC6BDD191271}"/>
                </a:ext>
              </a:extLst>
            </p:cNvPr>
            <p:cNvSpPr/>
            <p:nvPr/>
          </p:nvSpPr>
          <p:spPr>
            <a:xfrm>
              <a:off x="3856654" y="4014991"/>
              <a:ext cx="2510042" cy="239027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F23F99-2430-6E33-1015-D89F9DD2A7C9}"/>
                </a:ext>
              </a:extLst>
            </p:cNvPr>
            <p:cNvSpPr/>
            <p:nvPr/>
          </p:nvSpPr>
          <p:spPr>
            <a:xfrm rot="345241">
              <a:off x="4046798" y="4279932"/>
              <a:ext cx="2140122" cy="20258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street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45E3CA-FFB5-3B6B-66B3-7501ED75657C}"/>
                </a:ext>
              </a:extLst>
            </p:cNvPr>
            <p:cNvSpPr/>
            <p:nvPr/>
          </p:nvSpPr>
          <p:spPr>
            <a:xfrm rot="17638539">
              <a:off x="4059601" y="4225469"/>
              <a:ext cx="2100394" cy="1872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51267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name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1B50D3D-607D-9CD7-72A2-18D617193F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4910" y="4236720"/>
              <a:ext cx="1067142" cy="16472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73DFA43-E408-89E4-0DE4-EE3222C8A758}"/>
                </a:ext>
              </a:extLst>
            </p:cNvPr>
            <p:cNvCxnSpPr>
              <a:cxnSpLocks/>
              <a:stCxn id="16" idx="7"/>
              <a:endCxn id="23" idx="3"/>
            </p:cNvCxnSpPr>
            <p:nvPr/>
          </p:nvCxnSpPr>
          <p:spPr>
            <a:xfrm flipH="1">
              <a:off x="4542481" y="4365038"/>
              <a:ext cx="1456628" cy="1387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F32300-8C93-F1E2-7D5D-56C2FD6DBC6B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 flipH="1">
              <a:off x="3856654" y="5210127"/>
              <a:ext cx="2059981" cy="1164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8E3D4A-4665-B601-1B17-F21D8BA0DA54}"/>
                </a:ext>
              </a:extLst>
            </p:cNvPr>
            <p:cNvSpPr txBox="1"/>
            <p:nvPr/>
          </p:nvSpPr>
          <p:spPr>
            <a:xfrm>
              <a:off x="4810677" y="5949208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7C1EDAC7-EE16-2690-0C3A-42CDB02F7EE7}"/>
                </a:ext>
              </a:extLst>
            </p:cNvPr>
            <p:cNvSpPr/>
            <p:nvPr/>
          </p:nvSpPr>
          <p:spPr>
            <a:xfrm>
              <a:off x="4306714" y="4443577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Customer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-name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-street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-city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-state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CB30A4-A87F-FA99-0783-65A6246FED3C}"/>
              </a:ext>
            </a:extLst>
          </p:cNvPr>
          <p:cNvGrpSpPr/>
          <p:nvPr/>
        </p:nvGrpSpPr>
        <p:grpSpPr>
          <a:xfrm>
            <a:off x="99966" y="3477449"/>
            <a:ext cx="2695052" cy="2566454"/>
            <a:chOff x="554860" y="3842936"/>
            <a:chExt cx="2695052" cy="2566454"/>
          </a:xfrm>
        </p:grpSpPr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DA24D4CF-27AD-B237-21A0-34370BF9D5F0}"/>
                </a:ext>
              </a:extLst>
            </p:cNvPr>
            <p:cNvSpPr/>
            <p:nvPr/>
          </p:nvSpPr>
          <p:spPr>
            <a:xfrm>
              <a:off x="554860" y="3842936"/>
              <a:ext cx="2695052" cy="2566454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CA362A-5C66-E6A2-CD33-E60B8CC7A665}"/>
                </a:ext>
              </a:extLst>
            </p:cNvPr>
            <p:cNvSpPr/>
            <p:nvPr/>
          </p:nvSpPr>
          <p:spPr>
            <a:xfrm rot="326148">
              <a:off x="920536" y="4172102"/>
              <a:ext cx="2140122" cy="127494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donut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089252-E2FD-51C5-0D84-01DFB24F69D0}"/>
                </a:ext>
              </a:extLst>
            </p:cNvPr>
            <p:cNvSpPr/>
            <p:nvPr/>
          </p:nvSpPr>
          <p:spPr>
            <a:xfrm rot="18071797">
              <a:off x="581381" y="4269957"/>
              <a:ext cx="2100394" cy="13861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8582098"/>
                </a:avLst>
              </a:prstTxWarp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date()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751427F-980E-DCE9-522E-1AA68EA2D3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6780" y="4001960"/>
              <a:ext cx="891373" cy="1773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1749F2D-6AC6-12AF-5A61-88C33FA7A740}"/>
                </a:ext>
              </a:extLst>
            </p:cNvPr>
            <p:cNvCxnSpPr>
              <a:cxnSpLocks/>
              <a:stCxn id="25" idx="5"/>
              <a:endCxn id="36" idx="1"/>
            </p:cNvCxnSpPr>
            <p:nvPr/>
          </p:nvCxnSpPr>
          <p:spPr>
            <a:xfrm flipH="1" flipV="1">
              <a:off x="1333192" y="4591304"/>
              <a:ext cx="1522039" cy="14422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4C141D-668C-3A55-4CB5-220EA50C8268}"/>
                </a:ext>
              </a:extLst>
            </p:cNvPr>
            <p:cNvCxnSpPr>
              <a:cxnSpLocks/>
              <a:stCxn id="36" idx="6"/>
              <a:endCxn id="25" idx="2"/>
            </p:cNvCxnSpPr>
            <p:nvPr/>
          </p:nvCxnSpPr>
          <p:spPr>
            <a:xfrm flipH="1" flipV="1">
              <a:off x="554860" y="5126163"/>
              <a:ext cx="2152486" cy="7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70A877-506C-172C-C827-82CEDC523E4C}"/>
                </a:ext>
              </a:extLst>
            </p:cNvPr>
            <p:cNvSpPr txBox="1"/>
            <p:nvPr/>
          </p:nvSpPr>
          <p:spPr>
            <a:xfrm rot="2984463">
              <a:off x="737255" y="5464881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F656776-FD0B-3A88-0511-569F6DEFD5FB}"/>
                </a:ext>
              </a:extLst>
            </p:cNvPr>
            <p:cNvSpPr/>
            <p:nvPr/>
          </p:nvSpPr>
          <p:spPr>
            <a:xfrm rot="5400000">
              <a:off x="1185349" y="4497730"/>
              <a:ext cx="2140122" cy="127494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deliver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9E38A4-5F38-6908-94C2-2C2FA20AA148}"/>
                </a:ext>
              </a:extLst>
            </p:cNvPr>
            <p:cNvSpPr/>
            <p:nvPr/>
          </p:nvSpPr>
          <p:spPr>
            <a:xfrm rot="21107244">
              <a:off x="1053634" y="5396573"/>
              <a:ext cx="1917629" cy="7668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cancel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CA8ED6-C119-5539-4677-15009145271C}"/>
                </a:ext>
              </a:extLst>
            </p:cNvPr>
            <p:cNvCxnSpPr>
              <a:cxnSpLocks/>
              <a:stCxn id="36" idx="3"/>
              <a:endCxn id="25" idx="7"/>
            </p:cNvCxnSpPr>
            <p:nvPr/>
          </p:nvCxnSpPr>
          <p:spPr>
            <a:xfrm flipV="1">
              <a:off x="1333192" y="4218784"/>
              <a:ext cx="1522039" cy="1456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C7D7578-D60D-3F7F-7710-4E5A714D8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873" y="4440346"/>
              <a:ext cx="1015299" cy="17799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6C2AADB5-3B09-45D1-13F5-3D018F6B24DC}"/>
                </a:ext>
              </a:extLst>
            </p:cNvPr>
            <p:cNvSpPr/>
            <p:nvPr/>
          </p:nvSpPr>
          <p:spPr>
            <a:xfrm>
              <a:off x="1097425" y="4366787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Order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-donut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-quantity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-date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-status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6F6A8-1DDE-F53E-E91E-00FB9D912C24}"/>
              </a:ext>
            </a:extLst>
          </p:cNvPr>
          <p:cNvGrpSpPr/>
          <p:nvPr/>
        </p:nvGrpSpPr>
        <p:grpSpPr>
          <a:xfrm>
            <a:off x="4332633" y="628687"/>
            <a:ext cx="2510042" cy="2390272"/>
            <a:chOff x="5073973" y="581314"/>
            <a:chExt cx="2510042" cy="2390272"/>
          </a:xfrm>
        </p:grpSpPr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07E88CEB-CB5A-6F23-A35B-D2C693AF7E13}"/>
                </a:ext>
              </a:extLst>
            </p:cNvPr>
            <p:cNvSpPr/>
            <p:nvPr/>
          </p:nvSpPr>
          <p:spPr>
            <a:xfrm>
              <a:off x="5073973" y="581314"/>
              <a:ext cx="2510042" cy="239027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C22C2E5-36DC-85F1-FA6E-64089C5AEE3A}"/>
                </a:ext>
              </a:extLst>
            </p:cNvPr>
            <p:cNvSpPr/>
            <p:nvPr/>
          </p:nvSpPr>
          <p:spPr>
            <a:xfrm rot="345241">
              <a:off x="5264117" y="846255"/>
              <a:ext cx="2140122" cy="20258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price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E12FC8F-3BF9-9F9D-A7F9-6C0EE6905695}"/>
                </a:ext>
              </a:extLst>
            </p:cNvPr>
            <p:cNvSpPr/>
            <p:nvPr/>
          </p:nvSpPr>
          <p:spPr>
            <a:xfrm rot="17638539">
              <a:off x="5276920" y="791792"/>
              <a:ext cx="2100394" cy="1872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51267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name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1FEA523-FE66-9ACF-6350-6E392E9D8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2229" y="803043"/>
              <a:ext cx="1067142" cy="16472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C13A623-F20F-DFEB-AAD5-75E8469716DB}"/>
                </a:ext>
              </a:extLst>
            </p:cNvPr>
            <p:cNvCxnSpPr>
              <a:cxnSpLocks/>
              <a:stCxn id="38" idx="7"/>
              <a:endCxn id="45" idx="3"/>
            </p:cNvCxnSpPr>
            <p:nvPr/>
          </p:nvCxnSpPr>
          <p:spPr>
            <a:xfrm flipH="1">
              <a:off x="5759800" y="931361"/>
              <a:ext cx="1456628" cy="1387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4592EC7-4278-3A6C-A091-48E1ED4D7C16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 flipH="1">
              <a:off x="5073973" y="1776450"/>
              <a:ext cx="2059981" cy="1164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765801-3637-2E99-DE06-685210968AB0}"/>
                </a:ext>
              </a:extLst>
            </p:cNvPr>
            <p:cNvSpPr txBox="1"/>
            <p:nvPr/>
          </p:nvSpPr>
          <p:spPr>
            <a:xfrm>
              <a:off x="6027996" y="2515531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5976297-B492-68B6-7D8D-D6EB28EF50CA}"/>
                </a:ext>
              </a:extLst>
            </p:cNvPr>
            <p:cNvSpPr/>
            <p:nvPr/>
          </p:nvSpPr>
          <p:spPr>
            <a:xfrm rot="16947756">
              <a:off x="5904114" y="1228719"/>
              <a:ext cx="1715114" cy="126087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600" dirty="0" err="1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discountPrice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811C297-8846-D7A8-1322-1099EC65DD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1032264"/>
              <a:ext cx="665671" cy="18590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09E0FC74-8FF7-C446-AA7C-B9E5AFEE7306}"/>
                </a:ext>
              </a:extLst>
            </p:cNvPr>
            <p:cNvSpPr/>
            <p:nvPr/>
          </p:nvSpPr>
          <p:spPr>
            <a:xfrm>
              <a:off x="5524033" y="1009900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Donut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-name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-price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-discount</a:t>
              </a:r>
              <a:b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Price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32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8F1FBF-29C0-4A94-6172-FFBEE357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B846E-80CD-434D-C0D1-C36AA8178F0E}"/>
              </a:ext>
            </a:extLst>
          </p:cNvPr>
          <p:cNvSpPr txBox="1"/>
          <p:nvPr/>
        </p:nvSpPr>
        <p:spPr>
          <a:xfrm>
            <a:off x="268282" y="3933982"/>
            <a:ext cx="11655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Jura" panose="02000503000000000000" pitchFamily="2" charset="0"/>
                <a:ea typeface="Jura" panose="02000503000000000000" pitchFamily="2" charset="0"/>
                <a:cs typeface="Courier New" panose="02070309020205020404" pitchFamily="49" charset="0"/>
              </a:rPr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393514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164922"/>
            <a:ext cx="9515060" cy="501204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Data-oriented programming encourages us to model data as (immutable) data, and keep the code that embodies the business logic of how we act on that data separately.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Brian Goetz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“Data Oriented Programming in Java”</a:t>
            </a:r>
            <a:endParaRPr lang="en-US" sz="2000" i="1" dirty="0">
              <a:solidFill>
                <a:schemeClr val="bg2">
                  <a:lumMod val="50000"/>
                </a:schemeClr>
              </a:solidFill>
              <a:highlight>
                <a:srgbClr val="FFFFFF"/>
              </a:highlight>
              <a:latin typeface="Noto Serif" panose="02020600060500020200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hlinkClick r:id="rId2"/>
              </a:rPr>
              <a:t>https://www.infoq.com/articles/data-oriented-programming-java/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696" y="992089"/>
            <a:ext cx="716722" cy="716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486-8259-A30F-D371-C9C7FDE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Oriented vs. Object Oriented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BF9CB-D3DE-7C77-D59E-754EAC734A85}"/>
              </a:ext>
            </a:extLst>
          </p:cNvPr>
          <p:cNvSpPr txBox="1"/>
          <p:nvPr/>
        </p:nvSpPr>
        <p:spPr>
          <a:xfrm>
            <a:off x="1133061" y="106723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Data/State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7501CF-E663-0F3A-D510-4A0CBC7B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07784"/>
              </p:ext>
            </p:extLst>
          </p:nvPr>
        </p:nvGraphicFramePr>
        <p:xfrm>
          <a:off x="1133061" y="1644455"/>
          <a:ext cx="9925878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2939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96293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Take my state. Please.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Just data – as records, tables, collections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immutable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State? What state?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 your privates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encapsulated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224F6C-BE8B-8399-0FC8-C3E3EFE91D9F}"/>
              </a:ext>
            </a:extLst>
          </p:cNvPr>
          <p:cNvCxnSpPr>
            <a:cxnSpLocks/>
          </p:cNvCxnSpPr>
          <p:nvPr/>
        </p:nvCxnSpPr>
        <p:spPr>
          <a:xfrm>
            <a:off x="4611624" y="152889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BC036-965F-ADE8-DCC3-268A813D69A9}"/>
              </a:ext>
            </a:extLst>
          </p:cNvPr>
          <p:cNvSpPr txBox="1"/>
          <p:nvPr/>
        </p:nvSpPr>
        <p:spPr>
          <a:xfrm>
            <a:off x="1133061" y="2485436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Operations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89032CE-CBB5-C250-D6B4-AAAB19CA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295293"/>
              </p:ext>
            </p:extLst>
          </p:nvPr>
        </p:nvGraphicFramePr>
        <p:xfrm>
          <a:off x="1133061" y="3062659"/>
          <a:ext cx="9925878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2939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96293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Standalone functions operating on data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Methods are an exception (e.g., very simple behavior on data elements)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Objects responding to messages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Implemented as methods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Polymorphism allows objects of different types to respond to the same message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0D58D-2F52-D929-96A5-C8045EC3F01F}"/>
              </a:ext>
            </a:extLst>
          </p:cNvPr>
          <p:cNvCxnSpPr>
            <a:cxnSpLocks/>
          </p:cNvCxnSpPr>
          <p:nvPr/>
        </p:nvCxnSpPr>
        <p:spPr>
          <a:xfrm>
            <a:off x="4611624" y="2947101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516F9A-7E2C-99F5-B239-F7E460916C76}"/>
              </a:ext>
            </a:extLst>
          </p:cNvPr>
          <p:cNvSpPr txBox="1"/>
          <p:nvPr/>
        </p:nvSpPr>
        <p:spPr>
          <a:xfrm>
            <a:off x="1133061" y="4172595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What is it good for?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550E5B6-7AFE-0164-B8F1-2DE0C3AD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968029"/>
              </p:ext>
            </p:extLst>
          </p:nvPr>
        </p:nvGraphicFramePr>
        <p:xfrm>
          <a:off x="1133061" y="4749818"/>
          <a:ext cx="9925878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2939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96293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Experimentation, exploration, ad hoc calculations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Simple functions operating on simple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Separating business logic from data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E.g., business user facing applications, logic needs to be user defined and externalized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Flexible data models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complexity of domain structure and behavior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change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language features (polymorphism, inheritance)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modeling techniques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C048A6-517B-56F5-8D39-9E28B55E2D50}"/>
              </a:ext>
            </a:extLst>
          </p:cNvPr>
          <p:cNvCxnSpPr>
            <a:cxnSpLocks/>
          </p:cNvCxnSpPr>
          <p:nvPr/>
        </p:nvCxnSpPr>
        <p:spPr>
          <a:xfrm>
            <a:off x="4611624" y="4634260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EFA0636-27F8-7F2C-061B-D643763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557553"/>
              </p:ext>
            </p:extLst>
          </p:nvPr>
        </p:nvGraphicFramePr>
        <p:xfrm>
          <a:off x="6408742" y="1423361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408742" y="105402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883022"/>
              </p:ext>
            </p:extLst>
          </p:nvPr>
        </p:nvGraphicFramePr>
        <p:xfrm>
          <a:off x="6408742" y="3351765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408742" y="2986044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22C94505-71B8-4AEE-688C-D3210CFAA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745" y="1582361"/>
            <a:ext cx="4806315" cy="414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3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408742" y="1423361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408742" y="105402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408742" y="3351765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408742" y="2986044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8E173-61CE-DF6D-F4B6-99CB72BE6B70}"/>
              </a:ext>
            </a:extLst>
          </p:cNvPr>
          <p:cNvSpPr/>
          <p:nvPr/>
        </p:nvSpPr>
        <p:spPr>
          <a:xfrm>
            <a:off x="5119164" y="3835978"/>
            <a:ext cx="5283660" cy="2730295"/>
          </a:xfrm>
          <a:prstGeom prst="rect">
            <a:avLst/>
          </a:prstGeom>
          <a:solidFill>
            <a:srgbClr val="F5FFF5"/>
          </a:solidFill>
          <a:ln>
            <a:solidFill>
              <a:srgbClr val="F5FF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topThreeBestSellers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.stream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.collect(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groupingBy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::donut,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summingInt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::quantity))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entrySet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.stream()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.sorted(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~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comparingByValue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().reversed())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.limit(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.map(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getKey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CF5C2A7-34F5-C1AC-CF10-9008E9905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745" y="1582361"/>
            <a:ext cx="4806315" cy="414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8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Billion Row Challenge (1BRC)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218262"/>
            <a:ext cx="9515060" cy="31040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Your mission, should you decide to accept it, is deceptively simple: write a Java program for retrieving temperature measurement values from a text file and calculating the min, mean, and max temperature per weather station. There’s just one caveat: the file has 1,000,000,000 rows!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Gunnar </a:t>
            </a:r>
            <a:r>
              <a:rPr lang="en-US" sz="1800" i="1" dirty="0" err="1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Morling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 (@gunnarmorling)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"The One Billion Row Challenge"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endParaRPr lang="en-US" sz="1800" dirty="0"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56" y="1083529"/>
            <a:ext cx="610042" cy="6100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6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06989CA-37EE-C98C-C18F-E049C25C9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6510" y="4102836"/>
            <a:ext cx="7078980" cy="92740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FEDCBD-E639-63BD-48A0-54A468D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8413"/>
              </p:ext>
            </p:extLst>
          </p:nvPr>
        </p:nvGraphicFramePr>
        <p:xfrm>
          <a:off x="1889760" y="4820380"/>
          <a:ext cx="8991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9379964"/>
                    </a:ext>
                  </a:extLst>
                </a:gridCol>
                <a:gridCol w="6461980">
                  <a:extLst>
                    <a:ext uri="{9D8B030D-6E8A-4147-A177-3AD203B41FA5}">
                      <a16:colId xmlns:a16="http://schemas.microsoft.com/office/drawing/2014/main" val="58211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Announcement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7"/>
                        </a:rPr>
                        <a:t>https://www.morling.dev/blog/one-billion-row-challenge/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Details and Results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8"/>
                        </a:rPr>
                        <a:t>https://github.com/gunnarmorling/1brc</a:t>
                      </a:r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8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B95657-430F-F925-C44C-FA460D58278E}"/>
              </a:ext>
            </a:extLst>
          </p:cNvPr>
          <p:cNvSpPr txBox="1"/>
          <p:nvPr/>
        </p:nvSpPr>
        <p:spPr>
          <a:xfrm>
            <a:off x="2556510" y="5821680"/>
            <a:ext cx="70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classic Data Oriented Programming problem!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C8C2D-618A-B936-2CF9-6F839B0CA33B}"/>
              </a:ext>
            </a:extLst>
          </p:cNvPr>
          <p:cNvCxnSpPr>
            <a:cxnSpLocks/>
          </p:cNvCxnSpPr>
          <p:nvPr/>
        </p:nvCxnSpPr>
        <p:spPr>
          <a:xfrm>
            <a:off x="4611624" y="57351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70675-4A3C-BF20-C0A5-71A2AD2AD5F1}"/>
              </a:ext>
            </a:extLst>
          </p:cNvPr>
          <p:cNvCxnSpPr>
            <a:cxnSpLocks/>
          </p:cNvCxnSpPr>
          <p:nvPr/>
        </p:nvCxnSpPr>
        <p:spPr>
          <a:xfrm>
            <a:off x="4611624" y="40663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28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942-7839-07F1-0348-7A6DD12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1BRC </a:t>
            </a:r>
            <a:r>
              <a:rPr lang="en-US" dirty="0" err="1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342-D7ED-E21E-422F-E6E1DD92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Pretty amazing!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Top 3 results: 1.535, 1.587, and 1.608 seconds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Reference environment: 8 cores, 128 GB RAM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Most submissions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Are many hundreds of lines of (well formatted and well factored) code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Have fairly helpful comments (well, some)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Use Vector API, low level APIs, the latest language features, the latest JVM features, and dark magic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Require top expertise and intimate understanding of the JVM and the compiler behavior from the developer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Took a good amount of the developer’s time (spent both writing and reading the code).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how the algorithms work/what exactly they do due to the solution complexity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sz="2000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b="1" dirty="0"/>
              <a:t>This makes sense in the context of 1BRC and doesn’t make these solutions “bad code”.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b="1" dirty="0"/>
              <a:t>Achieving absolute peak performance demands the above “sacrifices”.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6208-6433-258B-6333-60351D6A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43B6-BDD4-86BE-15B6-EA71573E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– But Optimized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DE6-E9BC-6D5F-4E3E-E4F81B20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77"/>
            <a:ext cx="10515600" cy="44651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instead of optimizing for peak performance we optimized for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The cycles spent developing, understanding, and maintaining this code by humans matter more than achieving the absolute minimum of CPU cycles</a:t>
            </a:r>
          </a:p>
          <a:p>
            <a:pPr>
              <a:lnSpc>
                <a:spcPct val="120000"/>
              </a:lnSpc>
            </a:pPr>
            <a:r>
              <a:rPr lang="en-US" dirty="0"/>
              <a:t>Deliver a working solution quickly and then optimize it if and when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DCEB-04F5-194A-25FA-2883434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70441-BEA9-0D07-9E0D-C04CC3126442}"/>
              </a:ext>
            </a:extLst>
          </p:cNvPr>
          <p:cNvSpPr txBox="1"/>
          <p:nvPr/>
        </p:nvSpPr>
        <p:spPr>
          <a:xfrm>
            <a:off x="1133061" y="1212012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What if?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74D8C-F61F-5B62-E2ED-28B9642999A0}"/>
              </a:ext>
            </a:extLst>
          </p:cNvPr>
          <p:cNvSpPr txBox="1"/>
          <p:nvPr/>
        </p:nvSpPr>
        <p:spPr>
          <a:xfrm>
            <a:off x="1133061" y="3712326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New requirements!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FCDA5-CA2F-7C38-C73F-AE751D34AAA6}"/>
              </a:ext>
            </a:extLst>
          </p:cNvPr>
          <p:cNvSpPr txBox="1"/>
          <p:nvPr/>
        </p:nvSpPr>
        <p:spPr>
          <a:xfrm>
            <a:off x="1133061" y="5753207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Enter DataFrame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94E45-4925-B1CB-60F3-01FE58BB3520}"/>
              </a:ext>
            </a:extLst>
          </p:cNvPr>
          <p:cNvSpPr/>
          <p:nvPr/>
        </p:nvSpPr>
        <p:spPr>
          <a:xfrm>
            <a:off x="4030980" y="1978396"/>
            <a:ext cx="4130040" cy="151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readability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maintainability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time/effort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AD858-D3C9-71E5-79F2-24B8B573ACD8}"/>
              </a:ext>
            </a:extLst>
          </p:cNvPr>
          <p:cNvCxnSpPr>
            <a:cxnSpLocks/>
          </p:cNvCxnSpPr>
          <p:nvPr/>
        </p:nvCxnSpPr>
        <p:spPr>
          <a:xfrm>
            <a:off x="4611624" y="35634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2A0F0-96CB-B2CE-2787-8F4276082049}"/>
              </a:ext>
            </a:extLst>
          </p:cNvPr>
          <p:cNvCxnSpPr>
            <a:cxnSpLocks/>
          </p:cNvCxnSpPr>
          <p:nvPr/>
        </p:nvCxnSpPr>
        <p:spPr>
          <a:xfrm>
            <a:off x="4611624" y="56665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5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What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DataFrame is tabular data set that can be manipulated programmatically</a:t>
            </a:r>
          </a:p>
          <a:p>
            <a:pPr>
              <a:lnSpc>
                <a:spcPct val="120000"/>
              </a:lnSpc>
            </a:pPr>
            <a:r>
              <a:rPr lang="en-US" dirty="0"/>
              <a:t>Different columns can contain values of different types, similar to a relational table</a:t>
            </a:r>
          </a:p>
          <a:p>
            <a:pPr>
              <a:lnSpc>
                <a:spcPct val="120000"/>
              </a:lnSpc>
            </a:pPr>
            <a:r>
              <a:rPr lang="en-US" dirty="0"/>
              <a:t>Tabular data can be loaded as a data frame from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file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database result set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anything else that looks like a table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anything that can be made look like a table (e.g., a projection of an object graph )</a:t>
            </a:r>
          </a:p>
          <a:p>
            <a:pPr>
              <a:lnSpc>
                <a:spcPct val="120000"/>
              </a:lnSpc>
            </a:pPr>
            <a:r>
              <a:rPr lang="en-US" dirty="0"/>
              <a:t>A data frame can be created programmatically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by specifying its values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by transforming the existing data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1335</Words>
  <Application>Microsoft Office PowerPoint</Application>
  <PresentationFormat>Widescreen</PresentationFormat>
  <Paragraphs>319</Paragraphs>
  <Slides>16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Arial</vt:lpstr>
      <vt:lpstr>Consolas</vt:lpstr>
      <vt:lpstr>Courier New</vt:lpstr>
      <vt:lpstr>JetBrains Mono</vt:lpstr>
      <vt:lpstr>Jura</vt:lpstr>
      <vt:lpstr>Noto Serif</vt:lpstr>
      <vt:lpstr>Open Sans</vt:lpstr>
      <vt:lpstr>Office Theme</vt:lpstr>
      <vt:lpstr>Are You Missing a DataFrame?</vt:lpstr>
      <vt:lpstr>Data Oriented Programming</vt:lpstr>
      <vt:lpstr>Data Oriented vs. Object Oriented</vt:lpstr>
      <vt:lpstr>Object Oriented vs. Data Oriented Donuts</vt:lpstr>
      <vt:lpstr>Object Oriented vs. Data Oriented Donuts</vt:lpstr>
      <vt:lpstr>The One Billion Row Challenge (1BRC)</vt:lpstr>
      <vt:lpstr>1BRC REsults</vt:lpstr>
      <vt:lpstr>1BRC – But Optimized for Developers</vt:lpstr>
      <vt:lpstr>What Is a DataFrame?</vt:lpstr>
      <vt:lpstr>Why Is a DataFrame?</vt:lpstr>
      <vt:lpstr>1BRC With Toy Data</vt:lpstr>
      <vt:lpstr>1BRC with Dataframe-EC: Load</vt:lpstr>
      <vt:lpstr>1BRC with Dataframe-EC: Process</vt:lpstr>
      <vt:lpstr>Scratchpad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3</cp:revision>
  <dcterms:created xsi:type="dcterms:W3CDTF">2024-05-20T21:45:38Z</dcterms:created>
  <dcterms:modified xsi:type="dcterms:W3CDTF">2024-05-21T03:20:29Z</dcterms:modified>
</cp:coreProperties>
</file>