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6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7" r:id="rId16"/>
    <p:sldId id="275" r:id="rId17"/>
    <p:sldId id="276" r:id="rId18"/>
    <p:sldId id="288" r:id="rId19"/>
    <p:sldId id="278" r:id="rId20"/>
    <p:sldId id="279" r:id="rId21"/>
    <p:sldId id="281" r:id="rId22"/>
    <p:sldId id="283" r:id="rId23"/>
    <p:sldId id="280" r:id="rId24"/>
    <p:sldId id="287" r:id="rId25"/>
    <p:sldId id="284" r:id="rId26"/>
    <p:sldId id="282" r:id="rId27"/>
    <p:sldId id="285" r:id="rId28"/>
    <p:sldId id="262" r:id="rId29"/>
    <p:sldId id="261" r:id="rId30"/>
    <p:sldId id="2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F8F8F8"/>
    <a:srgbClr val="F5FFF5"/>
    <a:srgbClr val="BA3925"/>
    <a:srgbClr val="EDFFED"/>
    <a:srgbClr val="4EA72E"/>
    <a:srgbClr val="CF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222" autoAdjust="0"/>
  </p:normalViewPr>
  <p:slideViewPr>
    <p:cSldViewPr snapToGrid="0">
      <p:cViewPr varScale="1">
        <p:scale>
          <a:sx n="100" d="100"/>
          <a:sy n="100" d="100"/>
        </p:scale>
        <p:origin x="13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3E3-F7E5-4D26-BCE5-1E8DBAC4B1AA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Developers have to be top experts in JVM and the compiler behavior from the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nnarmorling/1brc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orling.dev/blog/one-billion-row-challenge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13051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502921" y="1188296"/>
            <a:ext cx="7033259" cy="499579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033B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86043"/>
              </p:ext>
            </p:extLst>
          </p:nvPr>
        </p:nvGraphicFramePr>
        <p:xfrm>
          <a:off x="7726680" y="1912620"/>
          <a:ext cx="364998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82499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726680" y="13409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094220" y="13409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05248"/>
              </p:ext>
            </p:extLst>
          </p:nvPr>
        </p:nvGraphicFramePr>
        <p:xfrm>
          <a:off x="7094220" y="1791169"/>
          <a:ext cx="4526280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3556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185925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94874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94484"/>
              </p:ext>
            </p:extLst>
          </p:nvPr>
        </p:nvGraphicFramePr>
        <p:xfrm>
          <a:off x="7094220" y="4107093"/>
          <a:ext cx="452628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922386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192513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948741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808BD3-BA2D-620E-5A75-B0CF7A97820B}"/>
              </a:ext>
            </a:extLst>
          </p:cNvPr>
          <p:cNvSpPr txBox="1"/>
          <p:nvPr/>
        </p:nvSpPr>
        <p:spPr>
          <a:xfrm>
            <a:off x="7094220" y="367109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16DD7F-53DC-D833-EEC1-2300072377BF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314534" y="3872340"/>
            <a:ext cx="2247901" cy="1456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7D993-4D39-45DD-74D5-1521532E4C1B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314534" y="3783583"/>
            <a:ext cx="2247901" cy="887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1C4F64-6B59-E8E5-8577-30B3A149AE2A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314534" y="3549174"/>
            <a:ext cx="2247901" cy="3231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4E5EF0-E97D-DBF9-8BDA-A88DA694D009}"/>
              </a:ext>
            </a:extLst>
          </p:cNvPr>
          <p:cNvSpPr txBox="1"/>
          <p:nvPr/>
        </p:nvSpPr>
        <p:spPr>
          <a:xfrm>
            <a:off x="314534" y="3549174"/>
            <a:ext cx="10473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static</a:t>
            </a:r>
          </a:p>
          <a:p>
            <a:r>
              <a:rPr lang="en-US" dirty="0">
                <a:solidFill>
                  <a:srgbClr val="C00000"/>
                </a:solidFill>
              </a:rPr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87681" y="2390748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147561" y="25220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7147561" y="3009955"/>
            <a:ext cx="4152899" cy="129311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1264920" y="1464045"/>
            <a:ext cx="966216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1889760" y="2778789"/>
            <a:ext cx="841248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2E3CA1-8A07-786B-922E-F7DA2F4FCA53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6431280" y="2072640"/>
            <a:ext cx="445351" cy="9372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05FCA-D1BF-C395-33E6-06E96E0AF4A3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6876631" y="2072640"/>
            <a:ext cx="88049" cy="9372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1D90C-DDCC-1EE9-7F3C-9578233D8704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6876631" y="2072640"/>
            <a:ext cx="690029" cy="9372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4430F0-3639-C7E1-7691-005AB80A253B}"/>
              </a:ext>
            </a:extLst>
          </p:cNvPr>
          <p:cNvSpPr txBox="1"/>
          <p:nvPr/>
        </p:nvSpPr>
        <p:spPr>
          <a:xfrm>
            <a:off x="6096000" y="2072640"/>
            <a:ext cx="1561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static imports</a:t>
            </a:r>
          </a:p>
        </p:txBody>
      </p: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70" y="2107964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humane grammar for the expression DSL used for computed columns, filters,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adding two numbers is expressed as “A + B”, as opposed to an internal DSL where you assemble an expression from Java method calls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624840" y="1094399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Donuts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495341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64983"/>
              </p:ext>
            </p:extLst>
          </p:nvPr>
        </p:nvGraphicFramePr>
        <p:xfrm>
          <a:off x="716280" y="4128294"/>
          <a:ext cx="4823460" cy="2011680"/>
        </p:xfrm>
        <a:graphic>
          <a:graphicData uri="http://schemas.openxmlformats.org/drawingml/2006/table">
            <a:tbl>
              <a:tblPr/>
              <a:tblGrid>
                <a:gridCol w="1836420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Description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Price/Dozen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03037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endParaRPr lang="en-US" sz="20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96" y="992089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Donuts In Popularity Order</a:t>
            </a:r>
          </a:p>
          <a:p>
            <a:r>
              <a:rPr lang="en-US" dirty="0"/>
              <a:t>Large Orders To Be Delivered Tomorrow</a:t>
            </a:r>
          </a:p>
          <a:p>
            <a:r>
              <a:rPr lang="en-US" dirty="0"/>
              <a:t>Total Spend Per Customer</a:t>
            </a:r>
          </a:p>
          <a:p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643610" y="490738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12799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78780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711498" y="2515247"/>
            <a:ext cx="3601443" cy="1244112"/>
          </a:xfrm>
          <a:prstGeom prst="bentConnector3">
            <a:avLst/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945517" y="4076693"/>
            <a:ext cx="1944543" cy="583431"/>
          </a:xfrm>
          <a:prstGeom prst="bentConnector3">
            <a:avLst>
              <a:gd name="adj1" fmla="val 86444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76328" y="5023745"/>
            <a:ext cx="3569591" cy="740632"/>
          </a:xfrm>
          <a:prstGeom prst="bentConnector3">
            <a:avLst>
              <a:gd name="adj1" fmla="val 22035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298982" y="3374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081260" y="5609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21359" y="309956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766060" y="28850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1323439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/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02649"/>
              </p:ext>
            </p:extLst>
          </p:nvPr>
        </p:nvGraphicFramePr>
        <p:xfrm>
          <a:off x="10081260" y="43524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998778" y="2515247"/>
            <a:ext cx="6314163" cy="486180"/>
          </a:xfrm>
          <a:prstGeom prst="bentConnector3">
            <a:avLst/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418378" y="39264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5854077" y="3215928"/>
            <a:ext cx="1564301" cy="826923"/>
          </a:xfrm>
          <a:prstGeom prst="bentConnector3">
            <a:avLst>
              <a:gd name="adj1" fmla="val 50000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531700" y="3490607"/>
            <a:ext cx="5549560" cy="2235670"/>
          </a:xfrm>
          <a:prstGeom prst="bentConnector3">
            <a:avLst>
              <a:gd name="adj1" fmla="val 26383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53923"/>
              </p:ext>
            </p:extLst>
          </p:nvPr>
        </p:nvGraphicFramePr>
        <p:xfrm>
          <a:off x="7418378" y="3340406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Large Orders To Be Delivered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XXXXXXXXXXXXXXXXXXXXXXXXXXXXXXXXXXXXXXXXX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Large Orders To Be Delivered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XXXXXXXXXXXXXXXXXXXXXXXXXXXXXXXXXXXXXXXXX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56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XXXXXXXXXXXXXXXXXXXXXXXXXXXXXXXXXXXXXXXXX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7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XXXXXXXXXXXXXXXXXXXXXXXXXXXXXXXXXXXXXX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DD888-03D2-47B8-433F-DAFAD393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6318-BF82-5D53-A0A5-FAF872CEB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1F11-E72B-EBAB-E45C-CD7431D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or: Elbow 104">
            <a:extLst>
              <a:ext uri="{FF2B5EF4-FFF2-40B4-BE49-F238E27FC236}">
                <a16:creationId xmlns:a16="http://schemas.microsoft.com/office/drawing/2014/main" id="{1710E6B4-8287-2EDA-5DD2-BEF5E85108BB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930804" y="1574297"/>
            <a:ext cx="1401829" cy="249526"/>
          </a:xfrm>
          <a:prstGeom prst="curvedConnector3">
            <a:avLst>
              <a:gd name="adj1" fmla="val 36954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8EB06-28F4-F205-2FE1-EDB43D79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cxnSp>
        <p:nvCxnSpPr>
          <p:cNvPr id="4" name="Connector: Elbow 104">
            <a:extLst>
              <a:ext uri="{FF2B5EF4-FFF2-40B4-BE49-F238E27FC236}">
                <a16:creationId xmlns:a16="http://schemas.microsoft.com/office/drawing/2014/main" id="{75BF28DE-FBC3-B63C-619A-409B2F532FA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 rot="16200000" flipH="1">
            <a:off x="2901482" y="1909883"/>
            <a:ext cx="1199302" cy="1612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104">
            <a:extLst>
              <a:ext uri="{FF2B5EF4-FFF2-40B4-BE49-F238E27FC236}">
                <a16:creationId xmlns:a16="http://schemas.microsoft.com/office/drawing/2014/main" id="{E858C222-D794-89DA-B332-1B8ED01C383D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rot="10800000" flipV="1">
            <a:off x="1447493" y="2588893"/>
            <a:ext cx="479241" cy="888555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5CE08F-425E-7095-F12F-87A1D856F504}"/>
              </a:ext>
            </a:extLst>
          </p:cNvPr>
          <p:cNvGrpSpPr/>
          <p:nvPr/>
        </p:nvGrpSpPr>
        <p:grpSpPr>
          <a:xfrm>
            <a:off x="665277" y="183423"/>
            <a:ext cx="2921134" cy="2781748"/>
            <a:chOff x="1915237" y="1550218"/>
            <a:chExt cx="2921134" cy="2781748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1264E74-9B86-2F6B-48FD-0F3F4A026D5E}"/>
                </a:ext>
              </a:extLst>
            </p:cNvPr>
            <p:cNvSpPr/>
            <p:nvPr/>
          </p:nvSpPr>
          <p:spPr>
            <a:xfrm>
              <a:off x="1915237" y="1550218"/>
              <a:ext cx="2921134" cy="27817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18C4-AC91-3E72-FEEF-DEE3673B3468}"/>
                </a:ext>
              </a:extLst>
            </p:cNvPr>
            <p:cNvSpPr/>
            <p:nvPr/>
          </p:nvSpPr>
          <p:spPr>
            <a:xfrm rot="3958490">
              <a:off x="2373987" y="1910001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rdersForDate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(...)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7446-2810-7F3F-F1FD-690830B5D557}"/>
                </a:ext>
              </a:extLst>
            </p:cNvPr>
            <p:cNvSpPr/>
            <p:nvPr/>
          </p:nvSpPr>
          <p:spPr>
            <a:xfrm rot="17638539">
              <a:off x="2206990" y="1957272"/>
              <a:ext cx="2100394" cy="19073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ostPopularDonuts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D59512-8DF6-C75A-4CC0-1A424B10055E}"/>
                </a:ext>
              </a:extLst>
            </p:cNvPr>
            <p:cNvCxnSpPr>
              <a:cxnSpLocks/>
              <a:stCxn id="14" idx="4"/>
              <a:endCxn id="7" idx="0"/>
            </p:cNvCxnSpPr>
            <p:nvPr/>
          </p:nvCxnSpPr>
          <p:spPr>
            <a:xfrm flipV="1">
              <a:off x="3375804" y="1550218"/>
              <a:ext cx="0" cy="215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CEF192-4179-B102-00A1-9A3D2DE76858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 flipH="1" flipV="1">
              <a:off x="2806610" y="2399059"/>
              <a:ext cx="1601971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20AF0D-ED4E-F29B-82C7-BD233238AEBA}"/>
                </a:ext>
              </a:extLst>
            </p:cNvPr>
            <p:cNvCxnSpPr>
              <a:cxnSpLocks/>
              <a:stCxn id="14" idx="7"/>
              <a:endCxn id="7" idx="3"/>
            </p:cNvCxnSpPr>
            <p:nvPr/>
          </p:nvCxnSpPr>
          <p:spPr>
            <a:xfrm flipH="1">
              <a:off x="2343027" y="2399059"/>
              <a:ext cx="1601970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05C9F0-9080-9D8A-4E02-1E64EA034D3B}"/>
                </a:ext>
              </a:extLst>
            </p:cNvPr>
            <p:cNvSpPr txBox="1"/>
            <p:nvPr/>
          </p:nvSpPr>
          <p:spPr>
            <a:xfrm>
              <a:off x="3176693" y="377102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D8CB47F-932B-F872-63E2-8E95469F8866}"/>
                </a:ext>
              </a:extLst>
            </p:cNvPr>
            <p:cNvSpPr/>
            <p:nvPr/>
          </p:nvSpPr>
          <p:spPr>
            <a:xfrm>
              <a:off x="2570843" y="2174542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DonutShop</a:t>
              </a:r>
              <a:endPara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-customers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-orders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-menu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063ADD-0F6E-2C66-7659-073C4E5CFCF3}"/>
              </a:ext>
            </a:extLst>
          </p:cNvPr>
          <p:cNvGrpSpPr/>
          <p:nvPr/>
        </p:nvGrpSpPr>
        <p:grpSpPr>
          <a:xfrm>
            <a:off x="3052209" y="3315631"/>
            <a:ext cx="2510042" cy="2390272"/>
            <a:chOff x="3856654" y="4014991"/>
            <a:chExt cx="2510042" cy="2390272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D5E7124-2C8E-86C0-5F67-DC6BDD191271}"/>
                </a:ext>
              </a:extLst>
            </p:cNvPr>
            <p:cNvSpPr/>
            <p:nvPr/>
          </p:nvSpPr>
          <p:spPr>
            <a:xfrm>
              <a:off x="3856654" y="4014991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F23F99-2430-6E33-1015-D89F9DD2A7C9}"/>
                </a:ext>
              </a:extLst>
            </p:cNvPr>
            <p:cNvSpPr/>
            <p:nvPr/>
          </p:nvSpPr>
          <p:spPr>
            <a:xfrm rot="345241">
              <a:off x="4046798" y="4279932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street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45E3CA-FFB5-3B6B-66B3-7501ED75657C}"/>
                </a:ext>
              </a:extLst>
            </p:cNvPr>
            <p:cNvSpPr/>
            <p:nvPr/>
          </p:nvSpPr>
          <p:spPr>
            <a:xfrm rot="17638539">
              <a:off x="4059601" y="4225469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B50D3D-607D-9CD7-72A2-18D617193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4910" y="4236720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3DFA43-E408-89E4-0DE4-EE3222C8A758}"/>
                </a:ext>
              </a:extLst>
            </p:cNvPr>
            <p:cNvCxnSpPr>
              <a:cxnSpLocks/>
              <a:stCxn id="16" idx="7"/>
              <a:endCxn id="23" idx="3"/>
            </p:cNvCxnSpPr>
            <p:nvPr/>
          </p:nvCxnSpPr>
          <p:spPr>
            <a:xfrm flipH="1">
              <a:off x="4542481" y="4365038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32300-8C93-F1E2-7D5D-56C2FD6DBC6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H="1">
              <a:off x="3856654" y="5210127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E3D4A-4665-B601-1B17-F21D8BA0DA54}"/>
                </a:ext>
              </a:extLst>
            </p:cNvPr>
            <p:cNvSpPr txBox="1"/>
            <p:nvPr/>
          </p:nvSpPr>
          <p:spPr>
            <a:xfrm>
              <a:off x="4810677" y="59492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C1EDAC7-EE16-2690-0C3A-42CDB02F7EE7}"/>
                </a:ext>
              </a:extLst>
            </p:cNvPr>
            <p:cNvSpPr/>
            <p:nvPr/>
          </p:nvSpPr>
          <p:spPr>
            <a:xfrm>
              <a:off x="4306714" y="444357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Customer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-street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B30A4-A87F-FA99-0783-65A6246FED3C}"/>
              </a:ext>
            </a:extLst>
          </p:cNvPr>
          <p:cNvGrpSpPr/>
          <p:nvPr/>
        </p:nvGrpSpPr>
        <p:grpSpPr>
          <a:xfrm>
            <a:off x="99966" y="3477449"/>
            <a:ext cx="2695052" cy="2566454"/>
            <a:chOff x="554860" y="3842936"/>
            <a:chExt cx="2695052" cy="2566454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A24D4CF-27AD-B237-21A0-34370BF9D5F0}"/>
                </a:ext>
              </a:extLst>
            </p:cNvPr>
            <p:cNvSpPr/>
            <p:nvPr/>
          </p:nvSpPr>
          <p:spPr>
            <a:xfrm>
              <a:off x="554860" y="3842936"/>
              <a:ext cx="2695052" cy="256645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A362A-5C66-E6A2-CD33-E60B8CC7A665}"/>
                </a:ext>
              </a:extLst>
            </p:cNvPr>
            <p:cNvSpPr/>
            <p:nvPr/>
          </p:nvSpPr>
          <p:spPr>
            <a:xfrm rot="326148">
              <a:off x="920536" y="4172102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089252-E2FD-51C5-0D84-01DFB24F69D0}"/>
                </a:ext>
              </a:extLst>
            </p:cNvPr>
            <p:cNvSpPr/>
            <p:nvPr/>
          </p:nvSpPr>
          <p:spPr>
            <a:xfrm rot="18071797">
              <a:off x="581381" y="4269957"/>
              <a:ext cx="2100394" cy="13861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582098"/>
                </a:avLst>
              </a:prstTxWarp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date()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51427F-980E-DCE9-522E-1AA68EA2D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6780" y="4001960"/>
              <a:ext cx="891373" cy="177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49F2D-6AC6-12AF-5A61-88C33FA7A740}"/>
                </a:ext>
              </a:extLst>
            </p:cNvPr>
            <p:cNvCxnSpPr>
              <a:cxnSpLocks/>
              <a:stCxn id="25" idx="5"/>
              <a:endCxn id="36" idx="1"/>
            </p:cNvCxnSpPr>
            <p:nvPr/>
          </p:nvCxnSpPr>
          <p:spPr>
            <a:xfrm flipH="1" flipV="1">
              <a:off x="1333192" y="4591304"/>
              <a:ext cx="1522039" cy="1442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4C141D-668C-3A55-4CB5-220EA50C8268}"/>
                </a:ext>
              </a:extLst>
            </p:cNvPr>
            <p:cNvCxnSpPr>
              <a:cxnSpLocks/>
              <a:stCxn id="36" idx="6"/>
              <a:endCxn id="25" idx="2"/>
            </p:cNvCxnSpPr>
            <p:nvPr/>
          </p:nvCxnSpPr>
          <p:spPr>
            <a:xfrm flipH="1" flipV="1">
              <a:off x="554860" y="5126163"/>
              <a:ext cx="2152486" cy="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0A877-506C-172C-C827-82CEDC523E4C}"/>
                </a:ext>
              </a:extLst>
            </p:cNvPr>
            <p:cNvSpPr txBox="1"/>
            <p:nvPr/>
          </p:nvSpPr>
          <p:spPr>
            <a:xfrm rot="2984463">
              <a:off x="737255" y="546488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656776-FD0B-3A88-0511-569F6DEFD5FB}"/>
                </a:ext>
              </a:extLst>
            </p:cNvPr>
            <p:cNvSpPr/>
            <p:nvPr/>
          </p:nvSpPr>
          <p:spPr>
            <a:xfrm rot="5400000">
              <a:off x="1185349" y="4497730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deliver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9E38A4-5F38-6908-94C2-2C2FA20AA148}"/>
                </a:ext>
              </a:extLst>
            </p:cNvPr>
            <p:cNvSpPr/>
            <p:nvPr/>
          </p:nvSpPr>
          <p:spPr>
            <a:xfrm rot="21107244">
              <a:off x="1053634" y="5396573"/>
              <a:ext cx="1917629" cy="7668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cancel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CA8ED6-C119-5539-4677-15009145271C}"/>
                </a:ext>
              </a:extLst>
            </p:cNvPr>
            <p:cNvCxnSpPr>
              <a:cxnSpLocks/>
              <a:stCxn id="36" idx="3"/>
              <a:endCxn id="25" idx="7"/>
            </p:cNvCxnSpPr>
            <p:nvPr/>
          </p:nvCxnSpPr>
          <p:spPr>
            <a:xfrm flipV="1">
              <a:off x="1333192" y="4218784"/>
              <a:ext cx="1522039" cy="1456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7D7578-D60D-3F7F-7710-4E5A714D8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73" y="4440346"/>
              <a:ext cx="1015299" cy="17799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6C2AADB5-3B09-45D1-13F5-3D018F6B24DC}"/>
                </a:ext>
              </a:extLst>
            </p:cNvPr>
            <p:cNvSpPr/>
            <p:nvPr/>
          </p:nvSpPr>
          <p:spPr>
            <a:xfrm>
              <a:off x="1097425" y="436678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Order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-quantity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-date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-status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6F6A8-1DDE-F53E-E91E-00FB9D912C24}"/>
              </a:ext>
            </a:extLst>
          </p:cNvPr>
          <p:cNvGrpSpPr/>
          <p:nvPr/>
        </p:nvGrpSpPr>
        <p:grpSpPr>
          <a:xfrm>
            <a:off x="4332633" y="628687"/>
            <a:ext cx="2510042" cy="2390272"/>
            <a:chOff x="5073973" y="581314"/>
            <a:chExt cx="2510042" cy="239027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7E88CEB-CB5A-6F23-A35B-D2C693AF7E13}"/>
                </a:ext>
              </a:extLst>
            </p:cNvPr>
            <p:cNvSpPr/>
            <p:nvPr/>
          </p:nvSpPr>
          <p:spPr>
            <a:xfrm>
              <a:off x="5073973" y="581314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22C2E5-36DC-85F1-FA6E-64089C5AEE3A}"/>
                </a:ext>
              </a:extLst>
            </p:cNvPr>
            <p:cNvSpPr/>
            <p:nvPr/>
          </p:nvSpPr>
          <p:spPr>
            <a:xfrm rot="345241">
              <a:off x="5264117" y="846255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12FC8F-3BF9-9F9D-A7F9-6C0EE6905695}"/>
                </a:ext>
              </a:extLst>
            </p:cNvPr>
            <p:cNvSpPr/>
            <p:nvPr/>
          </p:nvSpPr>
          <p:spPr>
            <a:xfrm rot="17638539">
              <a:off x="5276920" y="791792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FEA523-FE66-9ACF-6350-6E392E9D8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2229" y="803043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13A623-F20F-DFEB-AAD5-75E8469716DB}"/>
                </a:ext>
              </a:extLst>
            </p:cNvPr>
            <p:cNvCxnSpPr>
              <a:cxnSpLocks/>
              <a:stCxn id="38" idx="7"/>
              <a:endCxn id="45" idx="3"/>
            </p:cNvCxnSpPr>
            <p:nvPr/>
          </p:nvCxnSpPr>
          <p:spPr>
            <a:xfrm flipH="1">
              <a:off x="5759800" y="931361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592EC7-4278-3A6C-A091-48E1ED4D7C1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 flipH="1">
              <a:off x="5073973" y="1776450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765801-3637-2E99-DE06-685210968AB0}"/>
                </a:ext>
              </a:extLst>
            </p:cNvPr>
            <p:cNvSpPr txBox="1"/>
            <p:nvPr/>
          </p:nvSpPr>
          <p:spPr>
            <a:xfrm>
              <a:off x="6027996" y="25155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976297-B492-68B6-7D8D-D6EB28EF50CA}"/>
                </a:ext>
              </a:extLst>
            </p:cNvPr>
            <p:cNvSpPr/>
            <p:nvPr/>
          </p:nvSpPr>
          <p:spPr>
            <a:xfrm rot="16947756">
              <a:off x="5904114" y="1228719"/>
              <a:ext cx="1715114" cy="1260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discountPrice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11C297-8846-D7A8-1322-1099EC65D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032264"/>
              <a:ext cx="665671" cy="1859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09E0FC74-8FF7-C446-AA7C-B9E5AFEE7306}"/>
                </a:ext>
              </a:extLst>
            </p:cNvPr>
            <p:cNvSpPr/>
            <p:nvPr/>
          </p:nvSpPr>
          <p:spPr>
            <a:xfrm>
              <a:off x="5524033" y="1009900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-price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-discount</a:t>
              </a:r>
              <a:b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Oriented vs. Object Oriented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07784"/>
              </p:ext>
            </p:extLst>
          </p:nvPr>
        </p:nvGraphicFramePr>
        <p:xfrm>
          <a:off x="1133061" y="1644455"/>
          <a:ext cx="992587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State? What state?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encapsulated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48543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95293"/>
              </p:ext>
            </p:extLst>
          </p:nvPr>
        </p:nvGraphicFramePr>
        <p:xfrm>
          <a:off x="1133061" y="3062659"/>
          <a:ext cx="9925878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Methods are an exception (e.g., very simple behavior on data elements)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Implemented as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allows objects of different types to respond to the same message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294710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68029"/>
              </p:ext>
            </p:extLst>
          </p:nvPr>
        </p:nvGraphicFramePr>
        <p:xfrm>
          <a:off x="1133061" y="4749818"/>
          <a:ext cx="9925878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E.g., business user facing applications, logic needs to be user defined and externalized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domain structure and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 (polymorphism, inheritance)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F1FBF-29C0-4A94-6172-FFBEE3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846E-80CD-434D-C0D1-C36AA8178F0E}"/>
              </a:ext>
            </a:extLst>
          </p:cNvPr>
          <p:cNvSpPr txBox="1"/>
          <p:nvPr/>
        </p:nvSpPr>
        <p:spPr>
          <a:xfrm>
            <a:off x="268282" y="3933982"/>
            <a:ext cx="1165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Jura" panose="02000503000000000000" pitchFamily="2" charset="0"/>
                <a:ea typeface="Jura" panose="02000503000000000000" pitchFamily="2" charset="0"/>
                <a:cs typeface="Courier New" panose="02070309020205020404" pitchFamily="49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39351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91542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1765"/>
              </p:ext>
            </p:extLst>
          </p:nvPr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8233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86643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6399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8E173-61CE-DF6D-F4B6-99CB72BE6B70}"/>
              </a:ext>
            </a:extLst>
          </p:cNvPr>
          <p:cNvSpPr/>
          <p:nvPr/>
        </p:nvSpPr>
        <p:spPr>
          <a:xfrm>
            <a:off x="934545" y="1752322"/>
            <a:ext cx="5652134" cy="3831163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~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().reversed())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6989CA-37EE-C98C-C18F-E049C25C9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510" y="4102836"/>
            <a:ext cx="7078980" cy="927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 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Have fairly helpful comments (well, some)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 and the 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030980" y="1978396"/>
            <a:ext cx="413004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DataFrame is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It is 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Tabular data can be loaded as a data frame from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file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>
              <a:lnSpc>
                <a:spcPct val="120000"/>
              </a:lnSpc>
            </a:pPr>
            <a:r>
              <a:rPr lang="en-US" dirty="0"/>
              <a:t>A data frame can be created programmatically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2201</Words>
  <Application>Microsoft Office PowerPoint</Application>
  <PresentationFormat>Widescreen</PresentationFormat>
  <Paragraphs>571</Paragraphs>
  <Slides>30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</vt:lpstr>
      <vt:lpstr>Arial</vt:lpstr>
      <vt:lpstr>Consolas</vt:lpstr>
      <vt:lpstr>Courier New</vt:lpstr>
      <vt:lpstr>JetBrains Mono</vt:lpstr>
      <vt:lpstr>Jura</vt:lpstr>
      <vt:lpstr>Noto Serif</vt:lpstr>
      <vt:lpstr>Open Sans</vt:lpstr>
      <vt:lpstr>Office Theme</vt:lpstr>
      <vt:lpstr>Are You Missing a DataFrame?</vt:lpstr>
      <vt:lpstr>Data Oriented Programming</vt:lpstr>
      <vt:lpstr>Data Oriented vs. Object Oriented</vt:lpstr>
      <vt:lpstr>Object Oriented vs. Data Oriented Donuts</vt:lpstr>
      <vt:lpstr>Object Oriented vs. Data Oriented Donuts</vt:lpstr>
      <vt:lpstr>The One Billion Row Challenge (1BRC)</vt:lpstr>
      <vt:lpstr>1BRC Results</vt:lpstr>
      <vt:lpstr>1BRC – But Optimized for Developers</vt:lpstr>
      <vt:lpstr>What Is a DataFrame?</vt:lpstr>
      <vt:lpstr>Why Is a DataFrame?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Large Orders To Be Delivered Tomorrow</vt:lpstr>
      <vt:lpstr>Large Orders To Be Delivered Tomorrow</vt:lpstr>
      <vt:lpstr>Total Spend Per Customer</vt:lpstr>
      <vt:lpstr>Donut Count Per Customer Per Day</vt:lpstr>
      <vt:lpstr>Conclusions</vt:lpstr>
      <vt:lpstr>Scratchpad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6</cp:revision>
  <dcterms:created xsi:type="dcterms:W3CDTF">2024-05-20T21:45:38Z</dcterms:created>
  <dcterms:modified xsi:type="dcterms:W3CDTF">2024-05-22T18:15:11Z</dcterms:modified>
</cp:coreProperties>
</file>