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31" r:id="rId4"/>
    <p:sldId id="305" r:id="rId5"/>
    <p:sldId id="307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327" r:id="rId14"/>
    <p:sldId id="311" r:id="rId15"/>
    <p:sldId id="328" r:id="rId16"/>
    <p:sldId id="270" r:id="rId17"/>
    <p:sldId id="271" r:id="rId18"/>
    <p:sldId id="273" r:id="rId19"/>
    <p:sldId id="277" r:id="rId20"/>
    <p:sldId id="275" r:id="rId21"/>
    <p:sldId id="276" r:id="rId22"/>
    <p:sldId id="312" r:id="rId23"/>
    <p:sldId id="319" r:id="rId24"/>
    <p:sldId id="320" r:id="rId25"/>
    <p:sldId id="323" r:id="rId26"/>
    <p:sldId id="322" r:id="rId27"/>
    <p:sldId id="288" r:id="rId28"/>
    <p:sldId id="332" r:id="rId29"/>
    <p:sldId id="308" r:id="rId30"/>
    <p:sldId id="309" r:id="rId31"/>
    <p:sldId id="310" r:id="rId32"/>
    <p:sldId id="278" r:id="rId33"/>
    <p:sldId id="279" r:id="rId34"/>
    <p:sldId id="281" r:id="rId35"/>
    <p:sldId id="283" r:id="rId36"/>
    <p:sldId id="289" r:id="rId37"/>
    <p:sldId id="280" r:id="rId38"/>
    <p:sldId id="299" r:id="rId39"/>
    <p:sldId id="300" r:id="rId40"/>
    <p:sldId id="291" r:id="rId41"/>
    <p:sldId id="298" r:id="rId42"/>
    <p:sldId id="294" r:id="rId43"/>
    <p:sldId id="301" r:id="rId44"/>
    <p:sldId id="282" r:id="rId45"/>
    <p:sldId id="285" r:id="rId46"/>
    <p:sldId id="326" r:id="rId47"/>
    <p:sldId id="324" r:id="rId48"/>
    <p:sldId id="315" r:id="rId49"/>
    <p:sldId id="316" r:id="rId50"/>
    <p:sldId id="329" r:id="rId51"/>
    <p:sldId id="330" r:id="rId52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DE8CF"/>
    <a:srgbClr val="F8F8F8"/>
    <a:srgbClr val="F2F7FC"/>
    <a:srgbClr val="FEF3E6"/>
    <a:srgbClr val="EAFAEC"/>
    <a:srgbClr val="FFEDB3"/>
    <a:srgbClr val="F7941E"/>
    <a:srgbClr val="FEFAF8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28" autoAdjust="0"/>
    <p:restoredTop sz="69917" autoAdjust="0"/>
  </p:normalViewPr>
  <p:slideViewPr>
    <p:cSldViewPr snapToGrid="0">
      <p:cViewPr varScale="1">
        <p:scale>
          <a:sx n="58" d="100"/>
          <a:sy n="58" d="100"/>
        </p:scale>
        <p:origin x="82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4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57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7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20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18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A9BC041-4BFF-B589-C413-BE25111B0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629" y="1282396"/>
            <a:ext cx="3772355" cy="377785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876B692-E4B4-4258-6DA1-215189FD9E4C}"/>
              </a:ext>
            </a:extLst>
          </p:cNvPr>
          <p:cNvSpPr txBox="1">
            <a:spLocks/>
          </p:cNvSpPr>
          <p:nvPr/>
        </p:nvSpPr>
        <p:spPr>
          <a:xfrm>
            <a:off x="1042416" y="3754438"/>
            <a:ext cx="600456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</a:rPr>
              <a:t>The Power of Data Frames in Java</a:t>
            </a:r>
          </a:p>
        </p:txBody>
      </p: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056378" y="1633045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056378" y="2253405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056378" y="2438538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DF2B5BE-6A5C-9DC2-F2BF-639F000D5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5227" y="4817838"/>
            <a:ext cx="962741" cy="128365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196DCC-862F-AB9E-FBC5-888173640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1964" y="5020588"/>
            <a:ext cx="880722" cy="880722"/>
          </a:xfrm>
          <a:prstGeom prst="rect">
            <a:avLst/>
          </a:prstGeom>
        </p:spPr>
      </p:pic>
      <p:pic>
        <p:nvPicPr>
          <p:cNvPr id="11" name="Picture 2" descr="Owner avatar">
            <a:extLst>
              <a:ext uri="{FF2B5EF4-FFF2-40B4-BE49-F238E27FC236}">
                <a16:creationId xmlns:a16="http://schemas.microsoft.com/office/drawing/2014/main" id="{A20F89B1-8409-F757-9072-752B6411C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693" y="5026321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6BA73D-D20B-4DB7-3A55-6A164E9D21E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7422" y="5020588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6330D6-7AB8-6AB5-8117-04A0F854A307}"/>
              </a:ext>
            </a:extLst>
          </p:cNvPr>
          <p:cNvSpPr/>
          <p:nvPr/>
        </p:nvSpPr>
        <p:spPr>
          <a:xfrm>
            <a:off x="8338690" y="467841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684583" y="2452617"/>
            <a:ext cx="4830518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pyarrow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6CB3E2F-612B-3956-DEA6-A714645D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42090"/>
              </p:ext>
            </p:extLst>
          </p:nvPr>
        </p:nvGraphicFramePr>
        <p:xfrm>
          <a:off x="6972300" y="1856296"/>
          <a:ext cx="4229099" cy="4023360"/>
        </p:xfrm>
        <a:graphic>
          <a:graphicData uri="http://schemas.openxmlformats.org/drawingml/2006/table">
            <a:tbl>
              <a:tblPr/>
              <a:tblGrid>
                <a:gridCol w="392255">
                  <a:extLst>
                    <a:ext uri="{9D8B030D-6E8A-4147-A177-3AD203B41FA5}">
                      <a16:colId xmlns:a16="http://schemas.microsoft.com/office/drawing/2014/main" val="2520331297"/>
                    </a:ext>
                  </a:extLst>
                </a:gridCol>
                <a:gridCol w="2064501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772343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just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7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0F90A72B-83B4-90F0-6102-A378FFE62C1D}"/>
              </a:ext>
            </a:extLst>
          </p:cNvPr>
          <p:cNvSpPr/>
          <p:nvPr/>
        </p:nvSpPr>
        <p:spPr>
          <a:xfrm>
            <a:off x="4168713" y="2271651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8A339C-E9C8-E43C-F336-30E4068697E9}"/>
              </a:ext>
            </a:extLst>
          </p:cNvPr>
          <p:cNvSpPr/>
          <p:nvPr/>
        </p:nvSpPr>
        <p:spPr>
          <a:xfrm rot="5400000">
            <a:off x="6468527" y="3134488"/>
            <a:ext cx="179224" cy="74449"/>
          </a:xfrm>
          <a:custGeom>
            <a:avLst/>
            <a:gdLst>
              <a:gd name="connsiteX0" fmla="*/ 0 w 232718"/>
              <a:gd name="connsiteY0" fmla="*/ 116359 h 232718"/>
              <a:gd name="connsiteX1" fmla="*/ 116359 w 232718"/>
              <a:gd name="connsiteY1" fmla="*/ 0 h 232718"/>
              <a:gd name="connsiteX2" fmla="*/ 232718 w 232718"/>
              <a:gd name="connsiteY2" fmla="*/ 116359 h 232718"/>
              <a:gd name="connsiteX3" fmla="*/ 116359 w 232718"/>
              <a:gd name="connsiteY3" fmla="*/ 232718 h 232718"/>
              <a:gd name="connsiteX4" fmla="*/ 0 w 232718"/>
              <a:gd name="connsiteY4" fmla="*/ 116359 h 232718"/>
              <a:gd name="connsiteX0" fmla="*/ 0 w 130903"/>
              <a:gd name="connsiteY0" fmla="*/ 119593 h 239186"/>
              <a:gd name="connsiteX1" fmla="*/ 116359 w 130903"/>
              <a:gd name="connsiteY1" fmla="*/ 3234 h 239186"/>
              <a:gd name="connsiteX2" fmla="*/ 116359 w 130903"/>
              <a:gd name="connsiteY2" fmla="*/ 235952 h 239186"/>
              <a:gd name="connsiteX3" fmla="*/ 0 w 130903"/>
              <a:gd name="connsiteY3" fmla="*/ 119593 h 239186"/>
              <a:gd name="connsiteX0" fmla="*/ 0 w 116359"/>
              <a:gd name="connsiteY0" fmla="*/ 0 h 119593"/>
              <a:gd name="connsiteX1" fmla="*/ 116359 w 116359"/>
              <a:gd name="connsiteY1" fmla="*/ 116359 h 119593"/>
              <a:gd name="connsiteX2" fmla="*/ 0 w 116359"/>
              <a:gd name="connsiteY2" fmla="*/ 0 h 119593"/>
              <a:gd name="connsiteX0" fmla="*/ 0 w 179224"/>
              <a:gd name="connsiteY0" fmla="*/ 0 h 74449"/>
              <a:gd name="connsiteX1" fmla="*/ 179224 w 179224"/>
              <a:gd name="connsiteY1" fmla="*/ 74449 h 74449"/>
              <a:gd name="connsiteX2" fmla="*/ 0 w 179224"/>
              <a:gd name="connsiteY2" fmla="*/ 0 h 7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224" h="74449">
                <a:moveTo>
                  <a:pt x="0" y="0"/>
                </a:moveTo>
                <a:lnTo>
                  <a:pt x="179224" y="74449"/>
                </a:lnTo>
                <a:cubicBezTo>
                  <a:pt x="179224" y="74449"/>
                  <a:pt x="0" y="6426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8244F4B-4A29-9BCF-B770-78B6300A1900}"/>
              </a:ext>
            </a:extLst>
          </p:cNvPr>
          <p:cNvSpPr/>
          <p:nvPr/>
        </p:nvSpPr>
        <p:spPr>
          <a:xfrm>
            <a:off x="8569522" y="42736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411125-14FB-BBD4-FADD-DBF6CA62C135}"/>
              </a:ext>
            </a:extLst>
          </p:cNvPr>
          <p:cNvSpPr/>
          <p:nvPr/>
        </p:nvSpPr>
        <p:spPr>
          <a:xfrm>
            <a:off x="7601738" y="17689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E5AD55-35DC-24CD-EC98-E33E24EFFA19}"/>
              </a:ext>
            </a:extLst>
          </p:cNvPr>
          <p:cNvSpPr/>
          <p:nvPr/>
        </p:nvSpPr>
        <p:spPr>
          <a:xfrm>
            <a:off x="4743971" y="167223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1AE535-AFAE-6BF0-D3DB-D0749083785E}"/>
              </a:ext>
            </a:extLst>
          </p:cNvPr>
          <p:cNvSpPr/>
          <p:nvPr/>
        </p:nvSpPr>
        <p:spPr>
          <a:xfrm>
            <a:off x="6958916" y="465249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45C2B-C95A-C10E-FCB0-F15BDFBF0A2C}"/>
              </a:ext>
            </a:extLst>
          </p:cNvPr>
          <p:cNvSpPr/>
          <p:nvPr/>
        </p:nvSpPr>
        <p:spPr>
          <a:xfrm>
            <a:off x="8105791" y="4821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450307" y="4585809"/>
            <a:ext cx="6793575" cy="37914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202923-B47A-4CE2-5A22-24CE6760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09191"/>
              </p:ext>
            </p:extLst>
          </p:nvPr>
        </p:nvGraphicFramePr>
        <p:xfrm>
          <a:off x="8105791" y="4259395"/>
          <a:ext cx="3756660" cy="182880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7" name="Connector: Curved 19">
            <a:extLst>
              <a:ext uri="{FF2B5EF4-FFF2-40B4-BE49-F238E27FC236}">
                <a16:creationId xmlns:a16="http://schemas.microsoft.com/office/drawing/2014/main" id="{D6419434-6835-8BE5-54F8-2D62274518C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7191634" y="4768849"/>
            <a:ext cx="914157" cy="168844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A4ABB0-89DD-B92D-5B97-70D317E1788D}"/>
              </a:ext>
            </a:extLst>
          </p:cNvPr>
          <p:cNvSpPr txBox="1"/>
          <p:nvPr/>
        </p:nvSpPr>
        <p:spPr>
          <a:xfrm>
            <a:off x="572952" y="1286146"/>
            <a:ext cx="4982460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df.sort_values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DE0D71B-7619-C094-87DF-FBBD95C44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82600"/>
              </p:ext>
            </p:extLst>
          </p:nvPr>
        </p:nvGraphicFramePr>
        <p:xfrm>
          <a:off x="7603797" y="1691286"/>
          <a:ext cx="3779520" cy="18288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FFBEBF-7C52-1252-BB38-3E3940FE5C7F}"/>
              </a:ext>
            </a:extLst>
          </p:cNvPr>
          <p:cNvSpPr txBox="1"/>
          <p:nvPr/>
        </p:nvSpPr>
        <p:spPr>
          <a:xfrm>
            <a:off x="367986" y="5362816"/>
            <a:ext cx="6590930" cy="8028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NOTE: 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sorts by default, to override this behavior use the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sort=False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parameter and then make an explicit call to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sort_values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/>
              <a:t> </a:t>
            </a:r>
            <a:r>
              <a:rPr lang="en-US" sz="1600" dirty="0"/>
              <a:t>if needed</a:t>
            </a:r>
          </a:p>
        </p:txBody>
      </p: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64414402-8D54-FE91-DA8A-4925806944EA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4976689" y="1788596"/>
            <a:ext cx="2625049" cy="96681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19">
            <a:extLst>
              <a:ext uri="{FF2B5EF4-FFF2-40B4-BE49-F238E27FC236}">
                <a16:creationId xmlns:a16="http://schemas.microsoft.com/office/drawing/2014/main" id="{8CF60DA8-3A87-B01C-F234-2253455977E7}"/>
              </a:ext>
            </a:extLst>
          </p:cNvPr>
          <p:cNvCxnSpPr>
            <a:cxnSpLocks/>
            <a:stCxn id="42" idx="0"/>
            <a:endCxn id="43" idx="0"/>
          </p:cNvCxnSpPr>
          <p:nvPr/>
        </p:nvCxnSpPr>
        <p:spPr>
          <a:xfrm rot="16200000" flipH="1">
            <a:off x="7044872" y="2632592"/>
            <a:ext cx="1191501" cy="2090517"/>
          </a:xfrm>
          <a:prstGeom prst="bentConnector3">
            <a:avLst>
              <a:gd name="adj1" fmla="val 56715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D08A45-74D1-3030-08C7-1828A777B036}"/>
              </a:ext>
            </a:extLst>
          </p:cNvPr>
          <p:cNvSpPr txBox="1"/>
          <p:nvPr/>
        </p:nvSpPr>
        <p:spPr>
          <a:xfrm>
            <a:off x="2313397" y="3210418"/>
            <a:ext cx="84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  <p:cxnSp>
        <p:nvCxnSpPr>
          <p:cNvPr id="73" name="Connector: Curved 19">
            <a:extLst>
              <a:ext uri="{FF2B5EF4-FFF2-40B4-BE49-F238E27FC236}">
                <a16:creationId xmlns:a16="http://schemas.microsoft.com/office/drawing/2014/main" id="{EC7B6E20-75FC-9030-B191-7322C39619B7}"/>
              </a:ext>
            </a:extLst>
          </p:cNvPr>
          <p:cNvCxnSpPr>
            <a:cxnSpLocks/>
            <a:stCxn id="72" idx="6"/>
            <a:endCxn id="42" idx="0"/>
          </p:cNvCxnSpPr>
          <p:nvPr/>
        </p:nvCxnSpPr>
        <p:spPr>
          <a:xfrm>
            <a:off x="4401431" y="2388010"/>
            <a:ext cx="2193933" cy="694091"/>
          </a:xfrm>
          <a:prstGeom prst="bentConnector4">
            <a:avLst>
              <a:gd name="adj1" fmla="val 47109"/>
              <a:gd name="adj2" fmla="val 96"/>
            </a:avLst>
          </a:prstGeom>
          <a:ln w="12700">
            <a:solidFill>
              <a:srgbClr val="7030A0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672A97E-AB83-0FE3-499E-CDCCF9776D01}"/>
              </a:ext>
            </a:extLst>
          </p:cNvPr>
          <p:cNvSpPr/>
          <p:nvPr/>
        </p:nvSpPr>
        <p:spPr>
          <a:xfrm>
            <a:off x="6903720" y="194772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4910F-B0F1-21B6-782E-18074A4CEACA}"/>
              </a:ext>
            </a:extLst>
          </p:cNvPr>
          <p:cNvSpPr/>
          <p:nvPr/>
        </p:nvSpPr>
        <p:spPr>
          <a:xfrm>
            <a:off x="5338896" y="325305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150611" y="3176196"/>
            <a:ext cx="9601218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df.columns.droplevel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index, 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df.iterrows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():   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'mean'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'max'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3E1E-D709-9918-894A-1E9E74349F68}"/>
              </a:ext>
            </a:extLst>
          </p:cNvPr>
          <p:cNvSpPr txBox="1"/>
          <p:nvPr/>
        </p:nvSpPr>
        <p:spPr>
          <a:xfrm>
            <a:off x="3722370" y="48857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E5A189-12E7-91E2-8069-FF8376206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82278"/>
              </p:ext>
            </p:extLst>
          </p:nvPr>
        </p:nvGraphicFramePr>
        <p:xfrm>
          <a:off x="6911340" y="1297948"/>
          <a:ext cx="3779520" cy="15240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8" name="Connector: Curved 33">
            <a:extLst>
              <a:ext uri="{FF2B5EF4-FFF2-40B4-BE49-F238E27FC236}">
                <a16:creationId xmlns:a16="http://schemas.microsoft.com/office/drawing/2014/main" id="{EC631483-C7BF-53FE-4CAA-70CAC111234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1614" y="2064087"/>
            <a:ext cx="1332106" cy="13053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0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9413"/>
              </p:ext>
            </p:extLst>
          </p:nvPr>
        </p:nvGraphicFramePr>
        <p:xfrm>
          <a:off x="7586103" y="1791169"/>
          <a:ext cx="4246443" cy="1524000"/>
        </p:xfrm>
        <a:graphic>
          <a:graphicData uri="http://schemas.openxmlformats.org/drawingml/2006/table">
            <a:tbl>
              <a:tblPr/>
              <a:tblGrid>
                <a:gridCol w="15753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88233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3917"/>
              </p:ext>
            </p:extLst>
          </p:nvPr>
        </p:nvGraphicFramePr>
        <p:xfrm>
          <a:off x="7586103" y="4553981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733315" y="1450516"/>
            <a:ext cx="9205267" cy="222375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!!,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delimiter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  <a:cs typeface="JetBrains Mono" panose="02000009000000000000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EF65AC-4532-1DC3-FD19-58DAD1C08F5A}"/>
              </a:ext>
            </a:extLst>
          </p:cNvPr>
          <p:cNvGraphicFramePr>
            <a:graphicFrameLocks noGrp="1"/>
          </p:cNvGraphicFramePr>
          <p:nvPr/>
        </p:nvGraphicFramePr>
        <p:xfrm>
          <a:off x="6943941" y="2562391"/>
          <a:ext cx="3243501" cy="3688080"/>
        </p:xfrm>
        <a:graphic>
          <a:graphicData uri="http://schemas.openxmlformats.org/drawingml/2006/table">
            <a:tbl>
              <a:tblPr/>
              <a:tblGrid>
                <a:gridCol w="1745239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498262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8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6C4ABAC-4BA0-F30F-600B-66BFE1D274E4}"/>
              </a:ext>
            </a:extLst>
          </p:cNvPr>
          <p:cNvSpPr/>
          <p:nvPr/>
        </p:nvSpPr>
        <p:spPr>
          <a:xfrm>
            <a:off x="6190381" y="15291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3953E-3A3A-47ED-B7A6-6FDD02CC3377}"/>
              </a:ext>
            </a:extLst>
          </p:cNvPr>
          <p:cNvSpPr/>
          <p:nvPr/>
        </p:nvSpPr>
        <p:spPr>
          <a:xfrm>
            <a:off x="7000909" y="106653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0EF67F-3164-99E1-E972-4A5B4A4B3B86}"/>
              </a:ext>
            </a:extLst>
          </p:cNvPr>
          <p:cNvSpPr/>
          <p:nvPr/>
        </p:nvSpPr>
        <p:spPr>
          <a:xfrm>
            <a:off x="10235860" y="26814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8BF293-55B9-E0CE-C23E-9B493964B727}"/>
              </a:ext>
            </a:extLst>
          </p:cNvPr>
          <p:cNvSpPr/>
          <p:nvPr/>
        </p:nvSpPr>
        <p:spPr>
          <a:xfrm>
            <a:off x="9131692" y="13460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A3C91-6B0F-A720-F8A2-81CBC4B9EC99}"/>
              </a:ext>
            </a:extLst>
          </p:cNvPr>
          <p:cNvSpPr/>
          <p:nvPr/>
        </p:nvSpPr>
        <p:spPr>
          <a:xfrm>
            <a:off x="6494761" y="49057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C8022A-F5CC-AB64-C06B-67FB4D8418E2}"/>
              </a:ext>
            </a:extLst>
          </p:cNvPr>
          <p:cNvSpPr/>
          <p:nvPr/>
        </p:nvSpPr>
        <p:spPr>
          <a:xfrm>
            <a:off x="1024821" y="30557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97F9B0-4498-1CD5-B166-843918B8136E}"/>
              </a:ext>
            </a:extLst>
          </p:cNvPr>
          <p:cNvSpPr/>
          <p:nvPr/>
        </p:nvSpPr>
        <p:spPr>
          <a:xfrm>
            <a:off x="3044664" y="33836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41EE5-1C02-64CB-0206-740C15B04BDB}"/>
              </a:ext>
            </a:extLst>
          </p:cNvPr>
          <p:cNvSpPr/>
          <p:nvPr/>
        </p:nvSpPr>
        <p:spPr>
          <a:xfrm>
            <a:off x="3621545" y="46454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450306" y="1450516"/>
            <a:ext cx="6328629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C64A7-439E-622A-44B8-40332B3A2021}"/>
              </a:ext>
            </a:extLst>
          </p:cNvPr>
          <p:cNvGraphicFramePr>
            <a:graphicFrameLocks noGrp="1"/>
          </p:cNvGraphicFramePr>
          <p:nvPr/>
        </p:nvGraphicFramePr>
        <p:xfrm>
          <a:off x="6494761" y="4269495"/>
          <a:ext cx="3674330" cy="1524000"/>
        </p:xfrm>
        <a:graphic>
          <a:graphicData uri="http://schemas.openxmlformats.org/drawingml/2006/table">
            <a:tbl>
              <a:tblPr/>
              <a:tblGrid>
                <a:gridCol w="147358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584391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976277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13513E-1129-F9CE-4647-E06A15980E4F}"/>
              </a:ext>
            </a:extLst>
          </p:cNvPr>
          <p:cNvGraphicFramePr>
            <a:graphicFrameLocks noGrp="1"/>
          </p:cNvGraphicFramePr>
          <p:nvPr/>
        </p:nvGraphicFramePr>
        <p:xfrm>
          <a:off x="924046" y="4645484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73A572-C85C-5E5F-3BD6-A4D94566098F}"/>
              </a:ext>
            </a:extLst>
          </p:cNvPr>
          <p:cNvGraphicFramePr>
            <a:graphicFrameLocks noGrp="1"/>
          </p:cNvGraphicFramePr>
          <p:nvPr/>
        </p:nvGraphicFramePr>
        <p:xfrm>
          <a:off x="7000909" y="1018557"/>
          <a:ext cx="2436624" cy="1524000"/>
        </p:xfrm>
        <a:graphic>
          <a:graphicData uri="http://schemas.openxmlformats.org/drawingml/2006/table">
            <a:tbl>
              <a:tblPr/>
              <a:tblGrid>
                <a:gridCol w="15222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group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[1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3FF8E0-1128-5887-C137-E573F9425B21}"/>
              </a:ext>
            </a:extLst>
          </p:cNvPr>
          <p:cNvGraphicFramePr>
            <a:graphicFrameLocks noGrp="1"/>
          </p:cNvGraphicFramePr>
          <p:nvPr/>
        </p:nvGraphicFramePr>
        <p:xfrm>
          <a:off x="8962744" y="2678916"/>
          <a:ext cx="2778950" cy="1219200"/>
        </p:xfrm>
        <a:graphic>
          <a:graphicData uri="http://schemas.openxmlformats.org/drawingml/2006/table">
            <a:tbl>
              <a:tblPr/>
              <a:tblGrid>
                <a:gridCol w="14987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</a:tbl>
          </a:graphicData>
        </a:graphic>
      </p:graphicFrame>
      <p:cxnSp>
        <p:nvCxnSpPr>
          <p:cNvPr id="15" name="Connector: Curved 33">
            <a:extLst>
              <a:ext uri="{FF2B5EF4-FFF2-40B4-BE49-F238E27FC236}">
                <a16:creationId xmlns:a16="http://schemas.microsoft.com/office/drawing/2014/main" id="{F2C7685E-CD2F-CD19-2722-FABD20C1705B}"/>
              </a:ext>
            </a:extLst>
          </p:cNvPr>
          <p:cNvCxnSpPr>
            <a:cxnSpLocks/>
            <a:stCxn id="13" idx="6"/>
            <a:endCxn id="14" idx="0"/>
          </p:cNvCxnSpPr>
          <p:nvPr/>
        </p:nvCxnSpPr>
        <p:spPr>
          <a:xfrm>
            <a:off x="3277382" y="3499974"/>
            <a:ext cx="460522" cy="114551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9">
            <a:extLst>
              <a:ext uri="{FF2B5EF4-FFF2-40B4-BE49-F238E27FC236}">
                <a16:creationId xmlns:a16="http://schemas.microsoft.com/office/drawing/2014/main" id="{432FAFA6-99F6-5624-2AAC-6F903562BF21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257539" y="3172157"/>
            <a:ext cx="5237222" cy="1849904"/>
          </a:xfrm>
          <a:prstGeom prst="bentConnector3">
            <a:avLst>
              <a:gd name="adj1" fmla="val 84919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9">
            <a:extLst>
              <a:ext uri="{FF2B5EF4-FFF2-40B4-BE49-F238E27FC236}">
                <a16:creationId xmlns:a16="http://schemas.microsoft.com/office/drawing/2014/main" id="{94EDE6C6-A915-B2F5-D0A5-A92A20511487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6423099" y="1182897"/>
            <a:ext cx="577810" cy="4625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E02D3E16-2DBD-D77C-BF3D-7DB3DAE7EFA2}"/>
              </a:ext>
            </a:extLst>
          </p:cNvPr>
          <p:cNvCxnSpPr>
            <a:cxnSpLocks/>
            <a:stCxn id="34" idx="6"/>
            <a:endCxn id="33" idx="0"/>
          </p:cNvCxnSpPr>
          <p:nvPr/>
        </p:nvCxnSpPr>
        <p:spPr>
          <a:xfrm>
            <a:off x="9364410" y="1462434"/>
            <a:ext cx="987809" cy="1219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869692" y="2309914"/>
            <a:ext cx="1073562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25A6-0496-448A-2DC0-2BA9251F94D9}"/>
              </a:ext>
            </a:extLst>
          </p:cNvPr>
          <p:cNvSpPr txBox="1"/>
          <p:nvPr/>
        </p:nvSpPr>
        <p:spPr>
          <a:xfrm>
            <a:off x="4161055" y="4666273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41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AFA3-83AD-9FD0-96DA-159E1A6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100MRC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D4DB7-9DA2-7C9F-A552-18D5156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CE9C8D-3030-7E04-AA39-4AEB8F36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914" y="938643"/>
            <a:ext cx="9318172" cy="5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430AF-AFE5-353E-28E6-C410246E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1BRC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3C93-76BF-1656-CCA9-D76D0FAC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C4053EF-B690-5991-E914-8D50030E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266" y="840945"/>
            <a:ext cx="10351468" cy="55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  <a:p>
            <a:pPr>
              <a:lnSpc>
                <a:spcPct val="120000"/>
              </a:lnSpc>
            </a:pPr>
            <a:r>
              <a:rPr lang="en-US" dirty="0"/>
              <a:t>Built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5829-3E41-5771-DD72-BEE585AE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>
            <a:normAutofit fontScale="90000"/>
          </a:bodyPr>
          <a:lstStyle/>
          <a:p>
            <a:r>
              <a:rPr lang="en-US" dirty="0"/>
              <a:t>Eclipse Collections – What Is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362A-23E9-14EB-D829-DC75AA23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Rich functional API with good symmetry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Memory Efficiency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Optimized Eager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Primitive Collections (</a:t>
            </a:r>
            <a:r>
              <a:rPr lang="en-US" i="1" dirty="0"/>
              <a:t>productivity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Immutable Collections (</a:t>
            </a:r>
            <a:r>
              <a:rPr lang="en-US" i="1" dirty="0"/>
              <a:t>safety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Lazy and Parallel Lazy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/>
          </a:p>
          <a:p>
            <a:pPr>
              <a:lnSpc>
                <a:spcPct val="110000"/>
              </a:lnSpc>
            </a:pPr>
            <a:r>
              <a:rPr lang="en-US" dirty="0"/>
              <a:t>Multimap, Bag, </a:t>
            </a:r>
            <a:r>
              <a:rPr lang="en-US" dirty="0" err="1"/>
              <a:t>BiMap</a:t>
            </a:r>
            <a:r>
              <a:rPr lang="en-US" dirty="0"/>
              <a:t>, Pool, Interval (</a:t>
            </a:r>
            <a:r>
              <a:rPr lang="en-US" i="1" dirty="0"/>
              <a:t>productivity + type safety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Hashing Strategy Data Structures (</a:t>
            </a:r>
            <a:r>
              <a:rPr lang="en-US" i="1" dirty="0"/>
              <a:t>productivity + performance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Multi-reader data structures (</a:t>
            </a:r>
            <a:r>
              <a:rPr lang="en-US" i="1" dirty="0"/>
              <a:t>safety + performance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Mutable and Immutable Collection Factories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718A-49C7-0CA0-6293-A6A3B4BE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5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vs. Data-Oriented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79505"/>
              </p:ext>
            </p:extLst>
          </p:nvPr>
        </p:nvGraphicFramePr>
        <p:xfrm>
          <a:off x="1021830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8747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32655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07980"/>
              </p:ext>
            </p:extLst>
          </p:nvPr>
        </p:nvGraphicFramePr>
        <p:xfrm>
          <a:off x="933994" y="3209497"/>
          <a:ext cx="103240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283366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44559"/>
              </p:ext>
            </p:extLst>
          </p:nvPr>
        </p:nvGraphicFramePr>
        <p:xfrm>
          <a:off x="933994" y="4860845"/>
          <a:ext cx="1032401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2498945" y="2390501"/>
            <a:ext cx="694944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2708810" y="2124082"/>
            <a:ext cx="100584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81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3019679"/>
            <a:ext cx="2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04712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[“Alice”]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[0, 1, 3, 4, 7]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[“Bob”]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[2, 9]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[“Carol”]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[5, 8]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[“Dave”]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[6]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Inspiration: Eclipse Collections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3B72-BDA6-2DA8-E690-9DCC3620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none" anchor="ctr">
            <a:noAutofit/>
          </a:bodyPr>
          <a:lstStyle/>
          <a:p>
            <a:r>
              <a:rPr lang="en-US" b="0" dirty="0"/>
              <a:t>Eclipse Collections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2993"/>
            <a:ext cx="5157787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HashingStrategies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fromFunctions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().equals(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"Carol"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thenComparingDouble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2FC6-A386-EB5A-8491-2900F3E2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DataFrame-EC Patterns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2993"/>
            <a:ext cx="5183188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"Quantity &lt; 12"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 == 'Carol'"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1300" dirty="0">
              <a:solidFill>
                <a:srgbClr val="067D1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63DF2-1F2B-05E8-2ED2-37247FBED5DF}"/>
              </a:ext>
            </a:extLst>
          </p:cNvPr>
          <p:cNvCxnSpPr>
            <a:cxnSpLocks/>
          </p:cNvCxnSpPr>
          <p:nvPr/>
        </p:nvCxnSpPr>
        <p:spPr>
          <a:xfrm>
            <a:off x="4084320" y="2598156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612E0-3BFC-6E21-6165-5C087487BF10}"/>
              </a:ext>
            </a:extLst>
          </p:cNvPr>
          <p:cNvCxnSpPr>
            <a:cxnSpLocks/>
          </p:cNvCxnSpPr>
          <p:nvPr/>
        </p:nvCxnSpPr>
        <p:spPr>
          <a:xfrm>
            <a:off x="4084320" y="4124449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E95C64-617B-7B36-CEFA-0BEFF555754E}"/>
              </a:ext>
            </a:extLst>
          </p:cNvPr>
          <p:cNvCxnSpPr>
            <a:cxnSpLocks/>
          </p:cNvCxnSpPr>
          <p:nvPr/>
        </p:nvCxnSpPr>
        <p:spPr>
          <a:xfrm>
            <a:off x="4084320" y="5238227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57414"/>
              </p:ext>
            </p:extLst>
          </p:nvPr>
        </p:nvGraphicFramePr>
        <p:xfrm>
          <a:off x="716280" y="4085159"/>
          <a:ext cx="4549403" cy="2054815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1164922"/>
            <a:ext cx="8526780" cy="5012042"/>
          </a:xfrm>
        </p:spPr>
        <p:txBody>
          <a:bodyPr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List Donuts in the Popularity Order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Priority Orders for Tomorrow: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Large orders (Quantity &gt;= 12) </a:t>
            </a:r>
            <a:r>
              <a:rPr lang="en-US" sz="2400" b="1" dirty="0"/>
              <a:t>or </a:t>
            </a:r>
            <a:r>
              <a:rPr lang="en-US" sz="2400" dirty="0"/>
              <a:t>Bob’s orders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Total Spend per Customer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33426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632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85187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Customer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69509"/>
              </p:ext>
            </p:extLst>
          </p:nvPr>
        </p:nvGraphicFramePr>
        <p:xfrm>
          <a:off x="6957783" y="1528181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116246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60512"/>
              </p:ext>
            </p:extLst>
          </p:nvPr>
        </p:nvGraphicFramePr>
        <p:xfrm>
          <a:off x="6957783" y="3244562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287884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20000"/>
              </a:lnSpc>
            </a:pPr>
            <a:r>
              <a:rPr lang="en-US" dirty="0"/>
              <a:t>Data frames vs databases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lot of data is not in databases or not in a single database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Database is not necessary, or not available, or gets in the way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Compare efficiency and performance</a:t>
            </a:r>
          </a:p>
          <a:p>
            <a:pPr>
              <a:lnSpc>
                <a:spcPct val="120000"/>
              </a:lnSpc>
            </a:pPr>
            <a:r>
              <a:rPr lang="en-US" dirty="0"/>
              <a:t>Common Scenarios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The types of things you might want to use Excel for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Maybe you don’t need that Spark cluster after all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898740"/>
              </p:ext>
            </p:extLst>
          </p:nvPr>
        </p:nvGraphicFramePr>
        <p:xfrm>
          <a:off x="2293620" y="1135380"/>
          <a:ext cx="7604760" cy="336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760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708911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pPr algn="r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015304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Eclipse Collections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32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724828"/>
              </p:ext>
            </p:extLst>
          </p:nvPr>
        </p:nvGraphicFramePr>
        <p:xfrm>
          <a:off x="2111829" y="5013324"/>
          <a:ext cx="7968343" cy="132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2551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515792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</a:tblGrid>
              <a:tr h="441798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 Java </a:t>
                      </a:r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 Libraries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8634020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354255CB-96ED-B573-B80F-BD638651A0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3360942"/>
            <a:ext cx="1371600" cy="1371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46B96D8-201E-325C-2C8A-7FBD48CC0F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0780" y="2173084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7B2AF2B-3786-7B34-F584-7F3504062E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92026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8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AB5A56-CFB7-CD71-CE80-C5AC53AC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B7FA7B-31FE-D769-3C32-C1C7F0BF3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Donut Store Examples: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D247-4F5B-9258-A50C-2AC3FC29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0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9995B87-0E20-2D40-30CC-BD584B52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2899010" y="38219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4326701" y="55116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6920438" y="35283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885870" y="323821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19967" y="270755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4" y="2535197"/>
            <a:ext cx="6958155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1193"/>
              </p:ext>
            </p:extLst>
          </p:nvPr>
        </p:nvGraphicFramePr>
        <p:xfrm>
          <a:off x="8826371" y="1622012"/>
          <a:ext cx="2799327" cy="1828800"/>
        </p:xfrm>
        <a:graphic>
          <a:graphicData uri="http://schemas.openxmlformats.org/drawingml/2006/table">
            <a:tbl>
              <a:tblPr/>
              <a:tblGrid>
                <a:gridCol w="136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3152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24986"/>
              </p:ext>
            </p:extLst>
          </p:nvPr>
        </p:nvGraphicFramePr>
        <p:xfrm>
          <a:off x="4332818" y="4610747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18588" y="2823916"/>
            <a:ext cx="5701379" cy="53065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8826371" y="428243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153156" y="3644751"/>
            <a:ext cx="1673215" cy="754041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131728" y="3938339"/>
            <a:ext cx="1194973" cy="1689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3431"/>
              </p:ext>
            </p:extLst>
          </p:nvPr>
        </p:nvGraphicFramePr>
        <p:xfrm>
          <a:off x="8826371" y="3696347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386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E86283D-DE65-1122-4055-E4862CAE1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39963"/>
              </p:ext>
            </p:extLst>
          </p:nvPr>
        </p:nvGraphicFramePr>
        <p:xfrm>
          <a:off x="6957783" y="1528181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5A1FB5E-389B-0AB3-0B45-E8A8D840975C}"/>
              </a:ext>
            </a:extLst>
          </p:cNvPr>
          <p:cNvSpPr txBox="1"/>
          <p:nvPr/>
        </p:nvSpPr>
        <p:spPr>
          <a:xfrm>
            <a:off x="6957783" y="116246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EA703D9-A434-A82A-418B-3ABAEB320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33916"/>
              </p:ext>
            </p:extLst>
          </p:nvPr>
        </p:nvGraphicFramePr>
        <p:xfrm>
          <a:off x="6957783" y="3244562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48DD33-F78E-E4CE-16F1-0FD8262A98E8}"/>
              </a:ext>
            </a:extLst>
          </p:cNvPr>
          <p:cNvSpPr txBox="1"/>
          <p:nvPr/>
        </p:nvSpPr>
        <p:spPr>
          <a:xfrm>
            <a:off x="6957783" y="287884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43A292-1AD7-01C4-07AD-888524954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02778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632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85187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Customer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255520" y="1714854"/>
            <a:ext cx="757428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CDE58E-10CA-FABD-E29F-6CF5EF1B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4798"/>
              </p:ext>
            </p:extLst>
          </p:nvPr>
        </p:nvGraphicFramePr>
        <p:xfrm>
          <a:off x="4854701" y="487966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95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inward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7AF82C-657B-4F2A-21B0-DF3F314D1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2667"/>
              </p:ext>
            </p:extLst>
          </p:nvPr>
        </p:nvGraphicFramePr>
        <p:xfrm>
          <a:off x="3682636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Memory overhead</a:t>
            </a:r>
            <a:r>
              <a:rPr lang="en-US" b="0" i="0" dirty="0">
                <a:solidFill>
                  <a:srgbClr val="1F1F1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</a:t>
            </a:r>
            <a:r>
              <a:rPr lang="en-US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It's large. Large. Large. So large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Readability and maintainability</a:t>
            </a:r>
            <a:r>
              <a:rPr lang="en-US" b="0" i="0" dirty="0">
                <a:solidFill>
                  <a:srgbClr val="1F1F1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</a:t>
            </a:r>
            <a:r>
              <a:rPr lang="en-US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The horror... the horror...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…or can be made look like a table </a:t>
            </a:r>
            <a:br>
              <a:rPr lang="en-US" dirty="0"/>
            </a:br>
            <a:r>
              <a:rPr lang="en-US" dirty="0"/>
              <a:t>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from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68039-1093-D799-3BC5-DCB24FE6261B}"/>
              </a:ext>
            </a:extLst>
          </p:cNvPr>
          <p:cNvSpPr txBox="1"/>
          <p:nvPr/>
        </p:nvSpPr>
        <p:spPr>
          <a:xfrm>
            <a:off x="6832250" y="2447368"/>
            <a:ext cx="344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Frame – Donut Shop Orders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802A28-6649-9725-1FDC-2254D2A47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0565"/>
              </p:ext>
            </p:extLst>
          </p:nvPr>
        </p:nvGraphicFramePr>
        <p:xfrm>
          <a:off x="6832250" y="2869884"/>
          <a:ext cx="4521550" cy="28498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easily transform and organize data in our code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Conceptually, just like relational database operations </a:t>
            </a:r>
          </a:p>
          <a:p>
            <a:pPr>
              <a:lnSpc>
                <a:spcPct val="120000"/>
              </a:lnSpc>
            </a:pPr>
            <a:r>
              <a:rPr lang="en-US" dirty="0"/>
              <a:t>Offers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underlying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you have a relational database and the data is there—use the database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lot of real-world data is not in databases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 not need to introduce a database into the flow just to perform set operations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transformation, data enrichment, data validation/data quality, 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70666</TotalTime>
  <Words>4847</Words>
  <Application>Microsoft Office PowerPoint</Application>
  <PresentationFormat>Widescreen</PresentationFormat>
  <Paragraphs>1414</Paragraphs>
  <Slides>51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Data-Oriented Programming</vt:lpstr>
      <vt:lpstr>Object-Oriented vs. Data-Oriented 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Python/Pandas: Load</vt:lpstr>
      <vt:lpstr>1BRC With Python/Pandas: Process</vt:lpstr>
      <vt:lpstr>1BRC With Python/Pandas: Output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1BRC With Kotlin: Load</vt:lpstr>
      <vt:lpstr>1BRC With Kotlin: Process</vt:lpstr>
      <vt:lpstr>1BRC With Kotlin: Output</vt:lpstr>
      <vt:lpstr>Performance: 100MRC</vt:lpstr>
      <vt:lpstr>Performance: 1BRC</vt:lpstr>
      <vt:lpstr>About dataframe-ec</vt:lpstr>
      <vt:lpstr>Eclipse Collections – What Is It Good For?</vt:lpstr>
      <vt:lpstr>Solid Foundation: Eclipse Collections Types</vt:lpstr>
      <vt:lpstr>Solid Foundation: Eclipse Collections Types</vt:lpstr>
      <vt:lpstr>Solid Inspiration: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Takeaways</vt:lpstr>
      <vt:lpstr>The Last Slide</vt:lpstr>
      <vt:lpstr>Appendix</vt:lpstr>
      <vt:lpstr>List Donuts in Popularity Order</vt:lpstr>
      <vt:lpstr>Priority Orders for Tomorrow</vt:lpstr>
      <vt:lpstr>Total Spend per Customer</vt:lpstr>
      <vt:lpstr>Donut Count per Customer per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125</cp:revision>
  <dcterms:created xsi:type="dcterms:W3CDTF">2024-05-20T21:45:38Z</dcterms:created>
  <dcterms:modified xsi:type="dcterms:W3CDTF">2025-05-25T03:22:22Z</dcterms:modified>
</cp:coreProperties>
</file>