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02" r:id="rId3"/>
    <p:sldId id="257" r:id="rId4"/>
    <p:sldId id="258" r:id="rId5"/>
    <p:sldId id="305" r:id="rId6"/>
    <p:sldId id="307" r:id="rId7"/>
    <p:sldId id="296" r:id="rId8"/>
    <p:sldId id="267" r:id="rId9"/>
    <p:sldId id="268" r:id="rId10"/>
    <p:sldId id="263" r:id="rId11"/>
    <p:sldId id="265" r:id="rId12"/>
    <p:sldId id="266" r:id="rId13"/>
    <p:sldId id="269" r:id="rId14"/>
    <p:sldId id="311" r:id="rId15"/>
    <p:sldId id="312" r:id="rId16"/>
    <p:sldId id="319" r:id="rId17"/>
    <p:sldId id="320" r:id="rId18"/>
    <p:sldId id="270" r:id="rId19"/>
    <p:sldId id="271" r:id="rId20"/>
    <p:sldId id="273" r:id="rId21"/>
    <p:sldId id="277" r:id="rId22"/>
    <p:sldId id="275" r:id="rId23"/>
    <p:sldId id="276" r:id="rId24"/>
    <p:sldId id="288" r:id="rId25"/>
    <p:sldId id="308" r:id="rId26"/>
    <p:sldId id="309" r:id="rId27"/>
    <p:sldId id="310" r:id="rId28"/>
    <p:sldId id="278" r:id="rId29"/>
    <p:sldId id="279" r:id="rId30"/>
    <p:sldId id="281" r:id="rId31"/>
    <p:sldId id="315" r:id="rId32"/>
    <p:sldId id="283" r:id="rId33"/>
    <p:sldId id="289" r:id="rId34"/>
    <p:sldId id="316" r:id="rId35"/>
    <p:sldId id="280" r:id="rId36"/>
    <p:sldId id="299" r:id="rId37"/>
    <p:sldId id="300" r:id="rId38"/>
    <p:sldId id="291" r:id="rId39"/>
    <p:sldId id="298" r:id="rId40"/>
    <p:sldId id="294" r:id="rId41"/>
    <p:sldId id="301" r:id="rId42"/>
    <p:sldId id="282" r:id="rId43"/>
    <p:sldId id="285" r:id="rId44"/>
    <p:sldId id="318" r:id="rId45"/>
    <p:sldId id="321" r:id="rId46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CF"/>
    <a:srgbClr val="F8F8F8"/>
    <a:srgbClr val="F2F7FC"/>
    <a:srgbClr val="FEF3E6"/>
    <a:srgbClr val="EAFAEC"/>
    <a:srgbClr val="FFEDB3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622" autoAdjust="0"/>
  </p:normalViewPr>
  <p:slideViewPr>
    <p:cSldViewPr snapToGrid="0">
      <p:cViewPr varScale="1">
        <p:scale>
          <a:sx n="111" d="100"/>
          <a:sy n="111" d="100"/>
        </p:scale>
        <p:origin x="8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:https://www.oreilly.com/library/view/97-things-every/9781491952689/" TargetMode="External"/><Relationship Id="rId2" Type="http://schemas.openxmlformats.org/officeDocument/2006/relationships/hyperlink" Target="link:https://github.com/eclipse/eclipse-collec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14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2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14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1450516"/>
            <a:ext cx="9601218" cy="468596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MEASUREMENT_FILE,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00842"/>
              </p:ext>
            </p:extLst>
          </p:nvPr>
        </p:nvGraphicFramePr>
        <p:xfrm>
          <a:off x="8188349" y="850457"/>
          <a:ext cx="2618288" cy="3017520"/>
        </p:xfrm>
        <a:graphic>
          <a:graphicData uri="http://schemas.openxmlformats.org/drawingml/2006/table">
            <a:tbl>
              <a:tblPr/>
              <a:tblGrid>
                <a:gridCol w="242850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1278158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2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87864"/>
              </p:ext>
            </p:extLst>
          </p:nvPr>
        </p:nvGraphicFramePr>
        <p:xfrm>
          <a:off x="7586103" y="4107093"/>
          <a:ext cx="3931521" cy="13716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11008380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$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64278"/>
              </p:ext>
            </p:extLst>
          </p:nvPr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7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21967"/>
              </p:ext>
            </p:extLst>
          </p:nvPr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03963"/>
              </p:ext>
            </p:extLst>
          </p:nvPr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39537"/>
              </p:ext>
            </p:extLst>
          </p:nvPr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45633"/>
              </p:ext>
            </p:extLst>
          </p:nvPr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7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2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2144A-9489-CE37-C9F1-07177B91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66D0C-6CA3-98C2-107B-28C7BA0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900" dirty="0">
                <a:solidFill>
                  <a:srgbClr val="BA3925"/>
                </a:solidFill>
              </a:rPr>
              <a:t>Donald Raab</a:t>
            </a:r>
          </a:p>
          <a:p>
            <a:pPr>
              <a:lnSpc>
                <a:spcPct val="120000"/>
              </a:lnSpc>
            </a:pPr>
            <a:r>
              <a:rPr lang="en-US" dirty="0"/>
              <a:t>Creator, Project Lead, Committer for </a:t>
            </a:r>
            <a:r>
              <a:rPr lang="en-US" dirty="0">
                <a:hlinkClick r:id="rId2"/>
              </a:rPr>
              <a:t>Eclipse Collections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Java Champion (2018)</a:t>
            </a:r>
          </a:p>
          <a:p>
            <a:pPr>
              <a:lnSpc>
                <a:spcPct val="120000"/>
              </a:lnSpc>
            </a:pPr>
            <a:r>
              <a:rPr lang="en-US" dirty="0"/>
              <a:t>Member of the JSR 335 Expert Group (Lambdas, Streams)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Contributing Author,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“97 Things Every Java Programmer Should Know”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O'Reilly</a:t>
            </a:r>
          </a:p>
          <a:p>
            <a:pPr>
              <a:lnSpc>
                <a:spcPct val="120000"/>
              </a:lnSpc>
            </a:pPr>
            <a:r>
              <a:rPr lang="en-US" dirty="0"/>
              <a:t>…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800" dirty="0">
                <a:solidFill>
                  <a:srgbClr val="BA3925"/>
                </a:solidFill>
              </a:rPr>
              <a:t>Vladimir Zakharov</a:t>
            </a:r>
            <a:endParaRPr lang="en-US" sz="3800" dirty="0"/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652EB-D265-D5BE-0768-A8040287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 -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 -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54067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0, 1, 3, 4, 7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2, 9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5, 8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 –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690744"/>
              </p:ext>
            </p:extLst>
          </p:nvPr>
        </p:nvGraphicFramePr>
        <p:xfrm>
          <a:off x="1320036" y="1165224"/>
          <a:ext cx="9551928" cy="519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938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651405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  <a:gridCol w="1583585">
                  <a:extLst>
                    <a:ext uri="{9D8B030D-6E8A-4147-A177-3AD203B41FA5}">
                      <a16:colId xmlns:a16="http://schemas.microsoft.com/office/drawing/2014/main" val="1036426232"/>
                    </a:ext>
                  </a:extLst>
                </a:gridCol>
              </a:tblGrid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C86C4A7-17D7-41B0-CB5C-06A22D024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904" y="4063481"/>
            <a:ext cx="1371600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21102CD-6629-792F-0A24-6A55692BD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904" y="2633383"/>
            <a:ext cx="1371600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74B4D42-E9D1-9255-6013-F71CD87FC5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5904" y="119816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83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0036" y="1165224"/>
          <a:ext cx="9551928" cy="519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938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651405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  <a:gridCol w="1583585">
                  <a:extLst>
                    <a:ext uri="{9D8B030D-6E8A-4147-A177-3AD203B41FA5}">
                      <a16:colId xmlns:a16="http://schemas.microsoft.com/office/drawing/2014/main" val="1036426232"/>
                    </a:ext>
                  </a:extLst>
                </a:gridCol>
              </a:tblGrid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45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C86C4A7-17D7-41B0-CB5C-06A22D024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904" y="4063481"/>
            <a:ext cx="1371600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21102CD-6629-792F-0A24-6A55692BD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904" y="2633383"/>
            <a:ext cx="1371600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74B4D42-E9D1-9255-6013-F71CD87FC5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5904" y="119816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1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30630</TotalTime>
  <Words>4367</Words>
  <Application>Microsoft Office PowerPoint</Application>
  <PresentationFormat>Widescreen</PresentationFormat>
  <Paragraphs>1265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Introduction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</vt:lpstr>
      <vt:lpstr>1BRC With Kotlin: Load</vt:lpstr>
      <vt:lpstr>1BRC With Kotlin: Process</vt:lpstr>
      <vt:lpstr>1BRC With Kotlin: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Solid Foundation - Eclipse Collections Types</vt:lpstr>
      <vt:lpstr>Solid Foundation - Eclipse Collections Types</vt:lpstr>
      <vt:lpstr>Solid Inspiration –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List Donuts in Popularity Order</vt:lpstr>
      <vt:lpstr>Priority Orders for Tomorrow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89</cp:revision>
  <dcterms:created xsi:type="dcterms:W3CDTF">2024-05-20T21:45:38Z</dcterms:created>
  <dcterms:modified xsi:type="dcterms:W3CDTF">2024-08-08T03:11:42Z</dcterms:modified>
</cp:coreProperties>
</file>