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270" r:id="rId14"/>
    <p:sldId id="271" r:id="rId15"/>
    <p:sldId id="273" r:id="rId16"/>
    <p:sldId id="277" r:id="rId17"/>
    <p:sldId id="275" r:id="rId18"/>
    <p:sldId id="276" r:id="rId19"/>
    <p:sldId id="288" r:id="rId20"/>
    <p:sldId id="278" r:id="rId21"/>
    <p:sldId id="279" r:id="rId22"/>
    <p:sldId id="281" r:id="rId23"/>
    <p:sldId id="283" r:id="rId24"/>
    <p:sldId id="289" r:id="rId25"/>
    <p:sldId id="280" r:id="rId26"/>
    <p:sldId id="299" r:id="rId27"/>
    <p:sldId id="300" r:id="rId28"/>
    <p:sldId id="291" r:id="rId29"/>
    <p:sldId id="298" r:id="rId30"/>
    <p:sldId id="294" r:id="rId31"/>
    <p:sldId id="301" r:id="rId32"/>
    <p:sldId id="282" r:id="rId33"/>
    <p:sldId id="285" r:id="rId34"/>
    <p:sldId id="302" r:id="rId35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7FC"/>
    <a:srgbClr val="FEF3E6"/>
    <a:srgbClr val="EAFAEC"/>
    <a:srgbClr val="FFEDB3"/>
    <a:srgbClr val="F8F8F8"/>
    <a:srgbClr val="FDE8CF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8" autoAdjust="0"/>
    <p:restoredTop sz="96622" autoAdjust="0"/>
  </p:normalViewPr>
  <p:slideViewPr>
    <p:cSldViewPr snapToGrid="0">
      <p:cViewPr>
        <p:scale>
          <a:sx n="100" d="100"/>
          <a:sy n="100" d="100"/>
        </p:scale>
        <p:origin x="121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123340">
              <a:defRPr/>
            </a:pPr>
            <a:r>
              <a:rPr lang="en-US" sz="1500" dirty="0"/>
              <a:t>Developers have to be top experts in JVM and the compiler behavior from the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zakharov/dataframe-ec" TargetMode="External"/><Relationship Id="rId2" Type="http://schemas.openxmlformats.org/officeDocument/2006/relationships/hyperlink" Target="https://github.com/vmzakharov/missing-dataframe-tal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clipse/eclipse-collections" TargetMode="External"/><Relationship Id="rId5" Type="http://schemas.openxmlformats.org/officeDocument/2006/relationships/hyperlink" Target="https://github.com/dflib/dflib" TargetMode="External"/><Relationship Id="rId4" Type="http://schemas.openxmlformats.org/officeDocument/2006/relationships/hyperlink" Target="https://github.com/jtablesaw/tablesaw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 and the 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11745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216323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51105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738174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9169"/>
              </p:ext>
            </p:extLst>
          </p:nvPr>
        </p:nvGraphicFramePr>
        <p:xfrm>
          <a:off x="8498796" y="1738174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216323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506323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humane grammar for the expression DSL used for computed columns, filters,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adding two numbers is expressed as “A + B”, as opposed to an internal DSL where you assemble an expression from Java method calls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641349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36ADB28-0232-8A42-C812-5A9907929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255" y="2686468"/>
            <a:ext cx="381945" cy="381945"/>
          </a:xfrm>
          <a:prstGeom prst="rect">
            <a:avLst/>
          </a:prstGeom>
        </p:spPr>
      </p:pic>
      <p:pic>
        <p:nvPicPr>
          <p:cNvPr id="11" name="Picture 10" descr="Owner avatar">
            <a:extLst>
              <a:ext uri="{FF2B5EF4-FFF2-40B4-BE49-F238E27FC236}">
                <a16:creationId xmlns:a16="http://schemas.microsoft.com/office/drawing/2014/main" id="{A7864CDC-B9AD-6402-1AE4-49754EA1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803" y="3788341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1232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58002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506822"/>
              </p:ext>
            </p:extLst>
          </p:nvPr>
        </p:nvGraphicFramePr>
        <p:xfrm>
          <a:off x="1015299" y="3157249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04169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31542"/>
              </p:ext>
            </p:extLst>
          </p:nvPr>
        </p:nvGraphicFramePr>
        <p:xfrm>
          <a:off x="1015299" y="4749818"/>
          <a:ext cx="10161402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structure and behavior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7580376" y="2390501"/>
            <a:ext cx="69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7790241" y="2124082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pic>
        <p:nvPicPr>
          <p:cNvPr id="18" name="Graphic 17">
            <a:extLst>
              <a:ext uri="{FF2B5EF4-FFF2-40B4-BE49-F238E27FC236}">
                <a16:creationId xmlns:a16="http://schemas.microsoft.com/office/drawing/2014/main" id="{37CBAFFA-F115-404B-0989-14F43A7EF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304" y="3193401"/>
            <a:ext cx="381945" cy="381945"/>
          </a:xfrm>
          <a:prstGeom prst="rect">
            <a:avLst/>
          </a:prstGeom>
        </p:spPr>
      </p:pic>
      <p:pic>
        <p:nvPicPr>
          <p:cNvPr id="19" name="Picture 18" descr="Owner avatar">
            <a:extLst>
              <a:ext uri="{FF2B5EF4-FFF2-40B4-BE49-F238E27FC236}">
                <a16:creationId xmlns:a16="http://schemas.microsoft.com/office/drawing/2014/main" id="{66465A75-8E57-D39A-473D-A079CB486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03" y="5234460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pic>
        <p:nvPicPr>
          <p:cNvPr id="8" name="Graphic 7">
            <a:extLst>
              <a:ext uri="{FF2B5EF4-FFF2-40B4-BE49-F238E27FC236}">
                <a16:creationId xmlns:a16="http://schemas.microsoft.com/office/drawing/2014/main" id="{60D3094E-711D-9F37-772D-9263CBD67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992" y="3231350"/>
            <a:ext cx="381945" cy="381945"/>
          </a:xfrm>
          <a:prstGeom prst="rect">
            <a:avLst/>
          </a:prstGeom>
        </p:spPr>
      </p:pic>
      <p:pic>
        <p:nvPicPr>
          <p:cNvPr id="10" name="Picture 9" descr="Owner avatar">
            <a:extLst>
              <a:ext uri="{FF2B5EF4-FFF2-40B4-BE49-F238E27FC236}">
                <a16:creationId xmlns:a16="http://schemas.microsoft.com/office/drawing/2014/main" id="{F08B7398-E1FB-40CC-5809-7246CA3CE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250555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 the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it easy to do things like filtering, aggregation, transformation, enrichment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 hoc</a:t>
            </a:r>
            <a:r>
              <a:rPr lang="en-US" b="1" dirty="0"/>
              <a:t>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Excel tables for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Programmatically</a:t>
            </a:r>
            <a:r>
              <a:rPr lang="en-US" b="1" dirty="0"/>
              <a:t> </a:t>
            </a:r>
            <a:r>
              <a:rPr lang="en-US" dirty="0"/>
              <a:t>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81797"/>
              </p:ext>
            </p:extLst>
          </p:nvPr>
        </p:nvGraphicFramePr>
        <p:xfrm>
          <a:off x="1406284" y="4694840"/>
          <a:ext cx="93794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8522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7020912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hlinkClick r:id="rId2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3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5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Eclipse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6"/>
                        </a:rPr>
                        <a:t>https://github.com/eclipse/eclipse-collections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3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55796" y="2609542"/>
            <a:ext cx="8694158" cy="2839303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63698"/>
              </p:ext>
            </p:extLst>
          </p:nvPr>
        </p:nvGraphicFramePr>
        <p:xfrm>
          <a:off x="3398520" y="5197792"/>
          <a:ext cx="5394960" cy="1341120"/>
        </p:xfrm>
        <a:graphic>
          <a:graphicData uri="http://schemas.openxmlformats.org/drawingml/2006/table">
            <a:tbl>
              <a:tblPr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AADC31A-ADFA-BF16-E186-1ABE9E5238FD}"/>
              </a:ext>
            </a:extLst>
          </p:cNvPr>
          <p:cNvSpPr txBox="1"/>
          <p:nvPr/>
        </p:nvSpPr>
        <p:spPr>
          <a:xfrm>
            <a:off x="1109197" y="1087221"/>
            <a:ext cx="9973606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7DEA952-737E-88DD-957D-E6A610486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64707" y="1918670"/>
            <a:ext cx="381945" cy="381945"/>
          </a:xfrm>
          <a:prstGeom prst="rect">
            <a:avLst/>
          </a:prstGeom>
        </p:spPr>
      </p:pic>
      <p:pic>
        <p:nvPicPr>
          <p:cNvPr id="11" name="Picture 10" descr="Owner avatar">
            <a:extLst>
              <a:ext uri="{FF2B5EF4-FFF2-40B4-BE49-F238E27FC236}">
                <a16:creationId xmlns:a16="http://schemas.microsoft.com/office/drawing/2014/main" id="{2F69E2A1-ABF6-CE73-E3A3-F00AB3128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981" y="2726585"/>
            <a:ext cx="381945" cy="381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9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506" y="1164922"/>
            <a:ext cx="10515600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pattern matching,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en-US" dirty="0"/>
              <a:t>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(object header + object alignment, using JOL): </a:t>
            </a:r>
          </a:p>
          <a:p>
            <a:pPr lvl="2">
              <a:lnSpc>
                <a:spcPct val="120000"/>
              </a:lnSpc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Record/stream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23755</TotalTime>
  <Words>3380</Words>
  <Application>Microsoft Office PowerPoint</Application>
  <PresentationFormat>Widescreen</PresentationFormat>
  <Paragraphs>853</Paragraphs>
  <Slides>34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Aptos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  <vt:lpstr>Priority Orders for Tomorrow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66</cp:revision>
  <dcterms:created xsi:type="dcterms:W3CDTF">2024-05-20T21:45:38Z</dcterms:created>
  <dcterms:modified xsi:type="dcterms:W3CDTF">2024-06-11T19:04:12Z</dcterms:modified>
</cp:coreProperties>
</file>