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270" r:id="rId14"/>
    <p:sldId id="271" r:id="rId15"/>
    <p:sldId id="273" r:id="rId16"/>
    <p:sldId id="277" r:id="rId17"/>
    <p:sldId id="275" r:id="rId18"/>
    <p:sldId id="276" r:id="rId19"/>
    <p:sldId id="288" r:id="rId20"/>
    <p:sldId id="308" r:id="rId21"/>
    <p:sldId id="309" r:id="rId22"/>
    <p:sldId id="278" r:id="rId23"/>
    <p:sldId id="279" r:id="rId24"/>
    <p:sldId id="281" r:id="rId25"/>
    <p:sldId id="283" r:id="rId26"/>
    <p:sldId id="289" r:id="rId27"/>
    <p:sldId id="280" r:id="rId28"/>
    <p:sldId id="299" r:id="rId29"/>
    <p:sldId id="300" r:id="rId30"/>
    <p:sldId id="291" r:id="rId31"/>
    <p:sldId id="298" r:id="rId32"/>
    <p:sldId id="294" r:id="rId33"/>
    <p:sldId id="301" r:id="rId34"/>
    <p:sldId id="282" r:id="rId35"/>
    <p:sldId id="285" r:id="rId36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  <a:srgbClr val="F2F7FC"/>
    <a:srgbClr val="FEF3E6"/>
    <a:srgbClr val="EAFAEC"/>
    <a:srgbClr val="FFEDB3"/>
    <a:srgbClr val="FDE8CF"/>
    <a:srgbClr val="F7941E"/>
    <a:srgbClr val="FEFAF8"/>
    <a:srgbClr val="FFFFD9"/>
    <a:srgbClr val="FFD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97" autoAdjust="0"/>
    <p:restoredTop sz="96622" autoAdjust="0"/>
  </p:normalViewPr>
  <p:slideViewPr>
    <p:cSldViewPr snapToGrid="0">
      <p:cViewPr varScale="1">
        <p:scale>
          <a:sx n="121" d="100"/>
          <a:sy n="121" d="100"/>
        </p:scale>
        <p:origin x="413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eclipse/eclipse-collection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dflib/dflib" TargetMode="External"/><Relationship Id="rId5" Type="http://schemas.openxmlformats.org/officeDocument/2006/relationships/hyperlink" Target="https://github.com/jtablesaw/tablesaw" TargetMode="External"/><Relationship Id="rId4" Type="http://schemas.openxmlformats.org/officeDocument/2006/relationships/hyperlink" Target="https://github.com/vmzakharov/dataframe-e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14034F-F3AC-ECA7-5E6B-B1FCC56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016" y="3602038"/>
            <a:ext cx="6004560" cy="1655762"/>
          </a:xfrm>
        </p:spPr>
        <p:txBody>
          <a:bodyPr anchor="ctr">
            <a:normAutofit/>
          </a:bodyPr>
          <a:lstStyle/>
          <a:p>
            <a:r>
              <a:rPr lang="en-US" sz="2800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The Power of Data Frames in Java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2D57DC-1512-FFDD-901D-567D84D294CF}"/>
              </a:ext>
            </a:extLst>
          </p:cNvPr>
          <p:cNvGrpSpPr/>
          <p:nvPr/>
        </p:nvGrpSpPr>
        <p:grpSpPr>
          <a:xfrm>
            <a:off x="7358554" y="1303632"/>
            <a:ext cx="3791237" cy="3796339"/>
            <a:chOff x="652954" y="754992"/>
            <a:chExt cx="3791237" cy="37963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F4202D2-775D-AD2E-BC80-61348C4047DC}"/>
                </a:ext>
              </a:extLst>
            </p:cNvPr>
            <p:cNvSpPr/>
            <p:nvPr/>
          </p:nvSpPr>
          <p:spPr>
            <a:xfrm>
              <a:off x="652954" y="3763055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6448E1-754E-25DD-5064-134EA4C2F81B}"/>
                </a:ext>
              </a:extLst>
            </p:cNvPr>
            <p:cNvSpPr/>
            <p:nvPr/>
          </p:nvSpPr>
          <p:spPr>
            <a:xfrm>
              <a:off x="652954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A54F98-DC16-DD33-0B85-FE2AED3E5A14}"/>
                </a:ext>
              </a:extLst>
            </p:cNvPr>
            <p:cNvSpPr/>
            <p:nvPr/>
          </p:nvSpPr>
          <p:spPr>
            <a:xfrm>
              <a:off x="652954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BF1B7F-ECD6-94EB-371A-46FA381026B0}"/>
                </a:ext>
              </a:extLst>
            </p:cNvPr>
            <p:cNvSpPr/>
            <p:nvPr/>
          </p:nvSpPr>
          <p:spPr>
            <a:xfrm>
              <a:off x="652954" y="754993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33DDEB-85FB-5216-1A40-790282E1BCA4}"/>
                </a:ext>
              </a:extLst>
            </p:cNvPr>
            <p:cNvSpPr/>
            <p:nvPr/>
          </p:nvSpPr>
          <p:spPr>
            <a:xfrm>
              <a:off x="1653941" y="3763054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61B1A77-A844-62B0-0927-8ED7E039D3A9}"/>
                </a:ext>
              </a:extLst>
            </p:cNvPr>
            <p:cNvSpPr/>
            <p:nvPr/>
          </p:nvSpPr>
          <p:spPr>
            <a:xfrm>
              <a:off x="3655915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A54D4B-675F-A061-758E-9655541B3552}"/>
                </a:ext>
              </a:extLst>
            </p:cNvPr>
            <p:cNvSpPr/>
            <p:nvPr/>
          </p:nvSpPr>
          <p:spPr>
            <a:xfrm>
              <a:off x="3655915" y="754993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728EDF-848B-BFB1-C315-5A62D817FF3F}"/>
                </a:ext>
              </a:extLst>
            </p:cNvPr>
            <p:cNvSpPr/>
            <p:nvPr/>
          </p:nvSpPr>
          <p:spPr>
            <a:xfrm>
              <a:off x="2654928" y="754992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9310B8-0F68-166A-14A6-BBEC46511F5B}"/>
                </a:ext>
              </a:extLst>
            </p:cNvPr>
            <p:cNvSpPr/>
            <p:nvPr/>
          </p:nvSpPr>
          <p:spPr>
            <a:xfrm>
              <a:off x="3655915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90E55A-DA01-F23A-C6B8-0BBEBC273B38}"/>
                </a:ext>
              </a:extLst>
            </p:cNvPr>
            <p:cNvSpPr/>
            <p:nvPr/>
          </p:nvSpPr>
          <p:spPr>
            <a:xfrm>
              <a:off x="3655915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84F80F-A0EF-EC85-DF47-19D03109CB56}"/>
                </a:ext>
              </a:extLst>
            </p:cNvPr>
            <p:cNvSpPr/>
            <p:nvPr/>
          </p:nvSpPr>
          <p:spPr>
            <a:xfrm>
              <a:off x="2654928" y="2759841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3A42F1-02FA-8595-E38A-8D11C9164E92}"/>
                </a:ext>
              </a:extLst>
            </p:cNvPr>
            <p:cNvSpPr/>
            <p:nvPr/>
          </p:nvSpPr>
          <p:spPr>
            <a:xfrm>
              <a:off x="1653941" y="2759841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2B73B5-8AB2-7717-B29E-7BAE33A1D1D7}"/>
                </a:ext>
              </a:extLst>
            </p:cNvPr>
            <p:cNvSpPr/>
            <p:nvPr/>
          </p:nvSpPr>
          <p:spPr>
            <a:xfrm>
              <a:off x="1653941" y="1757417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515B6-2A42-1565-AA35-24F78789E1EE}"/>
                </a:ext>
              </a:extLst>
            </p:cNvPr>
            <p:cNvSpPr/>
            <p:nvPr/>
          </p:nvSpPr>
          <p:spPr>
            <a:xfrm>
              <a:off x="2654928" y="1757417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51318876-B06B-98EB-7663-2E4D11E0707D}"/>
                </a:ext>
              </a:extLst>
            </p:cNvPr>
            <p:cNvSpPr/>
            <p:nvPr/>
          </p:nvSpPr>
          <p:spPr>
            <a:xfrm flipH="1">
              <a:off x="2048079" y="2508116"/>
              <a:ext cx="1420594" cy="125493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2C2255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C674C6FF-6989-8FF9-270A-23960483BAD1}"/>
                </a:ext>
              </a:extLst>
            </p:cNvPr>
            <p:cNvSpPr/>
            <p:nvPr/>
          </p:nvSpPr>
          <p:spPr>
            <a:xfrm>
              <a:off x="1615737" y="1524481"/>
              <a:ext cx="1420594" cy="1252728"/>
            </a:xfrm>
            <a:prstGeom prst="rightArrow">
              <a:avLst>
                <a:gd name="adj1" fmla="val 70175"/>
                <a:gd name="adj2" fmla="val 50880"/>
              </a:avLst>
            </a:prstGeom>
            <a:solidFill>
              <a:srgbClr val="F7941E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DEF3742-B780-1BCC-3D2E-A0061F901D81}"/>
                </a:ext>
              </a:extLst>
            </p:cNvPr>
            <p:cNvSpPr/>
            <p:nvPr/>
          </p:nvSpPr>
          <p:spPr>
            <a:xfrm>
              <a:off x="2654928" y="3763054"/>
              <a:ext cx="788276" cy="788276"/>
            </a:xfrm>
            <a:prstGeom prst="rect">
              <a:avLst/>
            </a:prstGeom>
            <a:solidFill>
              <a:srgbClr val="2C2255"/>
            </a:solidFill>
            <a:ln>
              <a:solidFill>
                <a:srgbClr val="2C225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BD5417C-0935-C0D8-85C9-7F021EB4FA86}"/>
                </a:ext>
              </a:extLst>
            </p:cNvPr>
            <p:cNvSpPr/>
            <p:nvPr/>
          </p:nvSpPr>
          <p:spPr>
            <a:xfrm>
              <a:off x="1662837" y="754992"/>
              <a:ext cx="788276" cy="788276"/>
            </a:xfrm>
            <a:prstGeom prst="rect">
              <a:avLst/>
            </a:prstGeom>
            <a:solidFill>
              <a:srgbClr val="F7941E"/>
            </a:solidFill>
            <a:ln>
              <a:solidFill>
                <a:srgbClr val="F7941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214676"/>
              </p:ext>
            </p:extLst>
          </p:nvPr>
        </p:nvGraphicFramePr>
        <p:xfrm>
          <a:off x="7586103" y="1791169"/>
          <a:ext cx="3924932" cy="1676400"/>
        </p:xfrm>
        <a:graphic>
          <a:graphicData uri="http://schemas.openxmlformats.org/drawingml/2006/table">
            <a:tbl>
              <a:tblPr/>
              <a:tblGrid>
                <a:gridCol w="145605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11745"/>
              </p:ext>
            </p:extLst>
          </p:nvPr>
        </p:nvGraphicFramePr>
        <p:xfrm>
          <a:off x="7586103" y="4107093"/>
          <a:ext cx="3931521" cy="16764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MEASUREMENT_FILE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Based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Collections -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021859" y="246055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021859" y="2714899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021859" y="297769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021859" y="3228869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Eclipse Collections - Foundation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r>
              <a:rPr lang="en-US" dirty="0"/>
              <a:t>…and walls, and joints, and studs, and…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/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8285304" y="5783693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cs typeface="JetBrains Mono" panose="02000009000000000000" pitchFamily="49" charset="0"/>
              </a:rPr>
              <a:t>Null value markers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BooleanArrayList</a:t>
            </a: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9357041"/>
              </p:ext>
            </p:extLst>
          </p:nvPr>
        </p:nvGraphicFramePr>
        <p:xfrm>
          <a:off x="661101" y="2431313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579119" y="2074593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Pool&lt;String&gt;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9185059" y="2878055"/>
            <a:ext cx="2225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cs typeface="JetBrains Mono" panose="02000009000000000000" pitchFamily="49" charset="0"/>
              </a:rPr>
              <a:t>Index by Customer :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MutableObjectIntMap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5345729" y="5488155"/>
            <a:ext cx="9364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cs typeface="JetBrains Mono" panose="02000009000000000000" pitchFamily="49" charset="0"/>
              </a:rPr>
              <a:t>Values</a:t>
            </a: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IntList</a:t>
            </a:r>
            <a:endParaRPr 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7026626" y="5488155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cs typeface="JetBrains Mono" panose="02000009000000000000" pitchFamily="49" charset="0"/>
              </a:rPr>
              <a:t>Values </a:t>
            </a:r>
            <a:endParaRPr lang="en-US" altLang="en-US" sz="1400" dirty="0">
              <a:solidFill>
                <a:srgbClr val="000000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DoubleList</a:t>
            </a:r>
            <a:endParaRPr 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022546" y="2199948"/>
            <a:ext cx="1551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Flagged Rows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772603"/>
              </p:ext>
            </p:extLst>
          </p:nvPr>
        </p:nvGraphicFramePr>
        <p:xfrm>
          <a:off x="9199668" y="3399013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Alice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0, 1, 3, 4, 7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Bob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2, 9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Carol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5, 8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Dave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427304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>
            <a:off x="1166238" y="2560130"/>
            <a:ext cx="2115569" cy="211853"/>
          </a:xfrm>
          <a:prstGeom prst="bentConnector3">
            <a:avLst/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>
            <a:off x="1166238" y="2560130"/>
            <a:ext cx="2115569" cy="470878"/>
          </a:xfrm>
          <a:prstGeom prst="bentConnector3">
            <a:avLst/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166238" y="2560130"/>
            <a:ext cx="2115569" cy="988928"/>
          </a:xfrm>
          <a:prstGeom prst="bentConnector3">
            <a:avLst/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166238" y="2560130"/>
            <a:ext cx="2115569" cy="1247953"/>
          </a:xfrm>
          <a:prstGeom prst="bentConnector3">
            <a:avLst/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166238" y="2560130"/>
            <a:ext cx="2115569" cy="2025028"/>
          </a:xfrm>
          <a:prstGeom prst="bentConnector3">
            <a:avLst/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166238" y="3328442"/>
            <a:ext cx="2115569" cy="997691"/>
          </a:xfrm>
          <a:prstGeom prst="bentConnector3">
            <a:avLst>
              <a:gd name="adj1" fmla="val 177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166238" y="3077266"/>
            <a:ext cx="2115569" cy="989842"/>
          </a:xfrm>
          <a:prstGeom prst="bentConnector3">
            <a:avLst>
              <a:gd name="adj1" fmla="val 2983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166238" y="3077266"/>
            <a:ext cx="2115569" cy="1766917"/>
          </a:xfrm>
          <a:prstGeom prst="bentConnector3">
            <a:avLst>
              <a:gd name="adj1" fmla="val 2983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166238" y="2814472"/>
            <a:ext cx="2115569" cy="2288734"/>
          </a:xfrm>
          <a:prstGeom prst="bentConnector3">
            <a:avLst>
              <a:gd name="adj1" fmla="val 42616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>
            <a:off x="1166238" y="2814472"/>
            <a:ext cx="2115569" cy="475561"/>
          </a:xfrm>
          <a:prstGeom prst="bentConnector3">
            <a:avLst>
              <a:gd name="adj1" fmla="val 42616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722209"/>
              </p:ext>
            </p:extLst>
          </p:nvPr>
        </p:nvGraphicFramePr>
        <p:xfrm>
          <a:off x="6987378" y="2642510"/>
          <a:ext cx="457200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u="none" strike="noStrike" dirty="0">
                          <a:effectLst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graphicFrame>
        <p:nvGraphicFramePr>
          <p:cNvPr id="77" name="Table 76">
            <a:extLst>
              <a:ext uri="{FF2B5EF4-FFF2-40B4-BE49-F238E27FC236}">
                <a16:creationId xmlns:a16="http://schemas.microsoft.com/office/drawing/2014/main" id="{C55B79CC-B8E5-79CC-90B4-8546F42A3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0166206"/>
              </p:ext>
            </p:extLst>
          </p:nvPr>
        </p:nvGraphicFramePr>
        <p:xfrm>
          <a:off x="7484427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46F95D4-825D-7AE0-A3FC-EC36F18C3918}"/>
              </a:ext>
            </a:extLst>
          </p:cNvPr>
          <p:cNvSpPr txBox="1"/>
          <p:nvPr/>
        </p:nvSpPr>
        <p:spPr>
          <a:xfrm>
            <a:off x="5746354" y="601137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1400" dirty="0">
                <a:solidFill>
                  <a:srgbClr val="000000"/>
                </a:solidFill>
                <a:cs typeface="JetBrains Mono" panose="02000009000000000000" pitchFamily="49" charset="0"/>
              </a:rPr>
              <a:t>Null value markers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BooleanArrayList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835233"/>
              </p:ext>
            </p:extLst>
          </p:nvPr>
        </p:nvGraphicFramePr>
        <p:xfrm>
          <a:off x="716280" y="4128294"/>
          <a:ext cx="4549403" cy="2011680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7020" y="1164922"/>
            <a:ext cx="8526780" cy="5012042"/>
          </a:xfr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dirty="0"/>
              <a:t>List Donuts in the Popularity Order</a:t>
            </a:r>
          </a:p>
          <a:p>
            <a:pPr>
              <a:lnSpc>
                <a:spcPct val="100000"/>
              </a:lnSpc>
            </a:pPr>
            <a:r>
              <a:rPr lang="en-US" dirty="0"/>
              <a:t>Priority Orders for Tomorrow: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Large orders (Quantity &gt;= 12) </a:t>
            </a:r>
            <a:r>
              <a:rPr lang="en-US" b="1" dirty="0"/>
              <a:t>or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Bob’s orders</a:t>
            </a:r>
          </a:p>
          <a:p>
            <a:pPr>
              <a:lnSpc>
                <a:spcPct val="100000"/>
              </a:lnSpc>
            </a:pPr>
            <a:r>
              <a:rPr lang="en-US" dirty="0"/>
              <a:t>Total Spend per Customer</a:t>
            </a:r>
          </a:p>
          <a:p>
            <a:pPr>
              <a:lnSpc>
                <a:spcPct val="100000"/>
              </a:lnSpc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vs. Object-Oriented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731232"/>
              </p:ext>
            </p:extLst>
          </p:nvPr>
        </p:nvGraphicFramePr>
        <p:xfrm>
          <a:off x="1015299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96415"/>
              </p:ext>
            </p:extLst>
          </p:nvPr>
        </p:nvGraphicFramePr>
        <p:xfrm>
          <a:off x="1015299" y="3209497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083904"/>
              </p:ext>
            </p:extLst>
          </p:nvPr>
        </p:nvGraphicFramePr>
        <p:xfrm>
          <a:off x="1015299" y="4860845"/>
          <a:ext cx="1016140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80701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80701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7580376" y="2390501"/>
            <a:ext cx="69494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7790241" y="2124082"/>
            <a:ext cx="10058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4044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326203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2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20000"/>
              </a:lnSpc>
            </a:pPr>
            <a:r>
              <a:rPr lang="en-US" b="1" dirty="0"/>
              <a:t>Programmatically </a:t>
            </a:r>
            <a:r>
              <a:rPr lang="en-US" dirty="0"/>
              <a:t>transforming, querying, analyzing data in your application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2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73E08-8931-909B-4BA0-833A52E04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1081797"/>
              </p:ext>
            </p:extLst>
          </p:nvPr>
        </p:nvGraphicFramePr>
        <p:xfrm>
          <a:off x="1406284" y="4694840"/>
          <a:ext cx="9379434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8522">
                  <a:extLst>
                    <a:ext uri="{9D8B030D-6E8A-4147-A177-3AD203B41FA5}">
                      <a16:colId xmlns:a16="http://schemas.microsoft.com/office/drawing/2014/main" val="4159276323"/>
                    </a:ext>
                  </a:extLst>
                </a:gridCol>
                <a:gridCol w="7020912">
                  <a:extLst>
                    <a:ext uri="{9D8B030D-6E8A-4147-A177-3AD203B41FA5}">
                      <a16:colId xmlns:a16="http://schemas.microsoft.com/office/drawing/2014/main" val="318062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This Talk +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096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4"/>
                        </a:rPr>
                        <a:t>https://github.com/vmzakharov/dataframe-ec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68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nsolas" panose="020B0609020204030204" pitchFamily="49" charset="0"/>
                          <a:hlinkClick r:id="rId5"/>
                        </a:rPr>
                        <a:t>https://github.com/jtablesaw/tablesaw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56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>
                    <a:solidFill>
                      <a:srgbClr val="EAFAE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6"/>
                        </a:rPr>
                        <a:t>https://github.com/dflib/dflib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>
                    <a:solidFill>
                      <a:srgbClr val="EAFA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0281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Eclipse Collections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hlinkClick r:id="rId7"/>
                        </a:rPr>
                        <a:t>https://github.com/eclipse/eclipse-collections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8435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449339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928855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Client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1544103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1178382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/>
        </p:nvGraphicFramePr>
        <p:xfrm>
          <a:off x="6957783" y="3252705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2886984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 –  “It's large. Large. Large. So large”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Readability and maintainability – “The horror... the horror...”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group data and easily transform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Provides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Noto Serif" panose="020F0502020204030204" pitchFamily="18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Noto Serif" panose="02020600060500020200" pitchFamily="18" charset="0"/>
              </a:rPr>
            </a:br>
            <a:endParaRPr lang="en-US" sz="1800" dirty="0"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26102</TotalTime>
  <Words>3453</Words>
  <Application>Microsoft Office PowerPoint</Application>
  <PresentationFormat>Widescreen</PresentationFormat>
  <Paragraphs>1005</Paragraphs>
  <Slides>35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Data-Oriented vs. Object-Oriented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About dataframe-ec</vt:lpstr>
      <vt:lpstr>Eclipse Collections - Foundation</vt:lpstr>
      <vt:lpstr>Eclipse Collections - Foundation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The Last Slide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78</cp:revision>
  <dcterms:created xsi:type="dcterms:W3CDTF">2024-05-20T21:45:38Z</dcterms:created>
  <dcterms:modified xsi:type="dcterms:W3CDTF">2024-07-16T01:54:37Z</dcterms:modified>
</cp:coreProperties>
</file>