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314" r:id="rId3"/>
    <p:sldId id="257" r:id="rId4"/>
    <p:sldId id="258" r:id="rId5"/>
    <p:sldId id="305" r:id="rId6"/>
    <p:sldId id="307" r:id="rId7"/>
    <p:sldId id="296" r:id="rId8"/>
    <p:sldId id="267" r:id="rId9"/>
    <p:sldId id="268" r:id="rId10"/>
    <p:sldId id="263" r:id="rId11"/>
    <p:sldId id="265" r:id="rId12"/>
    <p:sldId id="266" r:id="rId13"/>
    <p:sldId id="269" r:id="rId14"/>
    <p:sldId id="311" r:id="rId15"/>
    <p:sldId id="312" r:id="rId16"/>
    <p:sldId id="313" r:id="rId17"/>
    <p:sldId id="270" r:id="rId18"/>
    <p:sldId id="271" r:id="rId19"/>
    <p:sldId id="273" r:id="rId20"/>
    <p:sldId id="277" r:id="rId21"/>
    <p:sldId id="275" r:id="rId22"/>
    <p:sldId id="276" r:id="rId23"/>
    <p:sldId id="288" r:id="rId24"/>
    <p:sldId id="308" r:id="rId25"/>
    <p:sldId id="309" r:id="rId26"/>
    <p:sldId id="310" r:id="rId27"/>
    <p:sldId id="278" r:id="rId28"/>
    <p:sldId id="279" r:id="rId29"/>
    <p:sldId id="281" r:id="rId30"/>
    <p:sldId id="315" r:id="rId31"/>
    <p:sldId id="283" r:id="rId32"/>
    <p:sldId id="289" r:id="rId33"/>
    <p:sldId id="316" r:id="rId34"/>
    <p:sldId id="280" r:id="rId35"/>
    <p:sldId id="299" r:id="rId36"/>
    <p:sldId id="300" r:id="rId37"/>
    <p:sldId id="291" r:id="rId38"/>
    <p:sldId id="298" r:id="rId39"/>
    <p:sldId id="294" r:id="rId40"/>
    <p:sldId id="301" r:id="rId41"/>
    <p:sldId id="282" r:id="rId42"/>
    <p:sldId id="285" r:id="rId43"/>
    <p:sldId id="318" r:id="rId44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2F7FC"/>
    <a:srgbClr val="FEF3E6"/>
    <a:srgbClr val="EAFAEC"/>
    <a:srgbClr val="FFEDB3"/>
    <a:srgbClr val="FDE8CF"/>
    <a:srgbClr val="F7941E"/>
    <a:srgbClr val="FEFAF8"/>
    <a:srgbClr val="FFFFD9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6622" autoAdjust="0"/>
  </p:normalViewPr>
  <p:slideViewPr>
    <p:cSldViewPr snapToGrid="0">
      <p:cViewPr varScale="1">
        <p:scale>
          <a:sx n="111" d="100"/>
          <a:sy n="111" d="100"/>
        </p:scale>
        <p:origin x="86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>
              <a:defRPr sz="1500"/>
            </a:lvl1pPr>
          </a:lstStyle>
          <a:p>
            <a:fld id="{59D1E3E3-F7E5-4D26-BCE5-1E8DBAC4B1AA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vert="horz" lIns="112334" tIns="56167" rIns="112334" bIns="561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r">
              <a:defRPr sz="15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2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797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3619"/>
            <a:ext cx="5157787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797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03619"/>
            <a:ext cx="5183188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unnarmorling/1brc" TargetMode="External"/><Relationship Id="rId5" Type="http://schemas.openxmlformats.org/officeDocument/2006/relationships/hyperlink" Target="https://www.morling.dev/blog/one-billion-row-challenge/" TargetMode="Externa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java/2024/05/23/dop-v1-1-introduction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hyperlink" Target="https://github.com/vmzakharov/missing-dataframe-talk" TargetMode="External"/><Relationship Id="rId7" Type="http://schemas.openxmlformats.org/officeDocument/2006/relationships/hyperlink" Target="https://github.com/dflib/dflib" TargetMode="Externa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tablesaw/tablesaw" TargetMode="External"/><Relationship Id="rId11" Type="http://schemas.openxmlformats.org/officeDocument/2006/relationships/image" Target="../media/image12.svg"/><Relationship Id="rId5" Type="http://schemas.openxmlformats.org/officeDocument/2006/relationships/hyperlink" Target="https://github.com/eclipse/eclipse-collections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s://github.com/vmzakharov/dataframe-ec" TargetMode="External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034F-F3AC-ECA7-5E6B-B1FCC560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16" y="3602038"/>
            <a:ext cx="6004560" cy="1655762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 Power of Data Frames in 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2D57DC-1512-FFDD-901D-567D84D294CF}"/>
              </a:ext>
            </a:extLst>
          </p:cNvPr>
          <p:cNvGrpSpPr/>
          <p:nvPr/>
        </p:nvGrpSpPr>
        <p:grpSpPr>
          <a:xfrm>
            <a:off x="7358554" y="1303632"/>
            <a:ext cx="3791237" cy="3796339"/>
            <a:chOff x="652954" y="754992"/>
            <a:chExt cx="3791237" cy="3796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4202D2-775D-AD2E-BC80-61348C4047DC}"/>
                </a:ext>
              </a:extLst>
            </p:cNvPr>
            <p:cNvSpPr/>
            <p:nvPr/>
          </p:nvSpPr>
          <p:spPr>
            <a:xfrm>
              <a:off x="652954" y="3763055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6448E1-754E-25DD-5064-134EA4C2F81B}"/>
                </a:ext>
              </a:extLst>
            </p:cNvPr>
            <p:cNvSpPr/>
            <p:nvPr/>
          </p:nvSpPr>
          <p:spPr>
            <a:xfrm>
              <a:off x="652954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A54F98-DC16-DD33-0B85-FE2AED3E5A14}"/>
                </a:ext>
              </a:extLst>
            </p:cNvPr>
            <p:cNvSpPr/>
            <p:nvPr/>
          </p:nvSpPr>
          <p:spPr>
            <a:xfrm>
              <a:off x="652954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BF1B7F-ECD6-94EB-371A-46FA381026B0}"/>
                </a:ext>
              </a:extLst>
            </p:cNvPr>
            <p:cNvSpPr/>
            <p:nvPr/>
          </p:nvSpPr>
          <p:spPr>
            <a:xfrm>
              <a:off x="652954" y="754993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33DDEB-85FB-5216-1A40-790282E1BCA4}"/>
                </a:ext>
              </a:extLst>
            </p:cNvPr>
            <p:cNvSpPr/>
            <p:nvPr/>
          </p:nvSpPr>
          <p:spPr>
            <a:xfrm>
              <a:off x="1653941" y="3763054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1B1A77-A844-62B0-0927-8ED7E039D3A9}"/>
                </a:ext>
              </a:extLst>
            </p:cNvPr>
            <p:cNvSpPr/>
            <p:nvPr/>
          </p:nvSpPr>
          <p:spPr>
            <a:xfrm>
              <a:off x="3655915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A54D4B-675F-A061-758E-9655541B3552}"/>
                </a:ext>
              </a:extLst>
            </p:cNvPr>
            <p:cNvSpPr/>
            <p:nvPr/>
          </p:nvSpPr>
          <p:spPr>
            <a:xfrm>
              <a:off x="3655915" y="754993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728EDF-848B-BFB1-C315-5A62D817FF3F}"/>
                </a:ext>
              </a:extLst>
            </p:cNvPr>
            <p:cNvSpPr/>
            <p:nvPr/>
          </p:nvSpPr>
          <p:spPr>
            <a:xfrm>
              <a:off x="2654928" y="754992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9310B8-0F68-166A-14A6-BBEC46511F5B}"/>
                </a:ext>
              </a:extLst>
            </p:cNvPr>
            <p:cNvSpPr/>
            <p:nvPr/>
          </p:nvSpPr>
          <p:spPr>
            <a:xfrm>
              <a:off x="3655915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90E55A-DA01-F23A-C6B8-0BBEBC273B38}"/>
                </a:ext>
              </a:extLst>
            </p:cNvPr>
            <p:cNvSpPr/>
            <p:nvPr/>
          </p:nvSpPr>
          <p:spPr>
            <a:xfrm>
              <a:off x="3655915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4F80F-A0EF-EC85-DF47-19D03109CB56}"/>
                </a:ext>
              </a:extLst>
            </p:cNvPr>
            <p:cNvSpPr/>
            <p:nvPr/>
          </p:nvSpPr>
          <p:spPr>
            <a:xfrm>
              <a:off x="2654928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3A42F1-02FA-8595-E38A-8D11C9164E92}"/>
                </a:ext>
              </a:extLst>
            </p:cNvPr>
            <p:cNvSpPr/>
            <p:nvPr/>
          </p:nvSpPr>
          <p:spPr>
            <a:xfrm>
              <a:off x="1653941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2B73B5-8AB2-7717-B29E-7BAE33A1D1D7}"/>
                </a:ext>
              </a:extLst>
            </p:cNvPr>
            <p:cNvSpPr/>
            <p:nvPr/>
          </p:nvSpPr>
          <p:spPr>
            <a:xfrm>
              <a:off x="1653941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515B6-2A42-1565-AA35-24F78789E1EE}"/>
                </a:ext>
              </a:extLst>
            </p:cNvPr>
            <p:cNvSpPr/>
            <p:nvPr/>
          </p:nvSpPr>
          <p:spPr>
            <a:xfrm>
              <a:off x="2654928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1318876-B06B-98EB-7663-2E4D11E0707D}"/>
                </a:ext>
              </a:extLst>
            </p:cNvPr>
            <p:cNvSpPr/>
            <p:nvPr/>
          </p:nvSpPr>
          <p:spPr>
            <a:xfrm flipH="1">
              <a:off x="2048079" y="2508116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2C2255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674C6FF-6989-8FF9-270A-23960483BAD1}"/>
                </a:ext>
              </a:extLst>
            </p:cNvPr>
            <p:cNvSpPr/>
            <p:nvPr/>
          </p:nvSpPr>
          <p:spPr>
            <a:xfrm>
              <a:off x="1615737" y="1524481"/>
              <a:ext cx="1420594" cy="125272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F7941E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EF3742-B780-1BCC-3D2E-A0061F901D81}"/>
                </a:ext>
              </a:extLst>
            </p:cNvPr>
            <p:cNvSpPr/>
            <p:nvPr/>
          </p:nvSpPr>
          <p:spPr>
            <a:xfrm>
              <a:off x="2654928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D5417C-0935-C0D8-85C9-7F021EB4FA86}"/>
                </a:ext>
              </a:extLst>
            </p:cNvPr>
            <p:cNvSpPr/>
            <p:nvPr/>
          </p:nvSpPr>
          <p:spPr>
            <a:xfrm>
              <a:off x="1662837" y="754992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endParaRPr lang="en-US" sz="1800" dirty="0"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Data-Oriented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C25856-CF0B-C387-287A-FBD4D50BDC6E}"/>
              </a:ext>
            </a:extLst>
          </p:cNvPr>
          <p:cNvSpPr txBox="1"/>
          <p:nvPr/>
        </p:nvSpPr>
        <p:spPr>
          <a:xfrm>
            <a:off x="1564770" y="4295828"/>
            <a:ext cx="906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  <a:latin typeface="Biome" panose="020B0503030204020804" pitchFamily="34" charset="0"/>
                <a:ea typeface="ADLaM Display" panose="020F0502020204030204" pitchFamily="2" charset="0"/>
                <a:cs typeface="Biome" panose="020B0503030204020804" pitchFamily="34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what the code does functionally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JVM/compiler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This makes sense in the context of 1BRC and doesn’t make these solutions “bad code”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Achieving absolute peak performance requires the above “sacrifices”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69831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256690" y="2003620"/>
            <a:ext cx="367862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33309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215601" y="2324532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215601" y="2944892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215601" y="3130025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</a:t>
            </a:r>
          </a:p>
        </p:txBody>
      </p:sp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1C60-17DD-BEA8-FFB0-A7B80379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 Points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F062B-3D1A-5879-B602-1AE5170D7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Wraps bad old java collection types</a:t>
            </a:r>
          </a:p>
          <a:p>
            <a:r>
              <a:rPr lang="en-US" dirty="0"/>
              <a:t>Different language but not interestingly/meaningfully different</a:t>
            </a:r>
          </a:p>
          <a:p>
            <a:r>
              <a:rPr lang="en-US" dirty="0"/>
              <a:t>1BRC performance/memory</a:t>
            </a:r>
          </a:p>
          <a:p>
            <a:r>
              <a:rPr lang="en-US" dirty="0"/>
              <a:t>Java </a:t>
            </a:r>
            <a:r>
              <a:rPr lang="en-US" dirty="0" err="1"/>
              <a:t>dataframes</a:t>
            </a:r>
            <a:r>
              <a:rPr lang="en-US" dirty="0"/>
              <a:t> take advantage of performant things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758F29-8F53-8B7A-D26F-5E4D3843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05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50307" y="1450516"/>
            <a:ext cx="7728727" cy="407246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lang="en-US" altLang="en-US" sz="1600" dirty="0">
                <a:solidFill>
                  <a:srgbClr val="000000"/>
                </a:solidFill>
                <a:latin typeface="JetBrains Mono" panose="0200000900000000000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9461"/>
              </p:ext>
            </p:extLst>
          </p:nvPr>
        </p:nvGraphicFramePr>
        <p:xfrm>
          <a:off x="8498796" y="1450516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3072704-66B1-D9BF-82AC-5EC9011E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214676"/>
              </p:ext>
            </p:extLst>
          </p:nvPr>
        </p:nvGraphicFramePr>
        <p:xfrm>
          <a:off x="7586103" y="1791169"/>
          <a:ext cx="3924932" cy="1676400"/>
        </p:xfrm>
        <a:graphic>
          <a:graphicData uri="http://schemas.openxmlformats.org/drawingml/2006/table">
            <a:tbl>
              <a:tblPr/>
              <a:tblGrid>
                <a:gridCol w="145605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11745"/>
              </p:ext>
            </p:extLst>
          </p:nvPr>
        </p:nvGraphicFramePr>
        <p:xfrm>
          <a:off x="7586103" y="4107093"/>
          <a:ext cx="3931521" cy="16764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98D951F-384B-9F93-3F90-6F4642FE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3583369" y="1732696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4337750" y="468002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F326F6-E1B9-4EBA-7A3C-BF840FB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80C7-8553-36B2-9B19-07C8B556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7A795-C8F8-A3A7-C46C-FC0B9EA85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CD9E9-EB31-6B96-9B4D-71F7312B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5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493686" y="1533162"/>
            <a:ext cx="775243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3A00AB10-F4DA-21F5-B4CE-D6AE6FF9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1B8BD-37C8-719E-EAA5-91EE7144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28929"/>
              </p:ext>
            </p:extLst>
          </p:nvPr>
        </p:nvGraphicFramePr>
        <p:xfrm>
          <a:off x="8498796" y="1533162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E7308C10-1FE3-4B49-2FA8-3E3FFDAFFF9B}"/>
              </a:ext>
            </a:extLst>
          </p:cNvPr>
          <p:cNvSpPr/>
          <p:nvPr/>
        </p:nvSpPr>
        <p:spPr>
          <a:xfrm>
            <a:off x="6277724" y="324001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AB73A-036D-60BF-9CB1-9B4E03A1D6AC}"/>
              </a:ext>
            </a:extLst>
          </p:cNvPr>
          <p:cNvSpPr/>
          <p:nvPr/>
        </p:nvSpPr>
        <p:spPr>
          <a:xfrm>
            <a:off x="5310088" y="217722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9285A-AB2F-3A17-E24F-EA74B2DBAC02}"/>
              </a:ext>
            </a:extLst>
          </p:cNvPr>
          <p:cNvSpPr/>
          <p:nvPr/>
        </p:nvSpPr>
        <p:spPr>
          <a:xfrm>
            <a:off x="3528219" y="249368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5CDA5-D9BF-F69C-C931-D9EE8D575F92}"/>
              </a:ext>
            </a:extLst>
          </p:cNvPr>
          <p:cNvSpPr/>
          <p:nvPr/>
        </p:nvSpPr>
        <p:spPr>
          <a:xfrm>
            <a:off x="2355893" y="49545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87362" y="1489281"/>
            <a:ext cx="7017276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Owner avatar">
            <a:extLst>
              <a:ext uri="{FF2B5EF4-FFF2-40B4-BE49-F238E27FC236}">
                <a16:creationId xmlns:a16="http://schemas.microsoft.com/office/drawing/2014/main" id="{43507A65-5BF0-1947-8858-C61E808E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DBBCBE-01C8-64B1-8576-D59983996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8347"/>
              </p:ext>
            </p:extLst>
          </p:nvPr>
        </p:nvGraphicFramePr>
        <p:xfrm>
          <a:off x="1440467" y="4947709"/>
          <a:ext cx="6747309" cy="1524000"/>
        </p:xfrm>
        <a:graphic>
          <a:graphicData uri="http://schemas.openxmlformats.org/drawingml/2006/table">
            <a:tbl>
              <a:tblPr/>
              <a:tblGrid>
                <a:gridCol w="1443789">
                  <a:extLst>
                    <a:ext uri="{9D8B030D-6E8A-4147-A177-3AD203B41FA5}">
                      <a16:colId xmlns:a16="http://schemas.microsoft.com/office/drawing/2014/main" val="22700180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325603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4956590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12451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9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7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2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4201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2EBA85-A458-31B0-7F15-606AF2C1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44331"/>
              </p:ext>
            </p:extLst>
          </p:nvPr>
        </p:nvGraphicFramePr>
        <p:xfrm>
          <a:off x="4814121" y="3241528"/>
          <a:ext cx="6740435" cy="1524000"/>
        </p:xfrm>
        <a:graphic>
          <a:graphicData uri="http://schemas.openxmlformats.org/drawingml/2006/table">
            <a:tbl>
              <a:tblPr/>
              <a:tblGrid>
                <a:gridCol w="1436915">
                  <a:extLst>
                    <a:ext uri="{9D8B030D-6E8A-4147-A177-3AD203B41FA5}">
                      <a16:colId xmlns:a16="http://schemas.microsoft.com/office/drawing/2014/main" val="54382761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1812372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006898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012632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8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72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76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005707"/>
                  </a:ext>
                </a:extLst>
              </a:tr>
            </a:tbl>
          </a:graphicData>
        </a:graphic>
      </p:graphicFrame>
      <p:cxnSp>
        <p:nvCxnSpPr>
          <p:cNvPr id="57" name="Connector: Curved 19">
            <a:extLst>
              <a:ext uri="{FF2B5EF4-FFF2-40B4-BE49-F238E27FC236}">
                <a16:creationId xmlns:a16="http://schemas.microsoft.com/office/drawing/2014/main" id="{A40CB88A-B390-B1CC-BBB8-F3A0D52293FA}"/>
              </a:ext>
            </a:extLst>
          </p:cNvPr>
          <p:cNvCxnSpPr>
            <a:cxnSpLocks/>
            <a:stCxn id="56" idx="6"/>
            <a:endCxn id="55" idx="0"/>
          </p:cNvCxnSpPr>
          <p:nvPr/>
        </p:nvCxnSpPr>
        <p:spPr>
          <a:xfrm>
            <a:off x="5542806" y="2293584"/>
            <a:ext cx="851277" cy="946426"/>
          </a:xfrm>
          <a:prstGeom prst="bentConnector2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33">
            <a:extLst>
              <a:ext uri="{FF2B5EF4-FFF2-40B4-BE49-F238E27FC236}">
                <a16:creationId xmlns:a16="http://schemas.microsoft.com/office/drawing/2014/main" id="{1101A555-589E-1E90-18F8-86AF0EF2AF2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10800000" flipV="1">
            <a:off x="2472253" y="2610046"/>
            <a:ext cx="1055967" cy="2344538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68" y="1732696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9F7BD541-7914-11E2-BDF0-265BB298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03EC8-72FF-75B6-F29B-383C79EB4C6B}"/>
              </a:ext>
            </a:extLst>
          </p:cNvPr>
          <p:cNvSpPr txBox="1"/>
          <p:nvPr/>
        </p:nvSpPr>
        <p:spPr>
          <a:xfrm>
            <a:off x="4019549" y="4632699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Based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  <a:p>
            <a:pPr>
              <a:lnSpc>
                <a:spcPct val="120000"/>
              </a:lnSpc>
            </a:pPr>
            <a:r>
              <a:rPr lang="en-US" dirty="0"/>
              <a:t>Intuitive, simple grammar for the expression DSL used for computed columns, filters, etc.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  <a:p>
            <a:pPr>
              <a:lnSpc>
                <a:spcPct val="120000"/>
              </a:lnSpc>
            </a:pPr>
            <a:r>
              <a:rPr lang="en-US" dirty="0"/>
              <a:t>Dealing with nulls: acceptance, high tolerance, flexibility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 -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r>
              <a:rPr lang="en-US" dirty="0"/>
              <a:t>…and walls, and joints, and studs, and…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F54BFB-A6F4-8165-981B-74632166E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94373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Apple Cider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null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990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19A705E-30D1-4BEB-45BE-0D6D4494E8CB}"/>
              </a:ext>
            </a:extLst>
          </p:cNvPr>
          <p:cNvSpPr/>
          <p:nvPr/>
        </p:nvSpPr>
        <p:spPr>
          <a:xfrm>
            <a:off x="3281807" y="26724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C90035-093A-579D-4013-DB416341FD09}"/>
              </a:ext>
            </a:extLst>
          </p:cNvPr>
          <p:cNvSpPr/>
          <p:nvPr/>
        </p:nvSpPr>
        <p:spPr>
          <a:xfrm>
            <a:off x="3281807" y="29314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ABCF7F-05E9-3406-A69A-C9ACB5242308}"/>
              </a:ext>
            </a:extLst>
          </p:cNvPr>
          <p:cNvSpPr/>
          <p:nvPr/>
        </p:nvSpPr>
        <p:spPr>
          <a:xfrm>
            <a:off x="3281807" y="34494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B732D3-C744-584A-76E9-71393D922441}"/>
              </a:ext>
            </a:extLst>
          </p:cNvPr>
          <p:cNvSpPr/>
          <p:nvPr/>
        </p:nvSpPr>
        <p:spPr>
          <a:xfrm>
            <a:off x="3281807" y="37085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9779F6-9973-9EF1-1182-117FDC9A9193}"/>
              </a:ext>
            </a:extLst>
          </p:cNvPr>
          <p:cNvSpPr/>
          <p:nvPr/>
        </p:nvSpPr>
        <p:spPr>
          <a:xfrm>
            <a:off x="3281807" y="44855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22D910-791E-273D-6C36-6A031115F848}"/>
              </a:ext>
            </a:extLst>
          </p:cNvPr>
          <p:cNvSpPr/>
          <p:nvPr/>
        </p:nvSpPr>
        <p:spPr>
          <a:xfrm>
            <a:off x="3281807" y="31904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59FD98-81DE-7519-179D-E7AB327D9E80}"/>
              </a:ext>
            </a:extLst>
          </p:cNvPr>
          <p:cNvSpPr/>
          <p:nvPr/>
        </p:nvSpPr>
        <p:spPr>
          <a:xfrm>
            <a:off x="3281807" y="39675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BAE9B0-6BE5-853B-5995-722B789DF820}"/>
              </a:ext>
            </a:extLst>
          </p:cNvPr>
          <p:cNvSpPr/>
          <p:nvPr/>
        </p:nvSpPr>
        <p:spPr>
          <a:xfrm>
            <a:off x="3281807" y="47446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419AB8-0389-86B5-BFDC-238F4247A47B}"/>
              </a:ext>
            </a:extLst>
          </p:cNvPr>
          <p:cNvSpPr/>
          <p:nvPr/>
        </p:nvSpPr>
        <p:spPr>
          <a:xfrm>
            <a:off x="3281807" y="5003633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580C23-5AF4-E299-65DB-AFA4A2C99DAC}"/>
              </a:ext>
            </a:extLst>
          </p:cNvPr>
          <p:cNvSpPr/>
          <p:nvPr/>
        </p:nvSpPr>
        <p:spPr>
          <a:xfrm>
            <a:off x="3281807" y="42265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CCDDCD-4BA0-17C7-CCEC-66409EAB20AD}"/>
              </a:ext>
            </a:extLst>
          </p:cNvPr>
          <p:cNvSpPr/>
          <p:nvPr/>
        </p:nvSpPr>
        <p:spPr>
          <a:xfrm>
            <a:off x="1834573" y="34100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D44E70-109F-2D3D-5C96-F8AFBEB9B3D7}"/>
              </a:ext>
            </a:extLst>
          </p:cNvPr>
          <p:cNvSpPr/>
          <p:nvPr/>
        </p:nvSpPr>
        <p:spPr>
          <a:xfrm>
            <a:off x="1834573" y="366437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FDE679-492F-1B81-2F40-E46085CD381C}"/>
              </a:ext>
            </a:extLst>
          </p:cNvPr>
          <p:cNvSpPr/>
          <p:nvPr/>
        </p:nvSpPr>
        <p:spPr>
          <a:xfrm>
            <a:off x="1834573" y="3927171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4ECE88-C85F-ED08-73D7-EE310328A44F}"/>
              </a:ext>
            </a:extLst>
          </p:cNvPr>
          <p:cNvSpPr/>
          <p:nvPr/>
        </p:nvSpPr>
        <p:spPr>
          <a:xfrm>
            <a:off x="1834573" y="417834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 -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r>
              <a:rPr lang="en-US" dirty="0"/>
              <a:t>…and walls, and joints, and studs, and…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0169EB-A61A-8841-3C16-8826A1F6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21623"/>
              </p:ext>
            </p:extLst>
          </p:nvPr>
        </p:nvGraphicFramePr>
        <p:xfrm>
          <a:off x="8120292" y="2642935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7DA656-09DB-25B6-4275-CD42518FF748}"/>
              </a:ext>
            </a:extLst>
          </p:cNvPr>
          <p:cNvSpPr txBox="1"/>
          <p:nvPr/>
        </p:nvSpPr>
        <p:spPr>
          <a:xfrm>
            <a:off x="3328624" y="5857486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60F669-CE28-45C1-5140-925BBB0E1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45351"/>
              </p:ext>
            </p:extLst>
          </p:nvPr>
        </p:nvGraphicFramePr>
        <p:xfrm>
          <a:off x="1473815" y="3380791"/>
          <a:ext cx="480378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0378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3C0A794-3879-35AB-71D9-914FBE9ADAA1}"/>
              </a:ext>
            </a:extLst>
          </p:cNvPr>
          <p:cNvSpPr txBox="1"/>
          <p:nvPr/>
        </p:nvSpPr>
        <p:spPr>
          <a:xfrm>
            <a:off x="708760" y="546098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1679-456B-FF4E-D8CE-80140673731E}"/>
              </a:ext>
            </a:extLst>
          </p:cNvPr>
          <p:cNvSpPr txBox="1"/>
          <p:nvPr/>
        </p:nvSpPr>
        <p:spPr>
          <a:xfrm>
            <a:off x="8939079" y="2895929"/>
            <a:ext cx="28696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ListIterable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rowIndexByKey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CA65D-19F9-B596-9F75-57CAE652E56A}"/>
              </a:ext>
            </a:extLst>
          </p:cNvPr>
          <p:cNvSpPr txBox="1"/>
          <p:nvPr/>
        </p:nvSpPr>
        <p:spPr>
          <a:xfrm>
            <a:off x="3772123" y="5491469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A0526-9D27-1113-AD3C-1657ECBD0F29}"/>
              </a:ext>
            </a:extLst>
          </p:cNvPr>
          <p:cNvSpPr txBox="1"/>
          <p:nvPr/>
        </p:nvSpPr>
        <p:spPr>
          <a:xfrm>
            <a:off x="6800132" y="5866788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MutableDoubleList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6757D-743C-2CB0-B2C3-1A3E8E70D847}"/>
              </a:ext>
            </a:extLst>
          </p:cNvPr>
          <p:cNvSpPr txBox="1"/>
          <p:nvPr/>
        </p:nvSpPr>
        <p:spPr>
          <a:xfrm>
            <a:off x="8450317" y="1925746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bitmap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1FFFCE-A89C-9176-FEF0-71B73DAC6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63906"/>
              </p:ext>
            </p:extLst>
          </p:nvPr>
        </p:nvGraphicFramePr>
        <p:xfrm>
          <a:off x="8939079" y="4058095"/>
          <a:ext cx="1538917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15957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734536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[Alice]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0, 1, 3, 4, 7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[Bob]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2, 9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[Carol]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5, 8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[Dave]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634500-A08C-2C96-64E9-E4535FF77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9136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Apple Cider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85E31BF-9607-B93E-2B91-C3FE5110F0A6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1978952" y="2771983"/>
            <a:ext cx="1302855" cy="737625"/>
          </a:xfrm>
          <a:prstGeom prst="bentConnector3">
            <a:avLst>
              <a:gd name="adj1" fmla="val 16546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07A056-52E4-EDA9-C8C3-BC6642F85E61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1978952" y="3031008"/>
            <a:ext cx="1302855" cy="478600"/>
          </a:xfrm>
          <a:prstGeom prst="bentConnector3">
            <a:avLst>
              <a:gd name="adj1" fmla="val 16603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95C2C24-8F84-326E-463A-5BC57098809E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>
            <a:off x="1978952" y="3509608"/>
            <a:ext cx="1302855" cy="39450"/>
          </a:xfrm>
          <a:prstGeom prst="bentConnector3">
            <a:avLst>
              <a:gd name="adj1" fmla="val 16955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9F87883-F29C-DA20-63CC-89E4E22D026A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1978952" y="3509608"/>
            <a:ext cx="1302855" cy="298475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38A95AB-E671-C76B-A027-7FEE85586D3D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>
            <a:off x="1978952" y="3509608"/>
            <a:ext cx="1302855" cy="1075550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5407359-F29C-EC4D-D13F-3CC45294AB9D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1978952" y="4277920"/>
            <a:ext cx="1302855" cy="48213"/>
          </a:xfrm>
          <a:prstGeom prst="bentConnector3">
            <a:avLst>
              <a:gd name="adj1" fmla="val 35963"/>
            </a:avLst>
          </a:prstGeom>
          <a:ln w="6350">
            <a:solidFill>
              <a:schemeClr val="accent6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55C1FDB-4F1B-08CD-5B79-EB9DFFDD5812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1978952" y="4026744"/>
            <a:ext cx="1302855" cy="4036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98CBD7F-2E49-3F8B-8FC6-2A7928A7B2E1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1978952" y="4026744"/>
            <a:ext cx="1302855" cy="81743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03AB981-2EDD-81AF-B07C-308826DF9921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>
            <a:off x="1978952" y="3763950"/>
            <a:ext cx="1302855" cy="1339256"/>
          </a:xfrm>
          <a:prstGeom prst="bentConnector3">
            <a:avLst>
              <a:gd name="adj1" fmla="val 27190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03F493A-EA9A-F507-8EA3-F744B368177D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1978952" y="3290033"/>
            <a:ext cx="1302855" cy="473917"/>
          </a:xfrm>
          <a:prstGeom prst="bentConnector3">
            <a:avLst>
              <a:gd name="adj1" fmla="val 27191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6AA6EB65-1EAA-9A08-434B-C952D2D25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53563"/>
              </p:ext>
            </p:extLst>
          </p:nvPr>
        </p:nvGraphicFramePr>
        <p:xfrm>
          <a:off x="6212215" y="2642510"/>
          <a:ext cx="301788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1788">
                  <a:extLst>
                    <a:ext uri="{9D8B030D-6E8A-4147-A177-3AD203B41FA5}">
                      <a16:colId xmlns:a16="http://schemas.microsoft.com/office/drawing/2014/main" val="841488773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5224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7643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63204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301631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0420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6925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0868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7818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220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06805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DB7B74D-9762-1F5D-406B-3C42C4332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80009"/>
              </p:ext>
            </p:extLst>
          </p:nvPr>
        </p:nvGraphicFramePr>
        <p:xfrm>
          <a:off x="6558785" y="2642510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B4BC525B-210D-E678-3EEF-E5FF824E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54321"/>
              </p:ext>
            </p:extLst>
          </p:nvPr>
        </p:nvGraphicFramePr>
        <p:xfrm>
          <a:off x="6999989" y="2642510"/>
          <a:ext cx="797397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7397">
                  <a:extLst>
                    <a:ext uri="{9D8B030D-6E8A-4147-A177-3AD203B41FA5}">
                      <a16:colId xmlns:a16="http://schemas.microsoft.com/office/drawing/2014/main" val="2050716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73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72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6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6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59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98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440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814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81335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9F009939-9747-1CB0-D15F-D3347BEC20EC}"/>
              </a:ext>
            </a:extLst>
          </p:cNvPr>
          <p:cNvSpPr/>
          <p:nvPr/>
        </p:nvSpPr>
        <p:spPr>
          <a:xfrm>
            <a:off x="6158039" y="2348446"/>
            <a:ext cx="758977" cy="292354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4D419C-655F-6C4A-C2E3-F2DAED6F89ED}"/>
              </a:ext>
            </a:extLst>
          </p:cNvPr>
          <p:cNvSpPr/>
          <p:nvPr/>
        </p:nvSpPr>
        <p:spPr>
          <a:xfrm>
            <a:off x="6952451" y="2348446"/>
            <a:ext cx="923198" cy="292240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DCFB5F8C-86B0-CE35-DE4F-AC8482A38C5F}"/>
              </a:ext>
            </a:extLst>
          </p:cNvPr>
          <p:cNvCxnSpPr>
            <a:cxnSpLocks/>
            <a:stCxn id="17" idx="3"/>
            <a:endCxn id="74" idx="2"/>
          </p:cNvCxnSpPr>
          <p:nvPr/>
        </p:nvCxnSpPr>
        <p:spPr>
          <a:xfrm flipV="1">
            <a:off x="6212215" y="5233310"/>
            <a:ext cx="150894" cy="412048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1BE2D56-81DF-DB1E-8BD0-CE05CE6CE980}"/>
              </a:ext>
            </a:extLst>
          </p:cNvPr>
          <p:cNvCxnSpPr>
            <a:cxnSpLocks/>
            <a:stCxn id="9" idx="3"/>
            <a:endCxn id="75" idx="2"/>
          </p:cNvCxnSpPr>
          <p:nvPr/>
        </p:nvCxnSpPr>
        <p:spPr>
          <a:xfrm flipV="1">
            <a:off x="6305721" y="5233310"/>
            <a:ext cx="418076" cy="778065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A74EACBE-DD36-DBE0-DE19-16A235E3503F}"/>
              </a:ext>
            </a:extLst>
          </p:cNvPr>
          <p:cNvCxnSpPr>
            <a:cxnSpLocks/>
            <a:stCxn id="18" idx="0"/>
            <a:endCxn id="76" idx="2"/>
          </p:cNvCxnSpPr>
          <p:nvPr/>
        </p:nvCxnSpPr>
        <p:spPr>
          <a:xfrm rot="16200000" flipV="1">
            <a:off x="7473245" y="5158752"/>
            <a:ext cx="633478" cy="782593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C8B99FE9-C3AF-4DD4-9BE3-1828A2E3B07F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1192068" y="4939048"/>
            <a:ext cx="1043873" cy="12700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5A4FC560-12D8-BF72-1924-C6200CEA1DF0}"/>
              </a:ext>
            </a:extLst>
          </p:cNvPr>
          <p:cNvCxnSpPr>
            <a:cxnSpLocks/>
            <a:stCxn id="19" idx="1"/>
            <a:endCxn id="8" idx="0"/>
          </p:cNvCxnSpPr>
          <p:nvPr/>
        </p:nvCxnSpPr>
        <p:spPr>
          <a:xfrm rot="10800000" flipV="1">
            <a:off x="8285305" y="2079635"/>
            <a:ext cx="165013" cy="563300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59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3873-1EEA-EE3D-739E-BD4183E3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Inspiration – Eclipse Collections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73B72-BDA6-2DA8-E690-9DCC3620C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none" anchor="ctr">
            <a:noAutofit/>
          </a:bodyPr>
          <a:lstStyle/>
          <a:p>
            <a:r>
              <a:rPr lang="en-US" b="0" dirty="0"/>
              <a:t>Eclipse Collections Patterns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F82A50-8C04-ACC2-7217-EB4AE11F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82993"/>
            <a:ext cx="5157787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simpleOrder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simpleOrder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12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HashingStrategies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fromFunctions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SimpleOrder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SimpleOrder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().equals(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"Carol"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sortThis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Comparator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SimpleOrder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thenComparingDouble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SimpleOrder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A2FC6-A386-EB5A-8491-2900F3E29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en-US" b="0" dirty="0"/>
              <a:t>DataFrame-EC Patterns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08DF92-18DD-F0A0-9FC1-834D10504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82993"/>
            <a:ext cx="5183188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"Quantity &lt; 12"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 == 'Carol'"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en-US" altLang="en-US" sz="1300" dirty="0">
              <a:solidFill>
                <a:srgbClr val="067D17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D53B-C875-B552-65D6-29FD083A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pPr/>
              <a:t>26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E63DF2-1F2B-05E8-2ED2-37247FBED5DF}"/>
              </a:ext>
            </a:extLst>
          </p:cNvPr>
          <p:cNvCxnSpPr>
            <a:cxnSpLocks/>
          </p:cNvCxnSpPr>
          <p:nvPr/>
        </p:nvCxnSpPr>
        <p:spPr>
          <a:xfrm>
            <a:off x="4611624" y="2598156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C612E0-3BFC-6E21-6165-5C087487BF10}"/>
              </a:ext>
            </a:extLst>
          </p:cNvPr>
          <p:cNvCxnSpPr>
            <a:cxnSpLocks/>
          </p:cNvCxnSpPr>
          <p:nvPr/>
        </p:nvCxnSpPr>
        <p:spPr>
          <a:xfrm>
            <a:off x="4611624" y="4124449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E95C64-617B-7B36-CEFA-0BEFF555754E}"/>
              </a:ext>
            </a:extLst>
          </p:cNvPr>
          <p:cNvCxnSpPr>
            <a:cxnSpLocks/>
          </p:cNvCxnSpPr>
          <p:nvPr/>
        </p:nvCxnSpPr>
        <p:spPr>
          <a:xfrm>
            <a:off x="4611624" y="523822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94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716279" y="1110738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501237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35233"/>
              </p:ext>
            </p:extLst>
          </p:nvPr>
        </p:nvGraphicFramePr>
        <p:xfrm>
          <a:off x="716280" y="4128294"/>
          <a:ext cx="4549403" cy="2011680"/>
        </p:xfrm>
        <a:graphic>
          <a:graphicData uri="http://schemas.openxmlformats.org/drawingml/2006/table">
            <a:tbl>
              <a:tblPr/>
              <a:tblGrid>
                <a:gridCol w="1623323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262995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663085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DiscountPrice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4668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020" y="1164922"/>
            <a:ext cx="8526780" cy="501204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List Donuts in the Popularity Order</a:t>
            </a:r>
          </a:p>
          <a:p>
            <a:pPr>
              <a:lnSpc>
                <a:spcPct val="100000"/>
              </a:lnSpc>
            </a:pPr>
            <a:r>
              <a:rPr lang="en-US" dirty="0"/>
              <a:t>Priority Orders for Tomorrow: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orders (Quantity &gt;= 12) </a:t>
            </a:r>
            <a:r>
              <a:rPr lang="en-US" b="1" dirty="0"/>
              <a:t>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Bob’s orders</a:t>
            </a:r>
          </a:p>
          <a:p>
            <a:pPr>
              <a:lnSpc>
                <a:spcPct val="100000"/>
              </a:lnSpc>
            </a:pPr>
            <a:r>
              <a:rPr lang="en-US" dirty="0"/>
              <a:t>Total Spend per Customer</a:t>
            </a:r>
          </a:p>
          <a:p>
            <a:pPr>
              <a:lnSpc>
                <a:spcPct val="100000"/>
              </a:lnSpc>
            </a:pPr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586851" y="484432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56040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22021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02763" y="2628470"/>
            <a:ext cx="6541270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54739" y="2515247"/>
            <a:ext cx="3658202" cy="1244112"/>
          </a:xfrm>
          <a:prstGeom prst="bentConnector3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888758" y="4076693"/>
            <a:ext cx="2001302" cy="583431"/>
          </a:xfrm>
          <a:prstGeom prst="bentConnector3">
            <a:avLst>
              <a:gd name="adj1" fmla="val 8025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19569" y="4960685"/>
            <a:ext cx="3626350" cy="803692"/>
          </a:xfrm>
          <a:prstGeom prst="bentConnector3">
            <a:avLst>
              <a:gd name="adj1" fmla="val 24263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34029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B47AA086-0B3E-F71A-EEE2-0A572311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b="0" i="1" dirty="0">
              <a:effectLst/>
              <a:highlight>
                <a:srgbClr val="FFFFFF"/>
              </a:highlight>
              <a:latin typeface="Noto Serif" panose="020F0502020204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“Data Oriented Programming in Java”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See also the DOP article series by Nicolai </a:t>
            </a:r>
            <a:r>
              <a:rPr lang="en-US" sz="2000" dirty="0" err="1"/>
              <a:t>Parlog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https://inside.java/2024/05/23/dop-v1-1-introduction/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96" y="1573392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9995B87-0E20-2D40-30CC-BD584B52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2899010" y="382198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4326701" y="551167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6920438" y="352839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885870" y="323821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19967" y="270755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4" y="2535197"/>
            <a:ext cx="6958155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91193"/>
              </p:ext>
            </p:extLst>
          </p:nvPr>
        </p:nvGraphicFramePr>
        <p:xfrm>
          <a:off x="8826371" y="1622012"/>
          <a:ext cx="2799327" cy="1828800"/>
        </p:xfrm>
        <a:graphic>
          <a:graphicData uri="http://schemas.openxmlformats.org/drawingml/2006/table">
            <a:tbl>
              <a:tblPr/>
              <a:tblGrid>
                <a:gridCol w="136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3152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24986"/>
              </p:ext>
            </p:extLst>
          </p:nvPr>
        </p:nvGraphicFramePr>
        <p:xfrm>
          <a:off x="4332818" y="4610747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18588" y="2823916"/>
            <a:ext cx="5701379" cy="530659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8826371" y="428243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7153156" y="3644751"/>
            <a:ext cx="1673215" cy="754041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3131728" y="3938339"/>
            <a:ext cx="1194973" cy="168969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63431"/>
              </p:ext>
            </p:extLst>
          </p:nvPr>
        </p:nvGraphicFramePr>
        <p:xfrm>
          <a:off x="8826371" y="3696347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638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431411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9869611" y="566754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79012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923713" y="303010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33670" y="23797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6" y="2339708"/>
            <a:ext cx="571977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5056"/>
              </p:ext>
            </p:extLst>
          </p:nvPr>
        </p:nvGraphicFramePr>
        <p:xfrm>
          <a:off x="8840074" y="1294189"/>
          <a:ext cx="2860952" cy="1828800"/>
        </p:xfrm>
        <a:graphic>
          <a:graphicData uri="http://schemas.openxmlformats.org/drawingml/2006/table">
            <a:tbl>
              <a:tblPr/>
              <a:tblGrid>
                <a:gridCol w="139791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6141"/>
              </p:ext>
            </p:extLst>
          </p:nvPr>
        </p:nvGraphicFramePr>
        <p:xfrm>
          <a:off x="9869611" y="4410049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56431" y="2496093"/>
            <a:ext cx="5677239" cy="650374"/>
          </a:xfrm>
          <a:prstGeom prst="bentConnector3">
            <a:avLst>
              <a:gd name="adj1" fmla="val 62774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6876707" y="386877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11730" y="3449259"/>
            <a:ext cx="864977" cy="535879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664129" y="3755462"/>
            <a:ext cx="5205482" cy="2028439"/>
          </a:xfrm>
          <a:prstGeom prst="bentConnector3">
            <a:avLst>
              <a:gd name="adj1" fmla="val 225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97026"/>
              </p:ext>
            </p:extLst>
          </p:nvPr>
        </p:nvGraphicFramePr>
        <p:xfrm>
          <a:off x="6876707" y="3282693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8" name="Picture 2" descr="Owner avatar">
            <a:extLst>
              <a:ext uri="{FF2B5EF4-FFF2-40B4-BE49-F238E27FC236}">
                <a16:creationId xmlns:a16="http://schemas.microsoft.com/office/drawing/2014/main" id="{CBEDF096-423D-1F57-EEBC-DC25A84F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38" name="Graphic 37">
            <a:extLst>
              <a:ext uri="{FF2B5EF4-FFF2-40B4-BE49-F238E27FC236}">
                <a16:creationId xmlns:a16="http://schemas.microsoft.com/office/drawing/2014/main" id="{D290252E-1EDE-C30F-2228-63368802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filter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LocalDate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&amp;&amp;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&gt;=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||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19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8921" y="1688266"/>
            <a:ext cx="869415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A060864B-96DB-BF64-C7FA-486C2B7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8259DD-9C71-7D3B-15D7-CE282D0A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08597"/>
              </p:ext>
            </p:extLst>
          </p:nvPr>
        </p:nvGraphicFramePr>
        <p:xfrm>
          <a:off x="3398520" y="5015230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0058-1AB2-C7B4-E5BC-B5771C27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Spend per Customer: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Calculate the dollar amount of each order: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Join Donuts data set to Orders data set to get donut prices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Compute order amounts:</a:t>
                </a:r>
                <a:br>
                  <a:rPr lang="en-US" dirty="0"/>
                </a:br>
                <a:br>
                  <a:rPr lang="en-US" sz="10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𝑅𝑒𝑔𝑢𝑙𝑎𝑟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𝐷𝑖𝑠𝑐𝑜𝑢𝑛𝑡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≥12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Group by customer and add up order amounts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Sort by customer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  <a:blipFill>
                <a:blip r:embed="rId2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4117D-196B-0C42-014E-83FAF65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6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922776" y="3242330"/>
            <a:ext cx="7537977" cy="99264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3014491" y="4438152"/>
            <a:ext cx="6163018" cy="2235628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40EFE-F903-54D2-E675-AE4D95F1AE36}"/>
              </a:ext>
            </a:extLst>
          </p:cNvPr>
          <p:cNvSpPr txBox="1"/>
          <p:nvPr/>
        </p:nvSpPr>
        <p:spPr>
          <a:xfrm>
            <a:off x="630936" y="1818928"/>
            <a:ext cx="7641349" cy="1300421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5B8244-E55D-701F-2F4A-D537CB5A21B2}"/>
              </a:ext>
            </a:extLst>
          </p:cNvPr>
          <p:cNvGrpSpPr/>
          <p:nvPr/>
        </p:nvGrpSpPr>
        <p:grpSpPr>
          <a:xfrm>
            <a:off x="10809811" y="3274969"/>
            <a:ext cx="598517" cy="598517"/>
            <a:chOff x="9592000" y="2938768"/>
            <a:chExt cx="598517" cy="598517"/>
          </a:xfrm>
        </p:grpSpPr>
        <p:pic>
          <p:nvPicPr>
            <p:cNvPr id="13" name="Picture 12" descr="Owner avatar">
              <a:extLst>
                <a:ext uri="{FF2B5EF4-FFF2-40B4-BE49-F238E27FC236}">
                  <a16:creationId xmlns:a16="http://schemas.microsoft.com/office/drawing/2014/main" id="{A9D96354-27BA-DA1D-FEF6-12E88CC3C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EBA7CC-7E40-095F-6536-722328B52170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8A9B4-E7F6-F9F3-BF08-6F6C2D5BE6A0}"/>
              </a:ext>
            </a:extLst>
          </p:cNvPr>
          <p:cNvGrpSpPr/>
          <p:nvPr/>
        </p:nvGrpSpPr>
        <p:grpSpPr>
          <a:xfrm>
            <a:off x="7619113" y="1862100"/>
            <a:ext cx="598517" cy="598517"/>
            <a:chOff x="5274924" y="1753984"/>
            <a:chExt cx="598517" cy="598517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AAD3C32-7268-A3C3-542F-01EF1A1F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D9D33D-8C0C-8AA2-7069-F44FA637DF87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990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0" y="2168690"/>
            <a:ext cx="865463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301F47-A942-EF1F-0340-1F801EE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9CE59-F059-F652-6B4B-720F0C911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69"/>
          <a:stretch/>
        </p:blipFill>
        <p:spPr>
          <a:xfrm>
            <a:off x="2145450" y="3632023"/>
            <a:ext cx="7901100" cy="2910302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301180" y="1785400"/>
            <a:ext cx="9589640" cy="345485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.isLessThan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6748818" y="4962004"/>
            <a:ext cx="5083728" cy="1695661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9324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2)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97116"/>
            <a:ext cx="8654638" cy="407041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5575110" y="4474887"/>
            <a:ext cx="6257436" cy="2087147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78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vs. Object-Oriented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31232"/>
              </p:ext>
            </p:extLst>
          </p:nvPr>
        </p:nvGraphicFramePr>
        <p:xfrm>
          <a:off x="1015299" y="1644455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Everything 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awesome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encapsulated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is no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spoon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632274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96415"/>
              </p:ext>
            </p:extLst>
          </p:nvPr>
        </p:nvGraphicFramePr>
        <p:xfrm>
          <a:off x="1015299" y="3209497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(allows objects of different types to respond to the same message)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310047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28362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83904"/>
              </p:ext>
            </p:extLst>
          </p:nvPr>
        </p:nvGraphicFramePr>
        <p:xfrm>
          <a:off x="1015299" y="4860845"/>
          <a:ext cx="10161402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exploration, ad hoc calculations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business logic from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 structures and behaviors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concerns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Applying OO modeling techniques</a:t>
                      </a:r>
                    </a:p>
                  </a:txBody>
                  <a:tcPr marR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74528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9A2DE3-39E8-71EC-5555-E69BC6DCD0C4}"/>
              </a:ext>
            </a:extLst>
          </p:cNvPr>
          <p:cNvCxnSpPr>
            <a:cxnSpLocks/>
          </p:cNvCxnSpPr>
          <p:nvPr/>
        </p:nvCxnSpPr>
        <p:spPr>
          <a:xfrm rot="120000">
            <a:off x="7580376" y="2390501"/>
            <a:ext cx="6949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18B0B6-52E4-FD79-FAD8-DF54DC405176}"/>
              </a:ext>
            </a:extLst>
          </p:cNvPr>
          <p:cNvCxnSpPr>
            <a:cxnSpLocks/>
          </p:cNvCxnSpPr>
          <p:nvPr/>
        </p:nvCxnSpPr>
        <p:spPr>
          <a:xfrm rot="120000">
            <a:off x="7790241" y="2124082"/>
            <a:ext cx="10058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044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</a:t>
            </a:r>
            <a:r>
              <a:rPr lang="en-US" sz="2800"/>
              <a:t>and sort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7700339" cy="1608197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50665"/>
              </p:ext>
            </p:extLst>
          </p:nvPr>
        </p:nvGraphicFramePr>
        <p:xfrm>
          <a:off x="8931432" y="205134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5C1F36-8D07-323C-A3C1-2664EFCEEAEF}"/>
              </a:ext>
            </a:extLst>
          </p:cNvPr>
          <p:cNvSpPr txBox="1"/>
          <p:nvPr/>
        </p:nvSpPr>
        <p:spPr>
          <a:xfrm>
            <a:off x="738276" y="4388936"/>
            <a:ext cx="7700339" cy="1300421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15EB90-B079-BCB9-A7A4-4EB6D5D1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61860"/>
              </p:ext>
            </p:extLst>
          </p:nvPr>
        </p:nvGraphicFramePr>
        <p:xfrm>
          <a:off x="8931432" y="4388936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6918FB2-6151-3A69-CC29-F903AD2B50D7}"/>
              </a:ext>
            </a:extLst>
          </p:cNvPr>
          <p:cNvGrpSpPr/>
          <p:nvPr/>
        </p:nvGrpSpPr>
        <p:grpSpPr>
          <a:xfrm>
            <a:off x="7787248" y="4434652"/>
            <a:ext cx="598517" cy="598517"/>
            <a:chOff x="9592000" y="2938768"/>
            <a:chExt cx="598517" cy="598517"/>
          </a:xfrm>
        </p:grpSpPr>
        <p:pic>
          <p:nvPicPr>
            <p:cNvPr id="12" name="Picture 11" descr="Owner avatar">
              <a:extLst>
                <a:ext uri="{FF2B5EF4-FFF2-40B4-BE49-F238E27FC236}">
                  <a16:creationId xmlns:a16="http://schemas.microsoft.com/office/drawing/2014/main" id="{F4ABDA05-C165-0A8C-779D-1EA2325AA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17FF07-782C-22F0-5085-40D9ABF85276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5B1FB2-650D-3330-69E6-E48839D46AD1}"/>
              </a:ext>
            </a:extLst>
          </p:cNvPr>
          <p:cNvGrpSpPr/>
          <p:nvPr/>
        </p:nvGrpSpPr>
        <p:grpSpPr>
          <a:xfrm>
            <a:off x="7787247" y="2075432"/>
            <a:ext cx="598517" cy="598517"/>
            <a:chOff x="5274924" y="1753984"/>
            <a:chExt cx="598517" cy="59851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E0377F4-EB51-2546-0F2F-D4448B0D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973E26-0B64-D352-AB45-950E5E0294F3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9701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41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EDD1CA-D482-0F79-E0BD-D679C450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A252FB-1DF6-75BE-4966-BC477A43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91130"/>
              </p:ext>
            </p:extLst>
          </p:nvPr>
        </p:nvGraphicFramePr>
        <p:xfrm>
          <a:off x="768679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450966" y="1804156"/>
            <a:ext cx="5526089" cy="1915974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7ACFE-2D45-DA94-38A8-526273D643FF}"/>
              </a:ext>
            </a:extLst>
          </p:cNvPr>
          <p:cNvSpPr txBox="1"/>
          <p:nvPr/>
        </p:nvSpPr>
        <p:spPr>
          <a:xfrm>
            <a:off x="6278881" y="1804156"/>
            <a:ext cx="5347062" cy="191597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71094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D8677-5503-DB1F-9B58-C1B6583B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43626"/>
              </p:ext>
            </p:extLst>
          </p:nvPr>
        </p:nvGraphicFramePr>
        <p:xfrm>
          <a:off x="6596594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DC3CDEE-AC0B-4929-6A0E-8C60F0C07CAA}"/>
              </a:ext>
            </a:extLst>
          </p:cNvPr>
          <p:cNvGrpSpPr/>
          <p:nvPr/>
        </p:nvGrpSpPr>
        <p:grpSpPr>
          <a:xfrm>
            <a:off x="5325468" y="1858188"/>
            <a:ext cx="598517" cy="598517"/>
            <a:chOff x="5274924" y="1753984"/>
            <a:chExt cx="598517" cy="59851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F87D317-9828-31DF-84FF-5A384896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B7F9AB-B799-A19E-1103-03C46EC6AE42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DDDC8D-6550-9FF7-1EE3-60060941D6D7}"/>
              </a:ext>
            </a:extLst>
          </p:cNvPr>
          <p:cNvGrpSpPr/>
          <p:nvPr/>
        </p:nvGrpSpPr>
        <p:grpSpPr>
          <a:xfrm>
            <a:off x="10955287" y="1858188"/>
            <a:ext cx="598517" cy="598517"/>
            <a:chOff x="9592000" y="2938768"/>
            <a:chExt cx="598517" cy="598517"/>
          </a:xfrm>
        </p:grpSpPr>
        <p:pic>
          <p:nvPicPr>
            <p:cNvPr id="15" name="Picture 14" descr="Owner avatar">
              <a:extLst>
                <a:ext uri="{FF2B5EF4-FFF2-40B4-BE49-F238E27FC236}">
                  <a16:creationId xmlns:a16="http://schemas.microsoft.com/office/drawing/2014/main" id="{4EBF16D0-0D63-D38B-97D4-3B2051F0B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071924-9CDC-F110-F07E-05DB3AED4A5F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/>
              <a:t>Takeaways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Java data frames are a useful addition to your data manipulation toolkit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 well with Data-Oriented Programming Paradigm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filtering, aggregation, transformation, enrichment easy!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Ad hoc </a:t>
            </a:r>
            <a:r>
              <a:rPr lang="en-US" dirty="0"/>
              <a:t>manipulation of tabular 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types of things you might want to use Excel for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Programmatically</a:t>
            </a:r>
            <a:r>
              <a:rPr lang="en-US" dirty="0"/>
              <a:t> transforming, querying, analyzing data in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Maybe you don’t need that Spark cluster after all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Data Science </a:t>
            </a:r>
            <a:r>
              <a:rPr lang="en-US" dirty="0"/>
              <a:t>– notebooks and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338986"/>
              </p:ext>
            </p:extLst>
          </p:nvPr>
        </p:nvGraphicFramePr>
        <p:xfrm>
          <a:off x="1320036" y="1165224"/>
          <a:ext cx="9551928" cy="519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938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  <a:gridCol w="5651405">
                  <a:extLst>
                    <a:ext uri="{9D8B030D-6E8A-4147-A177-3AD203B41FA5}">
                      <a16:colId xmlns:a16="http://schemas.microsoft.com/office/drawing/2014/main" val="2469293715"/>
                    </a:ext>
                  </a:extLst>
                </a:gridCol>
                <a:gridCol w="1583585">
                  <a:extLst>
                    <a:ext uri="{9D8B030D-6E8A-4147-A177-3AD203B41FA5}">
                      <a16:colId xmlns:a16="http://schemas.microsoft.com/office/drawing/2014/main" val="1036426232"/>
                    </a:ext>
                  </a:extLst>
                </a:gridCol>
              </a:tblGrid>
              <a:tr h="1435843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This Talk + Sources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  <a:hlinkClick r:id="rId3"/>
                        </a:rPr>
                        <a:t>https://github.com/vmzakharov/missing-dataframe-talk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890636"/>
                  </a:ext>
                </a:extLst>
              </a:tr>
              <a:tr h="1435843">
                <a:tc>
                  <a:txBody>
                    <a:bodyPr/>
                    <a:lstStyle/>
                    <a:p>
                      <a:pPr algn="r"/>
                      <a:r>
                        <a:rPr lang="en-US" b="1"/>
                        <a:t>Dataframe-EC</a:t>
                      </a:r>
                      <a:endParaRPr lang="en-US" b="1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https://github.com/vmzakharov/dataframe-ec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772460"/>
                  </a:ext>
                </a:extLst>
              </a:tr>
              <a:tr h="1435843">
                <a:tc>
                  <a:txBody>
                    <a:bodyPr/>
                    <a:lstStyle/>
                    <a:p>
                      <a:pPr algn="r"/>
                      <a:r>
                        <a:rPr lang="en-US" b="1"/>
                        <a:t>Eclipse Collections</a:t>
                      </a:r>
                      <a:endParaRPr lang="en-US" b="1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https://github.com/eclipse/eclipse-collections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115555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/>
                        <a:t>Tablesaw</a:t>
                      </a:r>
                      <a:endParaRPr lang="en-US" b="1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https://github.com/jtablesaw/tablesaw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536437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/>
                        <a:t>DFLib</a:t>
                      </a:r>
                      <a:endParaRPr lang="en-US" b="1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https://github.com/dflib/dflib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05538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43</a:t>
            </a:fld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C86C4A7-17D7-41B0-CB5C-06A22D024A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5904" y="4063481"/>
            <a:ext cx="1371600" cy="13716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21102CD-6629-792F-0A24-6A55692BD6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55904" y="2633383"/>
            <a:ext cx="1371600" cy="1371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74B4D42-E9D1-9255-6013-F71CD87FC5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55904" y="1198165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8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85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BDB0385-0915-4038-1F04-60D84C3E707C}"/>
              </a:ext>
            </a:extLst>
          </p:cNvPr>
          <p:cNvSpPr/>
          <p:nvPr/>
        </p:nvSpPr>
        <p:spPr>
          <a:xfrm>
            <a:off x="526743" y="1176111"/>
            <a:ext cx="6245487" cy="5295620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endParaRPr lang="en-US" altLang="en-US" sz="14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.&lt;Donut, Integer&gt;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.reversed()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1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9AE-20F4-665C-5E97-61375E8E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Oriented Programming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0DE4-FF59-3D3C-3DCD-49BB281C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827" y="1164922"/>
            <a:ext cx="8054958" cy="50120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Records, sealed classes, and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model data aggregates and take advantage of static typing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Sealed classes – prevent illegal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Pattern matching for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instanceof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switch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Collections/streams/maps</a:t>
            </a:r>
          </a:p>
          <a:p>
            <a:pPr>
              <a:lnSpc>
                <a:spcPct val="120000"/>
              </a:lnSpc>
            </a:pPr>
            <a:r>
              <a:rPr lang="en-US" dirty="0"/>
              <a:t>Record drawbacks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For example, object header + object alignment, collected using JOL:</a:t>
            </a:r>
            <a:br>
              <a:rPr lang="en-US" dirty="0"/>
            </a:b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300" dirty="0"/>
              <a:t> </a:t>
            </a:r>
            <a:r>
              <a:rPr lang="en-US" dirty="0"/>
              <a:t>– 16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Donut</a:t>
            </a:r>
            <a:r>
              <a:rPr lang="en-US" dirty="0"/>
              <a:t> – 12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dirty="0"/>
              <a:t> – 16 bytes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Stream code readability is not always amazing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Brittle-</a:t>
            </a:r>
            <a:r>
              <a:rPr lang="en-US" dirty="0" err="1"/>
              <a:t>ish</a:t>
            </a:r>
            <a:r>
              <a:rPr lang="en-US" dirty="0"/>
              <a:t> when it comes to refactoring</a:t>
            </a:r>
          </a:p>
          <a:p>
            <a:pPr>
              <a:lnSpc>
                <a:spcPct val="120000"/>
              </a:lnSpc>
            </a:pPr>
            <a:r>
              <a:rPr lang="en-US" dirty="0"/>
              <a:t>Map Oriented Programming [in movie quotes]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 –  “It's large. Large. Large. So large”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Readability and maintainability – “The horror... the horror...”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A7C31-2F3A-F18D-FADD-3D9129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922"/>
            <a:ext cx="10897651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created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from tabular data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csv file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programmatically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group data and easily transform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Provides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validation/data quality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27752</TotalTime>
  <Words>3807</Words>
  <Application>Microsoft Office PowerPoint</Application>
  <PresentationFormat>Widescreen</PresentationFormat>
  <Paragraphs>1099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Aptos</vt:lpstr>
      <vt:lpstr>Aptos Narrow</vt:lpstr>
      <vt:lpstr>Arial</vt:lpstr>
      <vt:lpstr>Biome</vt:lpstr>
      <vt:lpstr>Cambria Math</vt:lpstr>
      <vt:lpstr>Consolas</vt:lpstr>
      <vt:lpstr>JetBrains Mono</vt:lpstr>
      <vt:lpstr>Noto Serif</vt:lpstr>
      <vt:lpstr>Open Sans</vt:lpstr>
      <vt:lpstr>Office Theme</vt:lpstr>
      <vt:lpstr>Are You Missing a DataFrame?</vt:lpstr>
      <vt:lpstr>Introduction</vt:lpstr>
      <vt:lpstr>Data-Oriented Programming</vt:lpstr>
      <vt:lpstr>Data-Oriented vs. Object-Oriented</vt:lpstr>
      <vt:lpstr>Object Oriented vs. Data Oriented Donuts</vt:lpstr>
      <vt:lpstr>Object Oriented vs. Data Oriented Donuts</vt:lpstr>
      <vt:lpstr>Data Oriented Programming in Java</vt:lpstr>
      <vt:lpstr>What Is a DataFrame?</vt:lpstr>
      <vt:lpstr>Why Is a DataFrame?</vt:lpstr>
      <vt:lpstr>The One Billion Row Challenge (1BRC)</vt:lpstr>
      <vt:lpstr>1BRC Results</vt:lpstr>
      <vt:lpstr>1BRC – But Optimized for Developers</vt:lpstr>
      <vt:lpstr>1BRC With Toy Data</vt:lpstr>
      <vt:lpstr>1BRC With Python/Pandas</vt:lpstr>
      <vt:lpstr>1BRC With Kotlin</vt:lpstr>
      <vt:lpstr>Kotlin Points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About dataframe-ec</vt:lpstr>
      <vt:lpstr>Solid Foundation - Eclipse Collections Types</vt:lpstr>
      <vt:lpstr>Solid Foundation - Eclipse Collections Types</vt:lpstr>
      <vt:lpstr>Solid Inspiration – Eclipse Collections APIs</vt:lpstr>
      <vt:lpstr>Donut Store Example: Data</vt:lpstr>
      <vt:lpstr>Donut Store Example: Use Cases</vt:lpstr>
      <vt:lpstr>List Donuts in Popularity Order</vt:lpstr>
      <vt:lpstr>List Donuts in Popularity Order</vt:lpstr>
      <vt:lpstr>List Donuts in Popularity Order</vt:lpstr>
      <vt:lpstr>Priority Orders for Tomorrow</vt:lpstr>
      <vt:lpstr>Priority Orders for Tomorrow</vt:lpstr>
      <vt:lpstr>Priority Orders for Tomorrow</vt:lpstr>
      <vt:lpstr>Total Spend per Customer: Steps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Donut Count per Customer per Day</vt:lpstr>
      <vt:lpstr>Takeaways</vt:lpstr>
      <vt:lpstr>The Last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85</cp:revision>
  <dcterms:created xsi:type="dcterms:W3CDTF">2024-05-20T21:45:38Z</dcterms:created>
  <dcterms:modified xsi:type="dcterms:W3CDTF">2024-08-06T03:13:27Z</dcterms:modified>
</cp:coreProperties>
</file>