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86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7" r:id="rId16"/>
    <p:sldId id="275" r:id="rId17"/>
    <p:sldId id="276" r:id="rId18"/>
    <p:sldId id="288" r:id="rId19"/>
    <p:sldId id="278" r:id="rId20"/>
    <p:sldId id="279" r:id="rId21"/>
    <p:sldId id="281" r:id="rId22"/>
    <p:sldId id="283" r:id="rId23"/>
    <p:sldId id="289" r:id="rId24"/>
    <p:sldId id="280" r:id="rId25"/>
    <p:sldId id="284" r:id="rId26"/>
    <p:sldId id="291" r:id="rId27"/>
    <p:sldId id="292" r:id="rId28"/>
    <p:sldId id="282" r:id="rId29"/>
    <p:sldId id="285" r:id="rId30"/>
    <p:sldId id="262" r:id="rId31"/>
    <p:sldId id="261" r:id="rId32"/>
    <p:sldId id="264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7FD"/>
    <a:srgbClr val="EDFFED"/>
    <a:srgbClr val="F7F8F7"/>
    <a:srgbClr val="E97132"/>
    <a:srgbClr val="F8F8F8"/>
    <a:srgbClr val="F5FFF5"/>
    <a:srgbClr val="BA3925"/>
    <a:srgbClr val="4EA72E"/>
    <a:srgbClr val="CFE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ablesaw/tablesaw" TargetMode="External"/><Relationship Id="rId2" Type="http://schemas.openxmlformats.org/officeDocument/2006/relationships/hyperlink" Target="https://github.com/vmzakharov/dataframe-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flib/dfli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502921" y="1188296"/>
            <a:ext cx="7033259" cy="499579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033B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86043"/>
              </p:ext>
            </p:extLst>
          </p:nvPr>
        </p:nvGraphicFramePr>
        <p:xfrm>
          <a:off x="7726680" y="1912620"/>
          <a:ext cx="364998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82499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726680" y="13409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</a:p>
        </p:txBody>
      </p:sp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74528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16DD7F-53DC-D833-EEC1-2300072377BF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314534" y="3872340"/>
            <a:ext cx="2247901" cy="14565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7D993-4D39-45DD-74D5-1521532E4C1B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314534" y="3783583"/>
            <a:ext cx="2247901" cy="8875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C4F64-6B59-E8E5-8577-30B3A149AE2A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314534" y="3549174"/>
            <a:ext cx="2247901" cy="3231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E5EF0-E97D-DBF9-8BDA-A88DA694D009}"/>
              </a:ext>
            </a:extLst>
          </p:cNvPr>
          <p:cNvSpPr txBox="1"/>
          <p:nvPr/>
        </p:nvSpPr>
        <p:spPr>
          <a:xfrm>
            <a:off x="314534" y="3549174"/>
            <a:ext cx="104733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</a:p>
          <a:p>
            <a:r>
              <a:rPr lang="en-US" dirty="0">
                <a:solidFill>
                  <a:srgbClr val="C00000"/>
                </a:solidFill>
              </a:rPr>
              <a:t>imports</a:t>
            </a:r>
          </a:p>
        </p:txBody>
      </p:sp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87681" y="2390748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147561" y="25220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7147561" y="3009955"/>
            <a:ext cx="4152899" cy="129311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highlight>
                  <a:srgbClr val="F7F7F8"/>
                </a:highlight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1264920" y="1464045"/>
            <a:ext cx="966216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1889760" y="2778789"/>
            <a:ext cx="841248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2E3CA1-8A07-786B-922E-F7DA2F4FCA53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6431280" y="2072640"/>
            <a:ext cx="445351" cy="9372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05FCA-D1BF-C395-33E6-06E96E0AF4A3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6876631" y="2072640"/>
            <a:ext cx="88049" cy="9372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1D90C-DDCC-1EE9-7F3C-9578233D8704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6876631" y="2072640"/>
            <a:ext cx="690029" cy="9372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4430F0-3639-C7E1-7691-005AB80A253B}"/>
              </a:ext>
            </a:extLst>
          </p:cNvPr>
          <p:cNvSpPr txBox="1"/>
          <p:nvPr/>
        </p:nvSpPr>
        <p:spPr>
          <a:xfrm>
            <a:off x="6096000" y="2072640"/>
            <a:ext cx="1561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static imports</a:t>
            </a:r>
          </a:p>
        </p:txBody>
      </p: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70" y="2107964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624840" y="1094399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Donuts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495341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64983"/>
              </p:ext>
            </p:extLst>
          </p:nvPr>
        </p:nvGraphicFramePr>
        <p:xfrm>
          <a:off x="716280" y="4128294"/>
          <a:ext cx="4823460" cy="2011680"/>
        </p:xfrm>
        <a:graphic>
          <a:graphicData uri="http://schemas.openxmlformats.org/drawingml/2006/table">
            <a:tbl>
              <a:tblPr/>
              <a:tblGrid>
                <a:gridCol w="1836420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Description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03037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Donuts in Popularity Order</a:t>
            </a:r>
          </a:p>
          <a:p>
            <a:r>
              <a:rPr lang="en-US" dirty="0"/>
              <a:t>Priority Orders for Tomorrow</a:t>
            </a:r>
          </a:p>
          <a:p>
            <a:pPr lvl="1"/>
            <a:r>
              <a:rPr lang="en-US" dirty="0"/>
              <a:t>Large orders</a:t>
            </a:r>
          </a:p>
          <a:p>
            <a:pPr lvl="1"/>
            <a:r>
              <a:rPr lang="en-US" dirty="0"/>
              <a:t>Bob’s orders</a:t>
            </a:r>
          </a:p>
          <a:p>
            <a:r>
              <a:rPr lang="en-US" dirty="0"/>
              <a:t>Total Spend per Customer</a:t>
            </a:r>
          </a:p>
          <a:p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643610" y="490738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12799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78780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1498" y="2515247"/>
            <a:ext cx="3601443" cy="1244112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945517" y="4076693"/>
            <a:ext cx="1944543" cy="583431"/>
          </a:xfrm>
          <a:prstGeom prst="bentConnector3">
            <a:avLst>
              <a:gd name="adj1" fmla="val 86444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76328" y="5023745"/>
            <a:ext cx="3569591" cy="740632"/>
          </a:xfrm>
          <a:prstGeom prst="bentConnector3">
            <a:avLst>
              <a:gd name="adj1" fmla="val 22035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273758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081260" y="5609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21359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766060" y="28850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/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02649"/>
              </p:ext>
            </p:extLst>
          </p:nvPr>
        </p:nvGraphicFramePr>
        <p:xfrm>
          <a:off x="10081260" y="43524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998778" y="2515247"/>
            <a:ext cx="6314163" cy="486180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418378" y="39264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5854077" y="3449259"/>
            <a:ext cx="1564301" cy="593592"/>
          </a:xfrm>
          <a:prstGeom prst="bentConnector3">
            <a:avLst>
              <a:gd name="adj1" fmla="val 50000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506476" y="3755462"/>
            <a:ext cx="5574784" cy="1970815"/>
          </a:xfrm>
          <a:prstGeom prst="bentConnector3">
            <a:avLst>
              <a:gd name="adj1" fmla="val 28055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53923"/>
              </p:ext>
            </p:extLst>
          </p:nvPr>
        </p:nvGraphicFramePr>
        <p:xfrm>
          <a:off x="7418378" y="3340406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CD7F72-83C9-168F-F890-BE9D40225CE0}"/>
              </a:ext>
            </a:extLst>
          </p:cNvPr>
          <p:cNvSpPr txBox="1"/>
          <p:nvPr/>
        </p:nvSpPr>
        <p:spPr>
          <a:xfrm>
            <a:off x="3398520" y="4042174"/>
            <a:ext cx="35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508760" y="2009348"/>
            <a:ext cx="91744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FFD5ADD-26E0-77D8-85BC-143B6B8C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227"/>
          <a:stretch/>
        </p:blipFill>
        <p:spPr>
          <a:xfrm>
            <a:off x="2671761" y="3696946"/>
            <a:ext cx="6848475" cy="2659404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970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1" y="1741948"/>
            <a:ext cx="8654638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4AC442-AAA5-D410-0875-F3B0AD5A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38890"/>
          <a:stretch/>
        </p:blipFill>
        <p:spPr>
          <a:xfrm>
            <a:off x="2085975" y="4319115"/>
            <a:ext cx="7896225" cy="2037236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9375127" y="39545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6096000" y="603275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53617"/>
            <a:ext cx="8251146" cy="468596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83821"/>
              </p:ext>
            </p:extLst>
          </p:nvPr>
        </p:nvGraphicFramePr>
        <p:xfrm>
          <a:off x="9375127" y="3308939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6328718" y="4070939"/>
            <a:ext cx="3046409" cy="2078173"/>
          </a:xfrm>
          <a:prstGeom prst="bentConnector3">
            <a:avLst>
              <a:gd name="adj1" fmla="val 83657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79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XXXXXXXXXXXXXXXXXXXXXXXXXXXXXXXXXXXXXX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Bleep</a:t>
            </a:r>
          </a:p>
          <a:p>
            <a:r>
              <a:rPr lang="en-US" dirty="0"/>
              <a:t>Bloop</a:t>
            </a:r>
          </a:p>
          <a:p>
            <a:r>
              <a:rPr lang="en-US" dirty="0"/>
              <a:t>Meep</a:t>
            </a:r>
          </a:p>
          <a:p>
            <a:r>
              <a:rPr lang="en-US" dirty="0" err="1"/>
              <a:t>Moop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 frame libraries: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59327"/>
              </p:ext>
            </p:extLst>
          </p:nvPr>
        </p:nvGraphicFramePr>
        <p:xfrm>
          <a:off x="2517929" y="5394827"/>
          <a:ext cx="71561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9743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2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Oriented vs. Object Oriented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07784"/>
              </p:ext>
            </p:extLst>
          </p:nvPr>
        </p:nvGraphicFramePr>
        <p:xfrm>
          <a:off x="1133061" y="1644455"/>
          <a:ext cx="992587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State? What state?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encapsulated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48543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95293"/>
              </p:ext>
            </p:extLst>
          </p:nvPr>
        </p:nvGraphicFramePr>
        <p:xfrm>
          <a:off x="1133061" y="3062659"/>
          <a:ext cx="9925878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Methods are an exception (e.g., very simple behavior on data elements)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Implemented as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allows objects of different types to respond to the same message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294710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68029"/>
              </p:ext>
            </p:extLst>
          </p:nvPr>
        </p:nvGraphicFramePr>
        <p:xfrm>
          <a:off x="1133061" y="4749818"/>
          <a:ext cx="9925878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E.g., business user facing applications, logic needs to be user defined and externalized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domain structure and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 (polymorphism, inheritance)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5EC-6D83-E7B8-5A07-1329538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04951-5B11-6E3E-0216-4AA91D1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33218-551D-01CE-9121-209EF678E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81811"/>
              </p:ext>
            </p:extLst>
          </p:nvPr>
        </p:nvGraphicFramePr>
        <p:xfrm>
          <a:off x="1448017" y="1153867"/>
          <a:ext cx="7878863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  <a:gridCol w="1047854">
                  <a:extLst>
                    <a:ext uri="{9D8B030D-6E8A-4147-A177-3AD203B41FA5}">
                      <a16:colId xmlns:a16="http://schemas.microsoft.com/office/drawing/2014/main" val="3644571755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2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8233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934545" y="1752322"/>
            <a:ext cx="5652134" cy="3831163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~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().reversed())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 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Have fairly helpful comments (well, some)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030980" y="1978396"/>
            <a:ext cx="413004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DataFrame is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It is 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Tabular data can be loaded as a data frame from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file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>
              <a:lnSpc>
                <a:spcPct val="120000"/>
              </a:lnSpc>
            </a:pPr>
            <a:r>
              <a:rPr lang="en-US" dirty="0"/>
              <a:t>A data frame can be created programmatically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2696</Words>
  <Application>Microsoft Office PowerPoint</Application>
  <PresentationFormat>Widescreen</PresentationFormat>
  <Paragraphs>704</Paragraphs>
  <Slides>33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Aptos</vt:lpstr>
      <vt:lpstr>Arial</vt:lpstr>
      <vt:lpstr>Consolas</vt:lpstr>
      <vt:lpstr>Courier New</vt:lpstr>
      <vt:lpstr>JetBrains Mono</vt:lpstr>
      <vt:lpstr>Jura</vt:lpstr>
      <vt:lpstr>Noto Serif</vt:lpstr>
      <vt:lpstr>Open Sans</vt:lpstr>
      <vt:lpstr>Office Theme</vt:lpstr>
      <vt:lpstr>Are You Missing a DataFrame?</vt:lpstr>
      <vt:lpstr>Data Oriented Programming</vt:lpstr>
      <vt:lpstr>Data Oriented vs. Object Oriented</vt:lpstr>
      <vt:lpstr>Object Oriented vs. Data Oriented Donuts</vt:lpstr>
      <vt:lpstr>Object Oriented vs. Data Oriented Donuts</vt:lpstr>
      <vt:lpstr>The One Billion Row Challenge (1BRC)</vt:lpstr>
      <vt:lpstr>1BRC Results</vt:lpstr>
      <vt:lpstr>1BRC – But Optimized for Developers</vt:lpstr>
      <vt:lpstr>What Is a DataFrame?</vt:lpstr>
      <vt:lpstr>Why Is a DataFrame?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</vt:lpstr>
      <vt:lpstr>Total Spend Per Customer</vt:lpstr>
      <vt:lpstr>Total Spend Per Customer</vt:lpstr>
      <vt:lpstr>Donut Count Per Customer Per Day</vt:lpstr>
      <vt:lpstr>Conclusions</vt:lpstr>
      <vt:lpstr>Scratchpad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10</cp:revision>
  <dcterms:created xsi:type="dcterms:W3CDTF">2024-05-20T21:45:38Z</dcterms:created>
  <dcterms:modified xsi:type="dcterms:W3CDTF">2024-05-24T02:47:54Z</dcterms:modified>
</cp:coreProperties>
</file>