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86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270" r:id="rId14"/>
    <p:sldId id="271" r:id="rId15"/>
    <p:sldId id="273" r:id="rId16"/>
    <p:sldId id="277" r:id="rId17"/>
    <p:sldId id="275" r:id="rId18"/>
    <p:sldId id="276" r:id="rId19"/>
    <p:sldId id="288" r:id="rId20"/>
    <p:sldId id="278" r:id="rId21"/>
    <p:sldId id="279" r:id="rId22"/>
    <p:sldId id="281" r:id="rId23"/>
    <p:sldId id="283" r:id="rId24"/>
    <p:sldId id="289" r:id="rId25"/>
    <p:sldId id="280" r:id="rId26"/>
    <p:sldId id="299" r:id="rId27"/>
    <p:sldId id="300" r:id="rId28"/>
    <p:sldId id="291" r:id="rId29"/>
    <p:sldId id="298" r:id="rId30"/>
    <p:sldId id="294" r:id="rId31"/>
    <p:sldId id="301" r:id="rId32"/>
    <p:sldId id="282" r:id="rId33"/>
    <p:sldId id="285" r:id="rId34"/>
    <p:sldId id="262" r:id="rId35"/>
    <p:sldId id="261" r:id="rId36"/>
    <p:sldId id="264" r:id="rId37"/>
    <p:sldId id="290" r:id="rId38"/>
    <p:sldId id="297" r:id="rId39"/>
    <p:sldId id="284" r:id="rId40"/>
    <p:sldId id="293" r:id="rId41"/>
    <p:sldId id="292" r:id="rId42"/>
    <p:sldId id="295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B3"/>
    <a:srgbClr val="F8F8F8"/>
    <a:srgbClr val="FEF3E6"/>
    <a:srgbClr val="F2F7FC"/>
    <a:srgbClr val="FDE8CF"/>
    <a:srgbClr val="F7941E"/>
    <a:srgbClr val="FEFAF8"/>
    <a:srgbClr val="FFFFD9"/>
    <a:srgbClr val="FFDF79"/>
    <a:srgbClr val="E7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2" autoAdjust="0"/>
    <p:restoredTop sz="96622" autoAdjust="0"/>
  </p:normalViewPr>
  <p:slideViewPr>
    <p:cSldViewPr snapToGrid="0">
      <p:cViewPr varScale="1">
        <p:scale>
          <a:sx n="121" d="100"/>
          <a:sy n="121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3E3-F7E5-4D26-BCE5-1E8DBAC4B1A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Developers have to be top experts in JVM and the compiler behavior from the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ablesaw/tablesaw" TargetMode="External"/><Relationship Id="rId2" Type="http://schemas.openxmlformats.org/officeDocument/2006/relationships/hyperlink" Target="https://github.com/vmzakharov/dataframe-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flib/dflib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link:https://www.oreilly.com/library/view/97-things-every/9781491952689/" TargetMode="External"/><Relationship Id="rId2" Type="http://schemas.openxmlformats.org/officeDocument/2006/relationships/hyperlink" Target="link:https://github.com/eclipse/eclipse-collec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nnarmorling/1brc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orling.dev/blog/one-billion-row-challenge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13051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 and the 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11745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216323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51105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738174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169"/>
              </p:ext>
            </p:extLst>
          </p:nvPr>
        </p:nvGraphicFramePr>
        <p:xfrm>
          <a:off x="8498796" y="1738174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216323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506323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humane grammar for the expression DSL used for computed columns, filters,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adding two numbers is expressed as “A + B”, as opposed to an internal DSL where you assemble an expression from Java method calls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r">
              <a:lnSpc>
                <a:spcPct val="150000"/>
              </a:lnSpc>
              <a:buNone/>
            </a:pPr>
            <a:endParaRPr lang="en-US" sz="20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992089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88697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Price/Dozen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339708"/>
            <a:ext cx="654127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641349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36ADB28-0232-8A42-C812-5A9907929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255" y="2686468"/>
            <a:ext cx="381945" cy="381945"/>
          </a:xfrm>
          <a:prstGeom prst="rect">
            <a:avLst/>
          </a:prstGeom>
        </p:spPr>
      </p:pic>
      <p:pic>
        <p:nvPicPr>
          <p:cNvPr id="11" name="Picture 10" descr="Owner avatar">
            <a:extLst>
              <a:ext uri="{FF2B5EF4-FFF2-40B4-BE49-F238E27FC236}">
                <a16:creationId xmlns:a16="http://schemas.microsoft.com/office/drawing/2014/main" id="{A7864CDC-B9AD-6402-1AE4-49754EA1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03" y="3788341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3086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is </a:t>
                      </a:r>
                      <a:r>
                        <a:rPr lang="en-US" sz="1800" strike="sng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sng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58002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506822"/>
              </p:ext>
            </p:extLst>
          </p:nvPr>
        </p:nvGraphicFramePr>
        <p:xfrm>
          <a:off x="1015299" y="3157249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04169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31542"/>
              </p:ext>
            </p:extLst>
          </p:nvPr>
        </p:nvGraphicFramePr>
        <p:xfrm>
          <a:off x="1015299" y="4749818"/>
          <a:ext cx="1016140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structure and behavior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pic>
        <p:nvPicPr>
          <p:cNvPr id="18" name="Graphic 17">
            <a:extLst>
              <a:ext uri="{FF2B5EF4-FFF2-40B4-BE49-F238E27FC236}">
                <a16:creationId xmlns:a16="http://schemas.microsoft.com/office/drawing/2014/main" id="{37CBAFFA-F115-404B-0989-14F43A7E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04" y="3193401"/>
            <a:ext cx="381945" cy="381945"/>
          </a:xfrm>
          <a:prstGeom prst="rect">
            <a:avLst/>
          </a:prstGeom>
        </p:spPr>
      </p:pic>
      <p:pic>
        <p:nvPicPr>
          <p:cNvPr id="19" name="Picture 18" descr="Owner avatar">
            <a:extLst>
              <a:ext uri="{FF2B5EF4-FFF2-40B4-BE49-F238E27FC236}">
                <a16:creationId xmlns:a16="http://schemas.microsoft.com/office/drawing/2014/main" id="{66465A75-8E57-D39A-473D-A079CB48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03" y="5234460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3333720" y="975608"/>
            <a:ext cx="54036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DataFrame-EC &amp; </a:t>
            </a:r>
            <a:r>
              <a:rPr lang="en-US" sz="2800" dirty="0" err="1"/>
              <a:t>Tablesaw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85380"/>
              </p:ext>
            </p:extLst>
          </p:nvPr>
        </p:nvGraphicFramePr>
        <p:xfrm>
          <a:off x="768679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2086038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2086038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18857"/>
              </p:ext>
            </p:extLst>
          </p:nvPr>
        </p:nvGraphicFramePr>
        <p:xfrm>
          <a:off x="6596594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60D3094E-711D-9F37-772D-9263CBD67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92" y="3513232"/>
            <a:ext cx="381945" cy="381945"/>
          </a:xfrm>
          <a:prstGeom prst="rect">
            <a:avLst/>
          </a:prstGeom>
        </p:spPr>
      </p:pic>
      <p:pic>
        <p:nvPicPr>
          <p:cNvPr id="10" name="Picture 9" descr="Owner avatar">
            <a:extLst>
              <a:ext uri="{FF2B5EF4-FFF2-40B4-BE49-F238E27FC236}">
                <a16:creationId xmlns:a16="http://schemas.microsoft.com/office/drawing/2014/main" id="{F08B7398-E1FB-40CC-5809-7246CA3C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532437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 the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it easy to do things like filtering, aggregation, transformation, enrichment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 hoc</a:t>
            </a:r>
            <a:r>
              <a:rPr lang="en-US" b="1" dirty="0"/>
              <a:t>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</a:t>
            </a:r>
            <a:r>
              <a:rPr lang="en-US" dirty="0">
                <a:highlight>
                  <a:srgbClr val="FFEDB3"/>
                </a:highlight>
              </a:rPr>
              <a:t>Excel</a:t>
            </a:r>
            <a:r>
              <a:rPr lang="en-US" dirty="0"/>
              <a:t> tables for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Programmatically</a:t>
            </a:r>
            <a:r>
              <a:rPr lang="en-US" b="1" dirty="0"/>
              <a:t> </a:t>
            </a:r>
            <a:r>
              <a:rPr lang="en-US" dirty="0"/>
              <a:t>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</a:t>
            </a:r>
            <a:r>
              <a:rPr lang="en-US" dirty="0">
                <a:highlight>
                  <a:srgbClr val="FFEDB3"/>
                </a:highlight>
              </a:rPr>
              <a:t>Spark cluster</a:t>
            </a:r>
            <a:r>
              <a:rPr lang="en-US" dirty="0"/>
              <a:t> after all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 Science </a:t>
            </a:r>
            <a:r>
              <a:rPr lang="en-US" dirty="0"/>
              <a:t>– notebooks and visualization [some of frameworks]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97123"/>
              </p:ext>
            </p:extLst>
          </p:nvPr>
        </p:nvGraphicFramePr>
        <p:xfrm>
          <a:off x="1406284" y="4921864"/>
          <a:ext cx="937943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504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7190930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The this here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</a:t>
                      </a:r>
                      <a:endPara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2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3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DD888-03D2-47B8-433F-DAFAD393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6318-BF82-5D53-A0A5-FAF872CEB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1F11-E72B-EBAB-E45C-CD7431D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or: Elbow 104">
            <a:extLst>
              <a:ext uri="{FF2B5EF4-FFF2-40B4-BE49-F238E27FC236}">
                <a16:creationId xmlns:a16="http://schemas.microsoft.com/office/drawing/2014/main" id="{1710E6B4-8287-2EDA-5DD2-BEF5E85108BB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930804" y="1574297"/>
            <a:ext cx="1401829" cy="249526"/>
          </a:xfrm>
          <a:prstGeom prst="curvedConnector3">
            <a:avLst>
              <a:gd name="adj1" fmla="val 36954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8EB06-28F4-F205-2FE1-EDB43D79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cxnSp>
        <p:nvCxnSpPr>
          <p:cNvPr id="4" name="Connector: Elbow 104">
            <a:extLst>
              <a:ext uri="{FF2B5EF4-FFF2-40B4-BE49-F238E27FC236}">
                <a16:creationId xmlns:a16="http://schemas.microsoft.com/office/drawing/2014/main" id="{75BF28DE-FBC3-B63C-619A-409B2F532FA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 rot="16200000" flipH="1">
            <a:off x="2901482" y="1909883"/>
            <a:ext cx="1199302" cy="1612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104">
            <a:extLst>
              <a:ext uri="{FF2B5EF4-FFF2-40B4-BE49-F238E27FC236}">
                <a16:creationId xmlns:a16="http://schemas.microsoft.com/office/drawing/2014/main" id="{E858C222-D794-89DA-B332-1B8ED01C383D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rot="10800000" flipV="1">
            <a:off x="1447493" y="2588893"/>
            <a:ext cx="479241" cy="888555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5CE08F-425E-7095-F12F-87A1D856F504}"/>
              </a:ext>
            </a:extLst>
          </p:cNvPr>
          <p:cNvGrpSpPr/>
          <p:nvPr/>
        </p:nvGrpSpPr>
        <p:grpSpPr>
          <a:xfrm>
            <a:off x="665277" y="183423"/>
            <a:ext cx="2921134" cy="2781748"/>
            <a:chOff x="1915237" y="1550218"/>
            <a:chExt cx="2921134" cy="2781748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1264E74-9B86-2F6B-48FD-0F3F4A026D5E}"/>
                </a:ext>
              </a:extLst>
            </p:cNvPr>
            <p:cNvSpPr/>
            <p:nvPr/>
          </p:nvSpPr>
          <p:spPr>
            <a:xfrm>
              <a:off x="1915237" y="1550218"/>
              <a:ext cx="2921134" cy="27817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18C4-AC91-3E72-FEEF-DEE3673B3468}"/>
                </a:ext>
              </a:extLst>
            </p:cNvPr>
            <p:cNvSpPr/>
            <p:nvPr/>
          </p:nvSpPr>
          <p:spPr>
            <a:xfrm rot="3958490">
              <a:off x="2373987" y="1910001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rdersForDate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(...)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7446-2810-7F3F-F1FD-690830B5D557}"/>
                </a:ext>
              </a:extLst>
            </p:cNvPr>
            <p:cNvSpPr/>
            <p:nvPr/>
          </p:nvSpPr>
          <p:spPr>
            <a:xfrm rot="17638539">
              <a:off x="2206990" y="1957272"/>
              <a:ext cx="2100394" cy="19073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ostPopularDonuts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D59512-8DF6-C75A-4CC0-1A424B10055E}"/>
                </a:ext>
              </a:extLst>
            </p:cNvPr>
            <p:cNvCxnSpPr>
              <a:cxnSpLocks/>
              <a:stCxn id="14" idx="4"/>
              <a:endCxn id="7" idx="0"/>
            </p:cNvCxnSpPr>
            <p:nvPr/>
          </p:nvCxnSpPr>
          <p:spPr>
            <a:xfrm flipV="1">
              <a:off x="3375804" y="1550218"/>
              <a:ext cx="0" cy="215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CEF192-4179-B102-00A1-9A3D2DE76858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 flipH="1" flipV="1">
              <a:off x="2806610" y="2399059"/>
              <a:ext cx="1601971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20AF0D-ED4E-F29B-82C7-BD233238AEBA}"/>
                </a:ext>
              </a:extLst>
            </p:cNvPr>
            <p:cNvCxnSpPr>
              <a:cxnSpLocks/>
              <a:stCxn id="14" idx="7"/>
              <a:endCxn id="7" idx="3"/>
            </p:cNvCxnSpPr>
            <p:nvPr/>
          </p:nvCxnSpPr>
          <p:spPr>
            <a:xfrm flipH="1">
              <a:off x="2343027" y="2399059"/>
              <a:ext cx="1601970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05C9F0-9080-9D8A-4E02-1E64EA034D3B}"/>
                </a:ext>
              </a:extLst>
            </p:cNvPr>
            <p:cNvSpPr txBox="1"/>
            <p:nvPr/>
          </p:nvSpPr>
          <p:spPr>
            <a:xfrm>
              <a:off x="3176693" y="377102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D8CB47F-932B-F872-63E2-8E95469F8866}"/>
                </a:ext>
              </a:extLst>
            </p:cNvPr>
            <p:cNvSpPr/>
            <p:nvPr/>
          </p:nvSpPr>
          <p:spPr>
            <a:xfrm>
              <a:off x="2570843" y="2174542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DonutShop</a:t>
              </a:r>
              <a:endPara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-customers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-orders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-menu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063ADD-0F6E-2C66-7659-073C4E5CFCF3}"/>
              </a:ext>
            </a:extLst>
          </p:cNvPr>
          <p:cNvGrpSpPr/>
          <p:nvPr/>
        </p:nvGrpSpPr>
        <p:grpSpPr>
          <a:xfrm>
            <a:off x="3052209" y="3315631"/>
            <a:ext cx="2510042" cy="2390272"/>
            <a:chOff x="3856654" y="4014991"/>
            <a:chExt cx="2510042" cy="2390272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D5E7124-2C8E-86C0-5F67-DC6BDD191271}"/>
                </a:ext>
              </a:extLst>
            </p:cNvPr>
            <p:cNvSpPr/>
            <p:nvPr/>
          </p:nvSpPr>
          <p:spPr>
            <a:xfrm>
              <a:off x="3856654" y="4014991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F23F99-2430-6E33-1015-D89F9DD2A7C9}"/>
                </a:ext>
              </a:extLst>
            </p:cNvPr>
            <p:cNvSpPr/>
            <p:nvPr/>
          </p:nvSpPr>
          <p:spPr>
            <a:xfrm rot="345241">
              <a:off x="4046798" y="4279932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street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45E3CA-FFB5-3B6B-66B3-7501ED75657C}"/>
                </a:ext>
              </a:extLst>
            </p:cNvPr>
            <p:cNvSpPr/>
            <p:nvPr/>
          </p:nvSpPr>
          <p:spPr>
            <a:xfrm rot="17638539">
              <a:off x="4059601" y="4225469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B50D3D-607D-9CD7-72A2-18D617193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4910" y="4236720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3DFA43-E408-89E4-0DE4-EE3222C8A758}"/>
                </a:ext>
              </a:extLst>
            </p:cNvPr>
            <p:cNvCxnSpPr>
              <a:cxnSpLocks/>
              <a:stCxn id="16" idx="7"/>
              <a:endCxn id="23" idx="3"/>
            </p:cNvCxnSpPr>
            <p:nvPr/>
          </p:nvCxnSpPr>
          <p:spPr>
            <a:xfrm flipH="1">
              <a:off x="4542481" y="4365038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32300-8C93-F1E2-7D5D-56C2FD6DBC6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H="1">
              <a:off x="3856654" y="5210127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E3D4A-4665-B601-1B17-F21D8BA0DA54}"/>
                </a:ext>
              </a:extLst>
            </p:cNvPr>
            <p:cNvSpPr txBox="1"/>
            <p:nvPr/>
          </p:nvSpPr>
          <p:spPr>
            <a:xfrm>
              <a:off x="4810677" y="59492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C1EDAC7-EE16-2690-0C3A-42CDB02F7EE7}"/>
                </a:ext>
              </a:extLst>
            </p:cNvPr>
            <p:cNvSpPr/>
            <p:nvPr/>
          </p:nvSpPr>
          <p:spPr>
            <a:xfrm>
              <a:off x="4306714" y="444357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Customer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-street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B30A4-A87F-FA99-0783-65A6246FED3C}"/>
              </a:ext>
            </a:extLst>
          </p:cNvPr>
          <p:cNvGrpSpPr/>
          <p:nvPr/>
        </p:nvGrpSpPr>
        <p:grpSpPr>
          <a:xfrm>
            <a:off x="99966" y="3477449"/>
            <a:ext cx="2695052" cy="2566454"/>
            <a:chOff x="554860" y="3842936"/>
            <a:chExt cx="2695052" cy="2566454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A24D4CF-27AD-B237-21A0-34370BF9D5F0}"/>
                </a:ext>
              </a:extLst>
            </p:cNvPr>
            <p:cNvSpPr/>
            <p:nvPr/>
          </p:nvSpPr>
          <p:spPr>
            <a:xfrm>
              <a:off x="554860" y="3842936"/>
              <a:ext cx="2695052" cy="256645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A362A-5C66-E6A2-CD33-E60B8CC7A665}"/>
                </a:ext>
              </a:extLst>
            </p:cNvPr>
            <p:cNvSpPr/>
            <p:nvPr/>
          </p:nvSpPr>
          <p:spPr>
            <a:xfrm rot="326148">
              <a:off x="920536" y="4172102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089252-E2FD-51C5-0D84-01DFB24F69D0}"/>
                </a:ext>
              </a:extLst>
            </p:cNvPr>
            <p:cNvSpPr/>
            <p:nvPr/>
          </p:nvSpPr>
          <p:spPr>
            <a:xfrm rot="18071797">
              <a:off x="581381" y="4269957"/>
              <a:ext cx="2100394" cy="13861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582098"/>
                </a:avLst>
              </a:prstTxWarp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date()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51427F-980E-DCE9-522E-1AA68EA2D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6780" y="4001960"/>
              <a:ext cx="891373" cy="177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49F2D-6AC6-12AF-5A61-88C33FA7A740}"/>
                </a:ext>
              </a:extLst>
            </p:cNvPr>
            <p:cNvCxnSpPr>
              <a:cxnSpLocks/>
              <a:stCxn id="25" idx="5"/>
              <a:endCxn id="36" idx="1"/>
            </p:cNvCxnSpPr>
            <p:nvPr/>
          </p:nvCxnSpPr>
          <p:spPr>
            <a:xfrm flipH="1" flipV="1">
              <a:off x="1333192" y="4591304"/>
              <a:ext cx="1522039" cy="1442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4C141D-668C-3A55-4CB5-220EA50C8268}"/>
                </a:ext>
              </a:extLst>
            </p:cNvPr>
            <p:cNvCxnSpPr>
              <a:cxnSpLocks/>
              <a:stCxn id="36" idx="6"/>
              <a:endCxn id="25" idx="2"/>
            </p:cNvCxnSpPr>
            <p:nvPr/>
          </p:nvCxnSpPr>
          <p:spPr>
            <a:xfrm flipH="1" flipV="1">
              <a:off x="554860" y="5126163"/>
              <a:ext cx="2152486" cy="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0A877-506C-172C-C827-82CEDC523E4C}"/>
                </a:ext>
              </a:extLst>
            </p:cNvPr>
            <p:cNvSpPr txBox="1"/>
            <p:nvPr/>
          </p:nvSpPr>
          <p:spPr>
            <a:xfrm rot="2984463">
              <a:off x="737255" y="546488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656776-FD0B-3A88-0511-569F6DEFD5FB}"/>
                </a:ext>
              </a:extLst>
            </p:cNvPr>
            <p:cNvSpPr/>
            <p:nvPr/>
          </p:nvSpPr>
          <p:spPr>
            <a:xfrm rot="5400000">
              <a:off x="1185349" y="4497730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deliver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9E38A4-5F38-6908-94C2-2C2FA20AA148}"/>
                </a:ext>
              </a:extLst>
            </p:cNvPr>
            <p:cNvSpPr/>
            <p:nvPr/>
          </p:nvSpPr>
          <p:spPr>
            <a:xfrm rot="21107244">
              <a:off x="1053634" y="5396573"/>
              <a:ext cx="1917629" cy="7668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cancel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CA8ED6-C119-5539-4677-15009145271C}"/>
                </a:ext>
              </a:extLst>
            </p:cNvPr>
            <p:cNvCxnSpPr>
              <a:cxnSpLocks/>
              <a:stCxn id="36" idx="3"/>
              <a:endCxn id="25" idx="7"/>
            </p:cNvCxnSpPr>
            <p:nvPr/>
          </p:nvCxnSpPr>
          <p:spPr>
            <a:xfrm flipV="1">
              <a:off x="1333192" y="4218784"/>
              <a:ext cx="1522039" cy="1456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7D7578-D60D-3F7F-7710-4E5A714D8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73" y="4440346"/>
              <a:ext cx="1015299" cy="17799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6C2AADB5-3B09-45D1-13F5-3D018F6B24DC}"/>
                </a:ext>
              </a:extLst>
            </p:cNvPr>
            <p:cNvSpPr/>
            <p:nvPr/>
          </p:nvSpPr>
          <p:spPr>
            <a:xfrm>
              <a:off x="1097425" y="436678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Order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-quantity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-date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-status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6F6A8-1DDE-F53E-E91E-00FB9D912C24}"/>
              </a:ext>
            </a:extLst>
          </p:cNvPr>
          <p:cNvGrpSpPr/>
          <p:nvPr/>
        </p:nvGrpSpPr>
        <p:grpSpPr>
          <a:xfrm>
            <a:off x="4332633" y="628687"/>
            <a:ext cx="2510042" cy="2390272"/>
            <a:chOff x="5073973" y="581314"/>
            <a:chExt cx="2510042" cy="239027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7E88CEB-CB5A-6F23-A35B-D2C693AF7E13}"/>
                </a:ext>
              </a:extLst>
            </p:cNvPr>
            <p:cNvSpPr/>
            <p:nvPr/>
          </p:nvSpPr>
          <p:spPr>
            <a:xfrm>
              <a:off x="5073973" y="581314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22C2E5-36DC-85F1-FA6E-64089C5AEE3A}"/>
                </a:ext>
              </a:extLst>
            </p:cNvPr>
            <p:cNvSpPr/>
            <p:nvPr/>
          </p:nvSpPr>
          <p:spPr>
            <a:xfrm rot="345241">
              <a:off x="5264117" y="846255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12FC8F-3BF9-9F9D-A7F9-6C0EE6905695}"/>
                </a:ext>
              </a:extLst>
            </p:cNvPr>
            <p:cNvSpPr/>
            <p:nvPr/>
          </p:nvSpPr>
          <p:spPr>
            <a:xfrm rot="17638539">
              <a:off x="5276920" y="791792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FEA523-FE66-9ACF-6350-6E392E9D8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2229" y="803043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13A623-F20F-DFEB-AAD5-75E8469716DB}"/>
                </a:ext>
              </a:extLst>
            </p:cNvPr>
            <p:cNvCxnSpPr>
              <a:cxnSpLocks/>
              <a:stCxn id="38" idx="7"/>
              <a:endCxn id="45" idx="3"/>
            </p:cNvCxnSpPr>
            <p:nvPr/>
          </p:nvCxnSpPr>
          <p:spPr>
            <a:xfrm flipH="1">
              <a:off x="5759800" y="931361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592EC7-4278-3A6C-A091-48E1ED4D7C1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 flipH="1">
              <a:off x="5073973" y="1776450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765801-3637-2E99-DE06-685210968AB0}"/>
                </a:ext>
              </a:extLst>
            </p:cNvPr>
            <p:cNvSpPr txBox="1"/>
            <p:nvPr/>
          </p:nvSpPr>
          <p:spPr>
            <a:xfrm>
              <a:off x="6027996" y="25155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976297-B492-68B6-7D8D-D6EB28EF50CA}"/>
                </a:ext>
              </a:extLst>
            </p:cNvPr>
            <p:cNvSpPr/>
            <p:nvPr/>
          </p:nvSpPr>
          <p:spPr>
            <a:xfrm rot="16947756">
              <a:off x="5904114" y="1228719"/>
              <a:ext cx="1715114" cy="1260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discountPrice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11C297-8846-D7A8-1322-1099EC65D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032264"/>
              <a:ext cx="665671" cy="1859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09E0FC74-8FF7-C446-AA7C-B9E5AFEE7306}"/>
                </a:ext>
              </a:extLst>
            </p:cNvPr>
            <p:cNvSpPr/>
            <p:nvPr/>
          </p:nvSpPr>
          <p:spPr>
            <a:xfrm>
              <a:off x="5524033" y="1009900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-price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-discount</a:t>
              </a:r>
              <a:b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F1FBF-29C0-4A94-6172-FFBEE3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846E-80CD-434D-C0D1-C36AA8178F0E}"/>
              </a:ext>
            </a:extLst>
          </p:cNvPr>
          <p:cNvSpPr txBox="1"/>
          <p:nvPr/>
        </p:nvSpPr>
        <p:spPr>
          <a:xfrm>
            <a:off x="268282" y="3933982"/>
            <a:ext cx="1165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Jura" panose="02000503000000000000" pitchFamily="2" charset="0"/>
                <a:ea typeface="Jura" panose="02000503000000000000" pitchFamily="2" charset="0"/>
                <a:cs typeface="Courier New" panose="02070309020205020404" pitchFamily="49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3935147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5EC-6D83-E7B8-5A07-13295380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04951-5B11-6E3E-0216-4AA91D1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33218-551D-01CE-9121-209EF678E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93452"/>
              </p:ext>
            </p:extLst>
          </p:nvPr>
        </p:nvGraphicFramePr>
        <p:xfrm>
          <a:off x="1448017" y="1153867"/>
          <a:ext cx="7878863" cy="3246428"/>
        </p:xfrm>
        <a:graphic>
          <a:graphicData uri="http://schemas.openxmlformats.org/drawingml/2006/table">
            <a:tbl>
              <a:tblPr/>
              <a:tblGrid>
                <a:gridCol w="1051343">
                  <a:extLst>
                    <a:ext uri="{9D8B030D-6E8A-4147-A177-3AD203B41FA5}">
                      <a16:colId xmlns:a16="http://schemas.microsoft.com/office/drawing/2014/main" val="129669447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7373361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05853361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47375757"/>
                    </a:ext>
                  </a:extLst>
                </a:gridCol>
                <a:gridCol w="857969">
                  <a:extLst>
                    <a:ext uri="{9D8B030D-6E8A-4147-A177-3AD203B41FA5}">
                      <a16:colId xmlns:a16="http://schemas.microsoft.com/office/drawing/2014/main" val="4726933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724081014"/>
                    </a:ext>
                  </a:extLst>
                </a:gridCol>
                <a:gridCol w="1047854">
                  <a:extLst>
                    <a:ext uri="{9D8B030D-6E8A-4147-A177-3AD203B41FA5}">
                      <a16:colId xmlns:a16="http://schemas.microsoft.com/office/drawing/2014/main" val="3644571755"/>
                    </a:ext>
                  </a:extLst>
                </a:gridCol>
              </a:tblGrid>
              <a:tr h="30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Donut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DiscountPrice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826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749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233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1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Apple Cider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45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477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6733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Dave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045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Jelly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034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419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0.6500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075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B8F5FE-3ED5-26D1-04BB-BA5DA9F4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49" y="1764648"/>
            <a:ext cx="7901101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5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D545-CBE8-E903-1E68-887DE8C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3ADA9-87CA-0C02-5AE7-B103C38B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CE95F2-F5C4-794B-5C01-0162D785D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28136"/>
              </p:ext>
            </p:extLst>
          </p:nvPr>
        </p:nvGraphicFramePr>
        <p:xfrm>
          <a:off x="1448017" y="1153867"/>
          <a:ext cx="6831009" cy="3246428"/>
        </p:xfrm>
        <a:graphic>
          <a:graphicData uri="http://schemas.openxmlformats.org/drawingml/2006/table">
            <a:tbl>
              <a:tblPr/>
              <a:tblGrid>
                <a:gridCol w="1051343">
                  <a:extLst>
                    <a:ext uri="{9D8B030D-6E8A-4147-A177-3AD203B41FA5}">
                      <a16:colId xmlns:a16="http://schemas.microsoft.com/office/drawing/2014/main" val="129669447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7373361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05853361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47375757"/>
                    </a:ext>
                  </a:extLst>
                </a:gridCol>
                <a:gridCol w="857969">
                  <a:extLst>
                    <a:ext uri="{9D8B030D-6E8A-4147-A177-3AD203B41FA5}">
                      <a16:colId xmlns:a16="http://schemas.microsoft.com/office/drawing/2014/main" val="4726933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724081014"/>
                    </a:ext>
                  </a:extLst>
                </a:gridCol>
              </a:tblGrid>
              <a:tr h="30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Donut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DiscountPrice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826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749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233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1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Apple Cider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45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477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6733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Dave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045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Jelly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034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419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0.6500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075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12E9FBA-6718-4816-8F28-A5313362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51" y="1764648"/>
            <a:ext cx="6852498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8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97BFD0-96EA-91F9-9C44-89C951081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C8547-3D37-01C6-A78A-5B7996DE7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072"/>
          <a:stretch/>
        </p:blipFill>
        <p:spPr>
          <a:xfrm>
            <a:off x="2669750" y="3717792"/>
            <a:ext cx="6852498" cy="2793704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97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91542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1765"/>
              </p:ext>
            </p:extLst>
          </p:nvPr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745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866431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E9798552-8910-7EEE-37E5-2F37EAE47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24"/>
          <a:stretch/>
        </p:blipFill>
        <p:spPr>
          <a:xfrm>
            <a:off x="2669750" y="3751605"/>
            <a:ext cx="6852498" cy="2485736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0540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8205898" y="504547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6546669" y="368797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8251146" cy="191597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87459"/>
              </p:ext>
            </p:extLst>
          </p:nvPr>
        </p:nvGraphicFramePr>
        <p:xfrm>
          <a:off x="8205898" y="4399835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6779387" y="3804330"/>
            <a:ext cx="1426511" cy="13575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23DB1A9D-24D3-8AB5-517C-AE50A1A5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9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7768400" y="39545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5142412" y="312626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0710" y="2351782"/>
            <a:ext cx="5566965" cy="107721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92377"/>
              </p:ext>
            </p:extLst>
          </p:nvPr>
        </p:nvGraphicFramePr>
        <p:xfrm>
          <a:off x="7768400" y="3308939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5375130" y="3242626"/>
            <a:ext cx="2393270" cy="828313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wner avatar">
            <a:extLst>
              <a:ext uri="{FF2B5EF4-FFF2-40B4-BE49-F238E27FC236}">
                <a16:creationId xmlns:a16="http://schemas.microsoft.com/office/drawing/2014/main" id="{C7C96212-07BA-CEE9-7FC4-8D620045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21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2144A-9489-CE37-C9F1-07177B91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66D0C-6CA3-98C2-107B-28C7BA0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900" dirty="0">
                <a:solidFill>
                  <a:srgbClr val="BA3925"/>
                </a:solidFill>
              </a:rPr>
              <a:t>Donald Raab</a:t>
            </a:r>
          </a:p>
          <a:p>
            <a:pPr>
              <a:lnSpc>
                <a:spcPct val="120000"/>
              </a:lnSpc>
            </a:pPr>
            <a:r>
              <a:rPr lang="en-US" dirty="0"/>
              <a:t>Creator, Project Lead, Committer for </a:t>
            </a:r>
            <a:r>
              <a:rPr lang="en-US" dirty="0">
                <a:hlinkClick r:id="rId2"/>
              </a:rPr>
              <a:t>Eclipse Collections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Java Champion (2018)</a:t>
            </a:r>
          </a:p>
          <a:p>
            <a:pPr>
              <a:lnSpc>
                <a:spcPct val="120000"/>
              </a:lnSpc>
            </a:pPr>
            <a:r>
              <a:rPr lang="en-US" dirty="0"/>
              <a:t>Undefeated Tempest 2000 Champion</a:t>
            </a:r>
          </a:p>
          <a:p>
            <a:pPr>
              <a:lnSpc>
                <a:spcPct val="120000"/>
              </a:lnSpc>
            </a:pPr>
            <a:r>
              <a:rPr lang="en-US" dirty="0"/>
              <a:t>Member of the JSR 335 Expert Group (Lambdas, Streams)</a:t>
            </a:r>
          </a:p>
          <a:p>
            <a:pPr>
              <a:lnSpc>
                <a:spcPct val="120000"/>
              </a:lnSpc>
            </a:pPr>
            <a:r>
              <a:rPr lang="en-US" dirty="0"/>
              <a:t>Contributing Author, </a:t>
            </a:r>
            <a:r>
              <a:rPr lang="en-US" dirty="0">
                <a:hlinkClick r:id="rId3"/>
              </a:rPr>
              <a:t>“97 Things Every Java Programmer Should Know”</a:t>
            </a:r>
            <a:r>
              <a:rPr lang="en-US" dirty="0"/>
              <a:t> - O'Reilly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800" dirty="0">
                <a:solidFill>
                  <a:srgbClr val="BA3925"/>
                </a:solidFill>
              </a:rPr>
              <a:t>Vladimir Zakharov</a:t>
            </a:r>
            <a:endParaRPr lang="en-US" sz="3800" dirty="0"/>
          </a:p>
          <a:p>
            <a:pPr>
              <a:lnSpc>
                <a:spcPct val="120000"/>
              </a:lnSpc>
            </a:pPr>
            <a:r>
              <a:rPr lang="en-US" dirty="0"/>
              <a:t>…</a:t>
            </a:r>
          </a:p>
          <a:p>
            <a:pPr>
              <a:lnSpc>
                <a:spcPct val="120000"/>
              </a:lnSpc>
            </a:pPr>
            <a:r>
              <a:rPr lang="en-US" dirty="0"/>
              <a:t>…</a:t>
            </a:r>
          </a:p>
          <a:p>
            <a:pPr>
              <a:lnSpc>
                <a:spcPct val="120000"/>
              </a:lnSpc>
            </a:pPr>
            <a:r>
              <a:rPr lang="en-US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652EB-D265-D5BE-0768-A8040287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6399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89616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8E173-61CE-DF6D-F4B6-99CB72BE6B70}"/>
              </a:ext>
            </a:extLst>
          </p:cNvPr>
          <p:cNvSpPr/>
          <p:nvPr/>
        </p:nvSpPr>
        <p:spPr>
          <a:xfrm>
            <a:off x="934545" y="1550527"/>
            <a:ext cx="5652134" cy="439623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06" y="1164922"/>
            <a:ext cx="10515600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pattern matching,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(object header + object alignment, using JOL): </a:t>
            </a:r>
          </a:p>
          <a:p>
            <a:pPr lvl="2">
              <a:lnSpc>
                <a:spcPct val="120000"/>
              </a:lnSpc>
            </a:pPr>
            <a:r>
              <a:rPr lang="en-US" sz="2300" dirty="0"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Record/stream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6989CA-37EE-C98C-C18F-E049C25C9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510" y="4102836"/>
            <a:ext cx="7078980" cy="927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22114</TotalTime>
  <Words>3615</Words>
  <Application>Microsoft Office PowerPoint</Application>
  <PresentationFormat>Widescreen</PresentationFormat>
  <Paragraphs>982</Paragraphs>
  <Slides>43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Aptos</vt:lpstr>
      <vt:lpstr>Arial</vt:lpstr>
      <vt:lpstr>Cambria Math</vt:lpstr>
      <vt:lpstr>Consolas</vt:lpstr>
      <vt:lpstr>JetBrains Mono</vt:lpstr>
      <vt:lpstr>Jura</vt:lpstr>
      <vt:lpstr>Noto Serif</vt:lpstr>
      <vt:lpstr>Open Sans</vt:lpstr>
      <vt:lpstr>Office Theme</vt:lpstr>
      <vt:lpstr>Are You Missing a DataFrame?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  <vt:lpstr>Scratchpad</vt:lpstr>
      <vt:lpstr>PowerPoint Presentation</vt:lpstr>
      <vt:lpstr>PowerPoint Presentation</vt:lpstr>
      <vt:lpstr>PowerPoint Presentation</vt:lpstr>
      <vt:lpstr>PowerPoint Presentation</vt:lpstr>
      <vt:lpstr>Total Spend Per Customer</vt:lpstr>
      <vt:lpstr>Total Spend Per Customer</vt:lpstr>
      <vt:lpstr>Total Spend Per Customer</vt:lpstr>
      <vt:lpstr>Total Spend Per Customer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45</cp:revision>
  <dcterms:created xsi:type="dcterms:W3CDTF">2024-05-20T21:45:38Z</dcterms:created>
  <dcterms:modified xsi:type="dcterms:W3CDTF">2024-06-07T16:14:13Z</dcterms:modified>
</cp:coreProperties>
</file>