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302" r:id="rId3"/>
    <p:sldId id="257" r:id="rId4"/>
    <p:sldId id="258" r:id="rId5"/>
    <p:sldId id="305" r:id="rId6"/>
    <p:sldId id="307" r:id="rId7"/>
    <p:sldId id="296" r:id="rId8"/>
    <p:sldId id="267" r:id="rId9"/>
    <p:sldId id="268" r:id="rId10"/>
    <p:sldId id="263" r:id="rId11"/>
    <p:sldId id="265" r:id="rId12"/>
    <p:sldId id="266" r:id="rId13"/>
    <p:sldId id="269" r:id="rId14"/>
    <p:sldId id="311" r:id="rId15"/>
    <p:sldId id="312" r:id="rId16"/>
    <p:sldId id="319" r:id="rId17"/>
    <p:sldId id="320" r:id="rId18"/>
    <p:sldId id="270" r:id="rId19"/>
    <p:sldId id="271" r:id="rId20"/>
    <p:sldId id="273" r:id="rId21"/>
    <p:sldId id="277" r:id="rId22"/>
    <p:sldId id="275" r:id="rId23"/>
    <p:sldId id="276" r:id="rId24"/>
    <p:sldId id="323" r:id="rId25"/>
    <p:sldId id="322" r:id="rId26"/>
    <p:sldId id="288" r:id="rId27"/>
    <p:sldId id="308" r:id="rId28"/>
    <p:sldId id="309" r:id="rId29"/>
    <p:sldId id="310" r:id="rId30"/>
    <p:sldId id="278" r:id="rId31"/>
    <p:sldId id="279" r:id="rId32"/>
    <p:sldId id="281" r:id="rId33"/>
    <p:sldId id="315" r:id="rId34"/>
    <p:sldId id="283" r:id="rId35"/>
    <p:sldId id="289" r:id="rId36"/>
    <p:sldId id="316" r:id="rId37"/>
    <p:sldId id="280" r:id="rId38"/>
    <p:sldId id="299" r:id="rId39"/>
    <p:sldId id="300" r:id="rId40"/>
    <p:sldId id="291" r:id="rId41"/>
    <p:sldId id="298" r:id="rId42"/>
    <p:sldId id="294" r:id="rId43"/>
    <p:sldId id="301" r:id="rId44"/>
    <p:sldId id="282" r:id="rId45"/>
    <p:sldId id="285" r:id="rId46"/>
    <p:sldId id="318" r:id="rId47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8CF"/>
    <a:srgbClr val="F8F8F8"/>
    <a:srgbClr val="F2F7FC"/>
    <a:srgbClr val="FEF3E6"/>
    <a:srgbClr val="EAFAEC"/>
    <a:srgbClr val="FFEDB3"/>
    <a:srgbClr val="F7941E"/>
    <a:srgbClr val="FEFAF8"/>
    <a:srgbClr val="FFFFD9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64" autoAdjust="0"/>
    <p:restoredTop sz="96622" autoAdjust="0"/>
  </p:normalViewPr>
  <p:slideViewPr>
    <p:cSldViewPr snapToGrid="0">
      <p:cViewPr varScale="1">
        <p:scale>
          <a:sx n="117" d="100"/>
          <a:sy n="117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2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797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3619"/>
            <a:ext cx="5157787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797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3619"/>
            <a:ext cx="5183188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link:https://www.oreilly.com/library/view/97-things-every/9781491952689/" TargetMode="External"/><Relationship Id="rId2" Type="http://schemas.openxmlformats.org/officeDocument/2006/relationships/hyperlink" Target="link:https://github.com/eclipse/eclipse-collection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hyperlink" Target="https://github.com/vmzakharov/missing-dataframe-talk" TargetMode="External"/><Relationship Id="rId7" Type="http://schemas.openxmlformats.org/officeDocument/2006/relationships/hyperlink" Target="https://github.com/dflib/dflib" TargetMode="Externa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tablesaw/tablesaw" TargetMode="External"/><Relationship Id="rId11" Type="http://schemas.openxmlformats.org/officeDocument/2006/relationships/image" Target="../media/image18.svg"/><Relationship Id="rId5" Type="http://schemas.openxmlformats.org/officeDocument/2006/relationships/hyperlink" Target="https://github.com/eclipse/eclipse-collections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s://github.com/vmzakharov/dataframe-ec" TargetMode="External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D57DC-1512-FFDD-901D-567D84D294CF}"/>
              </a:ext>
            </a:extLst>
          </p:cNvPr>
          <p:cNvGrpSpPr/>
          <p:nvPr/>
        </p:nvGrpSpPr>
        <p:grpSpPr>
          <a:xfrm>
            <a:off x="7358554" y="1303632"/>
            <a:ext cx="3791237" cy="3796339"/>
            <a:chOff x="652954" y="754992"/>
            <a:chExt cx="3791237" cy="3796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4202D2-775D-AD2E-BC80-61348C4047DC}"/>
                </a:ext>
              </a:extLst>
            </p:cNvPr>
            <p:cNvSpPr/>
            <p:nvPr/>
          </p:nvSpPr>
          <p:spPr>
            <a:xfrm>
              <a:off x="652954" y="3763055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448E1-754E-25DD-5064-134EA4C2F81B}"/>
                </a:ext>
              </a:extLst>
            </p:cNvPr>
            <p:cNvSpPr/>
            <p:nvPr/>
          </p:nvSpPr>
          <p:spPr>
            <a:xfrm>
              <a:off x="652954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54F98-DC16-DD33-0B85-FE2AED3E5A14}"/>
                </a:ext>
              </a:extLst>
            </p:cNvPr>
            <p:cNvSpPr/>
            <p:nvPr/>
          </p:nvSpPr>
          <p:spPr>
            <a:xfrm>
              <a:off x="652954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BF1B7F-ECD6-94EB-371A-46FA381026B0}"/>
                </a:ext>
              </a:extLst>
            </p:cNvPr>
            <p:cNvSpPr/>
            <p:nvPr/>
          </p:nvSpPr>
          <p:spPr>
            <a:xfrm>
              <a:off x="652954" y="754993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33DDEB-85FB-5216-1A40-790282E1BCA4}"/>
                </a:ext>
              </a:extLst>
            </p:cNvPr>
            <p:cNvSpPr/>
            <p:nvPr/>
          </p:nvSpPr>
          <p:spPr>
            <a:xfrm>
              <a:off x="1653941" y="3763054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B1A77-A844-62B0-0927-8ED7E039D3A9}"/>
                </a:ext>
              </a:extLst>
            </p:cNvPr>
            <p:cNvSpPr/>
            <p:nvPr/>
          </p:nvSpPr>
          <p:spPr>
            <a:xfrm>
              <a:off x="3655915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54D4B-675F-A061-758E-9655541B3552}"/>
                </a:ext>
              </a:extLst>
            </p:cNvPr>
            <p:cNvSpPr/>
            <p:nvPr/>
          </p:nvSpPr>
          <p:spPr>
            <a:xfrm>
              <a:off x="3655915" y="754993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28EDF-848B-BFB1-C315-5A62D817FF3F}"/>
                </a:ext>
              </a:extLst>
            </p:cNvPr>
            <p:cNvSpPr/>
            <p:nvPr/>
          </p:nvSpPr>
          <p:spPr>
            <a:xfrm>
              <a:off x="2654928" y="754992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9310B8-0F68-166A-14A6-BBEC46511F5B}"/>
                </a:ext>
              </a:extLst>
            </p:cNvPr>
            <p:cNvSpPr/>
            <p:nvPr/>
          </p:nvSpPr>
          <p:spPr>
            <a:xfrm>
              <a:off x="3655915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90E55A-DA01-F23A-C6B8-0BBEBC273B38}"/>
                </a:ext>
              </a:extLst>
            </p:cNvPr>
            <p:cNvSpPr/>
            <p:nvPr/>
          </p:nvSpPr>
          <p:spPr>
            <a:xfrm>
              <a:off x="3655915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4F80F-A0EF-EC85-DF47-19D03109CB56}"/>
                </a:ext>
              </a:extLst>
            </p:cNvPr>
            <p:cNvSpPr/>
            <p:nvPr/>
          </p:nvSpPr>
          <p:spPr>
            <a:xfrm>
              <a:off x="2654928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A42F1-02FA-8595-E38A-8D11C9164E92}"/>
                </a:ext>
              </a:extLst>
            </p:cNvPr>
            <p:cNvSpPr/>
            <p:nvPr/>
          </p:nvSpPr>
          <p:spPr>
            <a:xfrm>
              <a:off x="1653941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2B73B5-8AB2-7717-B29E-7BAE33A1D1D7}"/>
                </a:ext>
              </a:extLst>
            </p:cNvPr>
            <p:cNvSpPr/>
            <p:nvPr/>
          </p:nvSpPr>
          <p:spPr>
            <a:xfrm>
              <a:off x="1653941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515B6-2A42-1565-AA35-24F78789E1EE}"/>
                </a:ext>
              </a:extLst>
            </p:cNvPr>
            <p:cNvSpPr/>
            <p:nvPr/>
          </p:nvSpPr>
          <p:spPr>
            <a:xfrm>
              <a:off x="2654928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1318876-B06B-98EB-7663-2E4D11E0707D}"/>
                </a:ext>
              </a:extLst>
            </p:cNvPr>
            <p:cNvSpPr/>
            <p:nvPr/>
          </p:nvSpPr>
          <p:spPr>
            <a:xfrm flipH="1">
              <a:off x="2048079" y="2508116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2C225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74C6FF-6989-8FF9-270A-23960483BAD1}"/>
                </a:ext>
              </a:extLst>
            </p:cNvPr>
            <p:cNvSpPr/>
            <p:nvPr/>
          </p:nvSpPr>
          <p:spPr>
            <a:xfrm>
              <a:off x="1615737" y="1524481"/>
              <a:ext cx="1420594" cy="125272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F7941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F3742-B780-1BCC-3D2E-A0061F901D81}"/>
                </a:ext>
              </a:extLst>
            </p:cNvPr>
            <p:cNvSpPr/>
            <p:nvPr/>
          </p:nvSpPr>
          <p:spPr>
            <a:xfrm>
              <a:off x="2654928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5417C-0935-C0D8-85C9-7F021EB4FA86}"/>
                </a:ext>
              </a:extLst>
            </p:cNvPr>
            <p:cNvSpPr/>
            <p:nvPr/>
          </p:nvSpPr>
          <p:spPr>
            <a:xfrm>
              <a:off x="1662837" y="754992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endParaRPr lang="en-US" sz="1800" dirty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what the code does functionally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JVM/compiler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This makes sense in the context of 1BRC and doesn’t make these solutions “bad code”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Achieving absolute peak performance requires the above “sacrifices”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69831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33309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361AE535-AFAE-6BF0-D3DB-D0749083785E}"/>
              </a:ext>
            </a:extLst>
          </p:cNvPr>
          <p:cNvSpPr/>
          <p:nvPr/>
        </p:nvSpPr>
        <p:spPr>
          <a:xfrm>
            <a:off x="4054604" y="488704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B45C2B-C95A-C10E-FCB0-F15BDFBF0A2C}"/>
              </a:ext>
            </a:extLst>
          </p:cNvPr>
          <p:cNvSpPr/>
          <p:nvPr/>
        </p:nvSpPr>
        <p:spPr>
          <a:xfrm>
            <a:off x="7586103" y="465432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6330D6-7AB8-6AB5-8117-04A0F854A307}"/>
              </a:ext>
            </a:extLst>
          </p:cNvPr>
          <p:cNvSpPr/>
          <p:nvPr/>
        </p:nvSpPr>
        <p:spPr>
          <a:xfrm>
            <a:off x="8188349" y="193521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94DF1F-7EF8-733B-11D6-9E29EEB99D7B}"/>
              </a:ext>
            </a:extLst>
          </p:cNvPr>
          <p:cNvSpPr/>
          <p:nvPr/>
        </p:nvSpPr>
        <p:spPr>
          <a:xfrm>
            <a:off x="553230" y="339589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450307" y="1450516"/>
            <a:ext cx="9601218" cy="468596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pd.read_csv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FILE,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pyarrow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df.columns.droplevel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df.sort_values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index, 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df.iterrows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():     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'min'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'mean'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'max'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6CB3E2F-612B-3956-DEA6-A714645D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00842"/>
              </p:ext>
            </p:extLst>
          </p:nvPr>
        </p:nvGraphicFramePr>
        <p:xfrm>
          <a:off x="8188349" y="850457"/>
          <a:ext cx="2618288" cy="3017520"/>
        </p:xfrm>
        <a:graphic>
          <a:graphicData uri="http://schemas.openxmlformats.org/drawingml/2006/table">
            <a:tbl>
              <a:tblPr/>
              <a:tblGrid>
                <a:gridCol w="242850">
                  <a:extLst>
                    <a:ext uri="{9D8B030D-6E8A-4147-A177-3AD203B41FA5}">
                      <a16:colId xmlns:a16="http://schemas.microsoft.com/office/drawing/2014/main" val="2520331297"/>
                    </a:ext>
                  </a:extLst>
                </a:gridCol>
                <a:gridCol w="1278158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just" fontAlgn="t"/>
                      <a:endParaRPr lang="en-US" sz="12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F202923-B47A-4CE2-5A22-24CE67608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87864"/>
              </p:ext>
            </p:extLst>
          </p:nvPr>
        </p:nvGraphicFramePr>
        <p:xfrm>
          <a:off x="7586103" y="4107093"/>
          <a:ext cx="3931521" cy="13716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7" name="Connector: Curved 19">
            <a:extLst>
              <a:ext uri="{FF2B5EF4-FFF2-40B4-BE49-F238E27FC236}">
                <a16:creationId xmlns:a16="http://schemas.microsoft.com/office/drawing/2014/main" id="{395F31C7-ACBD-BEEB-9BFB-23CEDEAED95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785948" y="2051578"/>
            <a:ext cx="7402401" cy="1460679"/>
          </a:xfrm>
          <a:prstGeom prst="bentConnector3">
            <a:avLst>
              <a:gd name="adj1" fmla="val 79735"/>
            </a:avLst>
          </a:prstGeom>
          <a:ln w="12700">
            <a:solidFill>
              <a:schemeClr val="accent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9">
            <a:extLst>
              <a:ext uri="{FF2B5EF4-FFF2-40B4-BE49-F238E27FC236}">
                <a16:creationId xmlns:a16="http://schemas.microsoft.com/office/drawing/2014/main" id="{D6419434-6835-8BE5-54F8-2D62274518CB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4287322" y="4770687"/>
            <a:ext cx="3298781" cy="232718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733315" y="1450516"/>
            <a:ext cx="9205267" cy="222375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{}::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java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classLoader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!!,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 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delimiter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  <a:cs typeface="JetBrains Mono" panose="02000009000000000000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EF65AC-4532-1DC3-FD19-58DAD1C08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64278"/>
              </p:ext>
            </p:extLst>
          </p:nvPr>
        </p:nvGraphicFramePr>
        <p:xfrm>
          <a:off x="6943941" y="2562391"/>
          <a:ext cx="3243501" cy="3688080"/>
        </p:xfrm>
        <a:graphic>
          <a:graphicData uri="http://schemas.openxmlformats.org/drawingml/2006/table">
            <a:tbl>
              <a:tblPr/>
              <a:tblGrid>
                <a:gridCol w="1745239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498262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57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6C4ABAC-4BA0-F30F-600B-66BFE1D274E4}"/>
              </a:ext>
            </a:extLst>
          </p:cNvPr>
          <p:cNvSpPr/>
          <p:nvPr/>
        </p:nvSpPr>
        <p:spPr>
          <a:xfrm>
            <a:off x="6190381" y="15291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63953E-3A3A-47ED-B7A6-6FDD02CC3377}"/>
              </a:ext>
            </a:extLst>
          </p:cNvPr>
          <p:cNvSpPr/>
          <p:nvPr/>
        </p:nvSpPr>
        <p:spPr>
          <a:xfrm>
            <a:off x="7000909" y="106653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0EF67F-3164-99E1-E972-4A5B4A4B3B86}"/>
              </a:ext>
            </a:extLst>
          </p:cNvPr>
          <p:cNvSpPr/>
          <p:nvPr/>
        </p:nvSpPr>
        <p:spPr>
          <a:xfrm>
            <a:off x="10235860" y="268146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8BF293-55B9-E0CE-C23E-9B493964B727}"/>
              </a:ext>
            </a:extLst>
          </p:cNvPr>
          <p:cNvSpPr/>
          <p:nvPr/>
        </p:nvSpPr>
        <p:spPr>
          <a:xfrm>
            <a:off x="9131692" y="13460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EA3C91-6B0F-A720-F8A2-81CBC4B9EC99}"/>
              </a:ext>
            </a:extLst>
          </p:cNvPr>
          <p:cNvSpPr/>
          <p:nvPr/>
        </p:nvSpPr>
        <p:spPr>
          <a:xfrm>
            <a:off x="6494761" y="49057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C8022A-F5CC-AB64-C06B-67FB4D8418E2}"/>
              </a:ext>
            </a:extLst>
          </p:cNvPr>
          <p:cNvSpPr/>
          <p:nvPr/>
        </p:nvSpPr>
        <p:spPr>
          <a:xfrm>
            <a:off x="1024821" y="305579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97F9B0-4498-1CD5-B166-843918B8136E}"/>
              </a:ext>
            </a:extLst>
          </p:cNvPr>
          <p:cNvSpPr/>
          <p:nvPr/>
        </p:nvSpPr>
        <p:spPr>
          <a:xfrm>
            <a:off x="3044664" y="33836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41EE5-1C02-64CB-0206-740C15B04BDB}"/>
              </a:ext>
            </a:extLst>
          </p:cNvPr>
          <p:cNvSpPr/>
          <p:nvPr/>
        </p:nvSpPr>
        <p:spPr>
          <a:xfrm>
            <a:off x="3621545" y="46454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450306" y="1450516"/>
            <a:ext cx="6328629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4C64A7-439E-622A-44B8-40332B3A2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21967"/>
              </p:ext>
            </p:extLst>
          </p:nvPr>
        </p:nvGraphicFramePr>
        <p:xfrm>
          <a:off x="6494761" y="4269495"/>
          <a:ext cx="3674330" cy="1524000"/>
        </p:xfrm>
        <a:graphic>
          <a:graphicData uri="http://schemas.openxmlformats.org/drawingml/2006/table">
            <a:tbl>
              <a:tblPr/>
              <a:tblGrid>
                <a:gridCol w="147358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584391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976277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13513E-1129-F9CE-4647-E06A15980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03963"/>
              </p:ext>
            </p:extLst>
          </p:nvPr>
        </p:nvGraphicFramePr>
        <p:xfrm>
          <a:off x="924046" y="4645484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73A572-C85C-5E5F-3BD6-A4D945660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39537"/>
              </p:ext>
            </p:extLst>
          </p:nvPr>
        </p:nvGraphicFramePr>
        <p:xfrm>
          <a:off x="7000909" y="1018557"/>
          <a:ext cx="2436624" cy="1524000"/>
        </p:xfrm>
        <a:graphic>
          <a:graphicData uri="http://schemas.openxmlformats.org/drawingml/2006/table">
            <a:tbl>
              <a:tblPr/>
              <a:tblGrid>
                <a:gridCol w="15222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group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[1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3FF8E0-1128-5887-C137-E573F9425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45633"/>
              </p:ext>
            </p:extLst>
          </p:nvPr>
        </p:nvGraphicFramePr>
        <p:xfrm>
          <a:off x="8962744" y="2678916"/>
          <a:ext cx="2778950" cy="1219200"/>
        </p:xfrm>
        <a:graphic>
          <a:graphicData uri="http://schemas.openxmlformats.org/drawingml/2006/table">
            <a:tbl>
              <a:tblPr/>
              <a:tblGrid>
                <a:gridCol w="14987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</a:tbl>
          </a:graphicData>
        </a:graphic>
      </p:graphicFrame>
      <p:cxnSp>
        <p:nvCxnSpPr>
          <p:cNvPr id="15" name="Connector: Curved 33">
            <a:extLst>
              <a:ext uri="{FF2B5EF4-FFF2-40B4-BE49-F238E27FC236}">
                <a16:creationId xmlns:a16="http://schemas.microsoft.com/office/drawing/2014/main" id="{F2C7685E-CD2F-CD19-2722-FABD20C1705B}"/>
              </a:ext>
            </a:extLst>
          </p:cNvPr>
          <p:cNvCxnSpPr>
            <a:cxnSpLocks/>
            <a:stCxn id="13" idx="6"/>
            <a:endCxn id="14" idx="0"/>
          </p:cNvCxnSpPr>
          <p:nvPr/>
        </p:nvCxnSpPr>
        <p:spPr>
          <a:xfrm>
            <a:off x="3277382" y="3499974"/>
            <a:ext cx="460522" cy="114551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9">
            <a:extLst>
              <a:ext uri="{FF2B5EF4-FFF2-40B4-BE49-F238E27FC236}">
                <a16:creationId xmlns:a16="http://schemas.microsoft.com/office/drawing/2014/main" id="{432FAFA6-99F6-5624-2AAC-6F903562BF21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1257539" y="3172157"/>
            <a:ext cx="5237222" cy="1849904"/>
          </a:xfrm>
          <a:prstGeom prst="bentConnector3">
            <a:avLst>
              <a:gd name="adj1" fmla="val 84919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9">
            <a:extLst>
              <a:ext uri="{FF2B5EF4-FFF2-40B4-BE49-F238E27FC236}">
                <a16:creationId xmlns:a16="http://schemas.microsoft.com/office/drawing/2014/main" id="{94EDE6C6-A915-B2F5-D0A5-A92A20511487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 flipV="1">
            <a:off x="6423099" y="1182897"/>
            <a:ext cx="577810" cy="4625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E02D3E16-2DBD-D77C-BF3D-7DB3DAE7EFA2}"/>
              </a:ext>
            </a:extLst>
          </p:cNvPr>
          <p:cNvCxnSpPr>
            <a:cxnSpLocks/>
            <a:stCxn id="34" idx="6"/>
            <a:endCxn id="33" idx="0"/>
          </p:cNvCxnSpPr>
          <p:nvPr/>
        </p:nvCxnSpPr>
        <p:spPr>
          <a:xfrm>
            <a:off x="9364410" y="1462434"/>
            <a:ext cx="987809" cy="1219034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873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869692" y="2309914"/>
            <a:ext cx="1073562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425A6-0496-448A-2DC0-2BA9251F94D9}"/>
              </a:ext>
            </a:extLst>
          </p:cNvPr>
          <p:cNvSpPr txBox="1"/>
          <p:nvPr/>
        </p:nvSpPr>
        <p:spPr>
          <a:xfrm>
            <a:off x="4161055" y="4666273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2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69413"/>
              </p:ext>
            </p:extLst>
          </p:nvPr>
        </p:nvGraphicFramePr>
        <p:xfrm>
          <a:off x="7586103" y="1791169"/>
          <a:ext cx="4246443" cy="1524000"/>
        </p:xfrm>
        <a:graphic>
          <a:graphicData uri="http://schemas.openxmlformats.org/drawingml/2006/table">
            <a:tbl>
              <a:tblPr/>
              <a:tblGrid>
                <a:gridCol w="15753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88233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03917"/>
              </p:ext>
            </p:extLst>
          </p:nvPr>
        </p:nvGraphicFramePr>
        <p:xfrm>
          <a:off x="7586103" y="4553981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2144A-9489-CE37-C9F1-07177B91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866D0C-6CA3-98C2-107B-28C7BA0B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900" dirty="0">
                <a:solidFill>
                  <a:srgbClr val="BA3925"/>
                </a:solidFill>
              </a:rPr>
              <a:t>Donald Raab</a:t>
            </a:r>
          </a:p>
          <a:p>
            <a:pPr>
              <a:lnSpc>
                <a:spcPct val="120000"/>
              </a:lnSpc>
            </a:pPr>
            <a:r>
              <a:rPr lang="en-US" dirty="0"/>
              <a:t>Creator, Project Lead, Committer for </a:t>
            </a:r>
            <a:r>
              <a:rPr lang="en-US" dirty="0">
                <a:hlinkClick r:id="rId2"/>
              </a:rPr>
              <a:t>Eclipse Collections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Java Champion (2018)</a:t>
            </a:r>
          </a:p>
          <a:p>
            <a:pPr>
              <a:lnSpc>
                <a:spcPct val="120000"/>
              </a:lnSpc>
            </a:pPr>
            <a:r>
              <a:rPr lang="en-US" dirty="0"/>
              <a:t>Member of the JSR 335 Expert Group (Lambdas, Streams)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Contributing Author, 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  <a:hlinkClick r:id="rId3"/>
              </a:rPr>
              <a:t>“97 Things Every Java Programmer Should Know”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O'Reilly</a:t>
            </a:r>
          </a:p>
          <a:p>
            <a:pPr>
              <a:lnSpc>
                <a:spcPct val="120000"/>
              </a:lnSpc>
            </a:pPr>
            <a:r>
              <a:rPr lang="en-US" dirty="0"/>
              <a:t>…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800" dirty="0">
                <a:solidFill>
                  <a:srgbClr val="BA3925"/>
                </a:solidFill>
              </a:rPr>
              <a:t>Vladimir Zakharov</a:t>
            </a:r>
            <a:endParaRPr lang="en-US" sz="3800" dirty="0"/>
          </a:p>
          <a:p>
            <a:pPr>
              <a:lnSpc>
                <a:spcPct val="120000"/>
              </a:lnSpc>
            </a:pPr>
            <a:r>
              <a:rPr lang="en-US" dirty="0"/>
              <a:t>…</a:t>
            </a:r>
          </a:p>
          <a:p>
            <a:pPr>
              <a:lnSpc>
                <a:spcPct val="120000"/>
              </a:lnSpc>
            </a:pPr>
            <a:r>
              <a:rPr lang="en-US" dirty="0"/>
              <a:t>Member of the JSR 335 Expert Group (Lambdas, Streams)</a:t>
            </a:r>
          </a:p>
          <a:p>
            <a:pPr>
              <a:lnSpc>
                <a:spcPct val="120000"/>
              </a:lnSpc>
            </a:pPr>
            <a:r>
              <a:rPr lang="en-US" dirty="0"/>
              <a:t>Committer for </a:t>
            </a:r>
            <a:r>
              <a:rPr lang="en-US" dirty="0">
                <a:hlinkClick r:id="rId2"/>
              </a:rPr>
              <a:t>Eclipse 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5652EB-D265-D5BE-0768-A8040287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7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173269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468002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533162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8929"/>
              </p:ext>
            </p:extLst>
          </p:nvPr>
        </p:nvGraphicFramePr>
        <p:xfrm>
          <a:off x="8498796" y="1533162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173269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463269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AFA3-83AD-9FD0-96DA-159E1A6A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100MRC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D4DB7-9DA2-7C9F-A552-18D51566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ECE9C8D-3030-7E04-AA39-4AEB8F36C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6914" y="938643"/>
            <a:ext cx="9318172" cy="55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76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430AF-AFE5-353E-28E6-C410246E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1BRC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3C93-76BF-1656-CCA9-D76D0FAC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C4053EF-B690-5991-E914-8D50030E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266" y="840945"/>
            <a:ext cx="10351468" cy="55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3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simple grammar for the expression DSL used for computed columns, filters, etc.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Dealing with nulls: acceptance, high tolerance, flexibility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r>
              <a:rPr lang="en-US" dirty="0"/>
              <a:t>…and walls, and joints, and studs, and…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F54BFB-A6F4-8165-981B-74632166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94373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 Cider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90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9A705E-30D1-4BEB-45BE-0D6D4494E8CB}"/>
              </a:ext>
            </a:extLst>
          </p:cNvPr>
          <p:cNvSpPr/>
          <p:nvPr/>
        </p:nvSpPr>
        <p:spPr>
          <a:xfrm>
            <a:off x="3281807" y="26724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90035-093A-579D-4013-DB416341FD09}"/>
              </a:ext>
            </a:extLst>
          </p:cNvPr>
          <p:cNvSpPr/>
          <p:nvPr/>
        </p:nvSpPr>
        <p:spPr>
          <a:xfrm>
            <a:off x="3281807" y="29314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ABCF7F-05E9-3406-A69A-C9ACB5242308}"/>
              </a:ext>
            </a:extLst>
          </p:cNvPr>
          <p:cNvSpPr/>
          <p:nvPr/>
        </p:nvSpPr>
        <p:spPr>
          <a:xfrm>
            <a:off x="3281807" y="34494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732D3-C744-584A-76E9-71393D922441}"/>
              </a:ext>
            </a:extLst>
          </p:cNvPr>
          <p:cNvSpPr/>
          <p:nvPr/>
        </p:nvSpPr>
        <p:spPr>
          <a:xfrm>
            <a:off x="3281807" y="37085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9779F6-9973-9EF1-1182-117FDC9A9193}"/>
              </a:ext>
            </a:extLst>
          </p:cNvPr>
          <p:cNvSpPr/>
          <p:nvPr/>
        </p:nvSpPr>
        <p:spPr>
          <a:xfrm>
            <a:off x="3281807" y="44855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22D910-791E-273D-6C36-6A031115F848}"/>
              </a:ext>
            </a:extLst>
          </p:cNvPr>
          <p:cNvSpPr/>
          <p:nvPr/>
        </p:nvSpPr>
        <p:spPr>
          <a:xfrm>
            <a:off x="3281807" y="31904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59FD98-81DE-7519-179D-E7AB327D9E80}"/>
              </a:ext>
            </a:extLst>
          </p:cNvPr>
          <p:cNvSpPr/>
          <p:nvPr/>
        </p:nvSpPr>
        <p:spPr>
          <a:xfrm>
            <a:off x="3281807" y="39675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AE9B0-6BE5-853B-5995-722B789DF820}"/>
              </a:ext>
            </a:extLst>
          </p:cNvPr>
          <p:cNvSpPr/>
          <p:nvPr/>
        </p:nvSpPr>
        <p:spPr>
          <a:xfrm>
            <a:off x="3281807" y="47446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419AB8-0389-86B5-BFDC-238F4247A47B}"/>
              </a:ext>
            </a:extLst>
          </p:cNvPr>
          <p:cNvSpPr/>
          <p:nvPr/>
        </p:nvSpPr>
        <p:spPr>
          <a:xfrm>
            <a:off x="3281807" y="5003633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80C23-5AF4-E299-65DB-AFA4A2C99DAC}"/>
              </a:ext>
            </a:extLst>
          </p:cNvPr>
          <p:cNvSpPr/>
          <p:nvPr/>
        </p:nvSpPr>
        <p:spPr>
          <a:xfrm>
            <a:off x="3281807" y="42265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CDDCD-4BA0-17C7-CCEC-66409EAB20AD}"/>
              </a:ext>
            </a:extLst>
          </p:cNvPr>
          <p:cNvSpPr/>
          <p:nvPr/>
        </p:nvSpPr>
        <p:spPr>
          <a:xfrm>
            <a:off x="1834573" y="34100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44E70-109F-2D3D-5C96-F8AFBEB9B3D7}"/>
              </a:ext>
            </a:extLst>
          </p:cNvPr>
          <p:cNvSpPr/>
          <p:nvPr/>
        </p:nvSpPr>
        <p:spPr>
          <a:xfrm>
            <a:off x="1834573" y="366437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FDE679-492F-1B81-2F40-E46085CD381C}"/>
              </a:ext>
            </a:extLst>
          </p:cNvPr>
          <p:cNvSpPr/>
          <p:nvPr/>
        </p:nvSpPr>
        <p:spPr>
          <a:xfrm>
            <a:off x="1834573" y="3927171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4ECE88-C85F-ED08-73D7-EE310328A44F}"/>
              </a:ext>
            </a:extLst>
          </p:cNvPr>
          <p:cNvSpPr/>
          <p:nvPr/>
        </p:nvSpPr>
        <p:spPr>
          <a:xfrm>
            <a:off x="1834573" y="417834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r>
              <a:rPr lang="en-US" dirty="0"/>
              <a:t>…and walls, and joints, and studs, and…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0169EB-A61A-8841-3C16-8826A1F6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21623"/>
              </p:ext>
            </p:extLst>
          </p:nvPr>
        </p:nvGraphicFramePr>
        <p:xfrm>
          <a:off x="8120292" y="2642935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7DA656-09DB-25B6-4275-CD42518FF748}"/>
              </a:ext>
            </a:extLst>
          </p:cNvPr>
          <p:cNvSpPr txBox="1"/>
          <p:nvPr/>
        </p:nvSpPr>
        <p:spPr>
          <a:xfrm>
            <a:off x="3328624" y="5857486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60F669-CE28-45C1-5140-925BBB0E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45351"/>
              </p:ext>
            </p:extLst>
          </p:nvPr>
        </p:nvGraphicFramePr>
        <p:xfrm>
          <a:off x="1473815" y="3380791"/>
          <a:ext cx="480378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378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C0A794-3879-35AB-71D9-914FBE9ADAA1}"/>
              </a:ext>
            </a:extLst>
          </p:cNvPr>
          <p:cNvSpPr txBox="1"/>
          <p:nvPr/>
        </p:nvSpPr>
        <p:spPr>
          <a:xfrm>
            <a:off x="708760" y="546098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1679-456B-FF4E-D8CE-80140673731E}"/>
              </a:ext>
            </a:extLst>
          </p:cNvPr>
          <p:cNvSpPr txBox="1"/>
          <p:nvPr/>
        </p:nvSpPr>
        <p:spPr>
          <a:xfrm>
            <a:off x="8939079" y="3019679"/>
            <a:ext cx="2869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rowIndexByKey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CA65D-19F9-B596-9F75-57CAE652E56A}"/>
              </a:ext>
            </a:extLst>
          </p:cNvPr>
          <p:cNvSpPr txBox="1"/>
          <p:nvPr/>
        </p:nvSpPr>
        <p:spPr>
          <a:xfrm>
            <a:off x="3772123" y="5491469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A0526-9D27-1113-AD3C-1657ECBD0F29}"/>
              </a:ext>
            </a:extLst>
          </p:cNvPr>
          <p:cNvSpPr txBox="1"/>
          <p:nvPr/>
        </p:nvSpPr>
        <p:spPr>
          <a:xfrm>
            <a:off x="6800132" y="586678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MutableDoubleList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6757D-743C-2CB0-B2C3-1A3E8E70D847}"/>
              </a:ext>
            </a:extLst>
          </p:cNvPr>
          <p:cNvSpPr txBox="1"/>
          <p:nvPr/>
        </p:nvSpPr>
        <p:spPr>
          <a:xfrm>
            <a:off x="8450317" y="1925746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bitmap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1FFFCE-A89C-9176-FEF0-71B73DAC6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04712"/>
              </p:ext>
            </p:extLst>
          </p:nvPr>
        </p:nvGraphicFramePr>
        <p:xfrm>
          <a:off x="8939079" y="4058095"/>
          <a:ext cx="1538917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15957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734536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[“Alice”]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[0, 1, 3, 4, 7]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[“Bob”]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[2, 9]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[“Carol”]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[5, 8]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[“Dave”]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[6]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34500-A08C-2C96-64E9-E4535FF77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136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Apple Cider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5E31BF-9607-B93E-2B91-C3FE5110F0A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1978952" y="2771983"/>
            <a:ext cx="1302855" cy="737625"/>
          </a:xfrm>
          <a:prstGeom prst="bentConnector3">
            <a:avLst>
              <a:gd name="adj1" fmla="val 16546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07A056-52E4-EDA9-C8C3-BC6642F85E6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1978952" y="3031008"/>
            <a:ext cx="1302855" cy="478600"/>
          </a:xfrm>
          <a:prstGeom prst="bentConnector3">
            <a:avLst>
              <a:gd name="adj1" fmla="val 16603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5C2C24-8F84-326E-463A-5BC57098809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1978952" y="3509608"/>
            <a:ext cx="1302855" cy="39450"/>
          </a:xfrm>
          <a:prstGeom prst="bentConnector3">
            <a:avLst>
              <a:gd name="adj1" fmla="val 16955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F87883-F29C-DA20-63CC-89E4E22D026A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1978952" y="3509608"/>
            <a:ext cx="1302855" cy="298475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8A95AB-E671-C76B-A027-7FEE85586D3D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1978952" y="3509608"/>
            <a:ext cx="1302855" cy="1075550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407359-F29C-EC4D-D13F-3CC45294AB9D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1978952" y="4277920"/>
            <a:ext cx="1302855" cy="48213"/>
          </a:xfrm>
          <a:prstGeom prst="bentConnector3">
            <a:avLst>
              <a:gd name="adj1" fmla="val 35963"/>
            </a:avLst>
          </a:prstGeom>
          <a:ln w="6350">
            <a:solidFill>
              <a:schemeClr val="accent6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55C1FDB-4F1B-08CD-5B79-EB9DFFDD5812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1978952" y="4026744"/>
            <a:ext cx="1302855" cy="4036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98CBD7F-2E49-3F8B-8FC6-2A7928A7B2E1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1978952" y="4026744"/>
            <a:ext cx="1302855" cy="81743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03AB981-2EDD-81AF-B07C-308826DF9921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1978952" y="3763950"/>
            <a:ext cx="1302855" cy="1339256"/>
          </a:xfrm>
          <a:prstGeom prst="bentConnector3">
            <a:avLst>
              <a:gd name="adj1" fmla="val 27190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3F493A-EA9A-F507-8EA3-F744B368177D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1978952" y="3290033"/>
            <a:ext cx="1302855" cy="473917"/>
          </a:xfrm>
          <a:prstGeom prst="bentConnector3">
            <a:avLst>
              <a:gd name="adj1" fmla="val 27191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AA6EB65-1EAA-9A08-434B-C952D2D2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53563"/>
              </p:ext>
            </p:extLst>
          </p:nvPr>
        </p:nvGraphicFramePr>
        <p:xfrm>
          <a:off x="6212215" y="2642510"/>
          <a:ext cx="301788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788">
                  <a:extLst>
                    <a:ext uri="{9D8B030D-6E8A-4147-A177-3AD203B41FA5}">
                      <a16:colId xmlns:a16="http://schemas.microsoft.com/office/drawing/2014/main" val="841488773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224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7643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3204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01631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0420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6925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868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7818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220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06805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DB7B74D-9762-1F5D-406B-3C42C433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80009"/>
              </p:ext>
            </p:extLst>
          </p:nvPr>
        </p:nvGraphicFramePr>
        <p:xfrm>
          <a:off x="6558785" y="2642510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4BC525B-210D-E678-3EEF-E5FF824E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54321"/>
              </p:ext>
            </p:extLst>
          </p:nvPr>
        </p:nvGraphicFramePr>
        <p:xfrm>
          <a:off x="6999989" y="2642510"/>
          <a:ext cx="797397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7397">
                  <a:extLst>
                    <a:ext uri="{9D8B030D-6E8A-4147-A177-3AD203B41FA5}">
                      <a16:colId xmlns:a16="http://schemas.microsoft.com/office/drawing/2014/main" val="2050716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73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6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6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5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4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1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81335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9F009939-9747-1CB0-D15F-D3347BEC20EC}"/>
              </a:ext>
            </a:extLst>
          </p:cNvPr>
          <p:cNvSpPr/>
          <p:nvPr/>
        </p:nvSpPr>
        <p:spPr>
          <a:xfrm>
            <a:off x="6158039" y="2348446"/>
            <a:ext cx="758977" cy="292354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4D419C-655F-6C4A-C2E3-F2DAED6F89ED}"/>
              </a:ext>
            </a:extLst>
          </p:cNvPr>
          <p:cNvSpPr/>
          <p:nvPr/>
        </p:nvSpPr>
        <p:spPr>
          <a:xfrm>
            <a:off x="6952451" y="2348446"/>
            <a:ext cx="923198" cy="292240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CFB5F8C-86B0-CE35-DE4F-AC8482A38C5F}"/>
              </a:ext>
            </a:extLst>
          </p:cNvPr>
          <p:cNvCxnSpPr>
            <a:cxnSpLocks/>
            <a:stCxn id="17" idx="3"/>
            <a:endCxn id="74" idx="2"/>
          </p:cNvCxnSpPr>
          <p:nvPr/>
        </p:nvCxnSpPr>
        <p:spPr>
          <a:xfrm flipV="1">
            <a:off x="6212215" y="5233310"/>
            <a:ext cx="150894" cy="412048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1BE2D56-81DF-DB1E-8BD0-CE05CE6CE980}"/>
              </a:ext>
            </a:extLst>
          </p:cNvPr>
          <p:cNvCxnSpPr>
            <a:cxnSpLocks/>
            <a:stCxn id="9" idx="3"/>
            <a:endCxn id="75" idx="2"/>
          </p:cNvCxnSpPr>
          <p:nvPr/>
        </p:nvCxnSpPr>
        <p:spPr>
          <a:xfrm flipV="1">
            <a:off x="6305721" y="5233310"/>
            <a:ext cx="418076" cy="778065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74EACBE-DD36-DBE0-DE19-16A235E3503F}"/>
              </a:ext>
            </a:extLst>
          </p:cNvPr>
          <p:cNvCxnSpPr>
            <a:cxnSpLocks/>
            <a:stCxn id="18" idx="0"/>
            <a:endCxn id="76" idx="2"/>
          </p:cNvCxnSpPr>
          <p:nvPr/>
        </p:nvCxnSpPr>
        <p:spPr>
          <a:xfrm rot="16200000" flipV="1">
            <a:off x="7473245" y="5158752"/>
            <a:ext cx="633478" cy="782593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C8B99FE9-C3AF-4DD4-9BE3-1828A2E3B07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1192068" y="4939048"/>
            <a:ext cx="1043873" cy="12700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5A4FC560-12D8-BF72-1924-C6200CEA1DF0}"/>
              </a:ext>
            </a:extLst>
          </p:cNvPr>
          <p:cNvCxnSpPr>
            <a:cxnSpLocks/>
            <a:stCxn id="19" idx="1"/>
            <a:endCxn id="8" idx="0"/>
          </p:cNvCxnSpPr>
          <p:nvPr/>
        </p:nvCxnSpPr>
        <p:spPr>
          <a:xfrm rot="10800000" flipV="1">
            <a:off x="8285305" y="2079635"/>
            <a:ext cx="165013" cy="563300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59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873-1EEA-EE3D-739E-BD4183E3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Inspiration: Eclipse Collections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3B72-BDA6-2DA8-E690-9DCC3620C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none" anchor="ctr">
            <a:noAutofit/>
          </a:bodyPr>
          <a:lstStyle/>
          <a:p>
            <a:r>
              <a:rPr lang="en-US" b="0" dirty="0"/>
              <a:t>Eclipse Collections Patterns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F82A50-8C04-ACC2-7217-EB4AE11F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82993"/>
            <a:ext cx="5157787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HashingStrategies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fromFunctions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().equals(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"Carol"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sortThis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thenComparingDouble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A2FC6-A386-EB5A-8491-2900F3E29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DataFrame-EC Patterns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08DF92-18DD-F0A0-9FC1-834D10504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2993"/>
            <a:ext cx="5183188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"Quantity &lt; 12"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 == 'Carol'"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altLang="en-US" sz="1300" dirty="0">
              <a:solidFill>
                <a:srgbClr val="067D17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D53B-C875-B552-65D6-29FD083A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E63DF2-1F2B-05E8-2ED2-37247FBED5DF}"/>
              </a:ext>
            </a:extLst>
          </p:cNvPr>
          <p:cNvCxnSpPr>
            <a:cxnSpLocks/>
          </p:cNvCxnSpPr>
          <p:nvPr/>
        </p:nvCxnSpPr>
        <p:spPr>
          <a:xfrm>
            <a:off x="4084320" y="2598156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C612E0-3BFC-6E21-6165-5C087487BF10}"/>
              </a:ext>
            </a:extLst>
          </p:cNvPr>
          <p:cNvCxnSpPr>
            <a:cxnSpLocks/>
          </p:cNvCxnSpPr>
          <p:nvPr/>
        </p:nvCxnSpPr>
        <p:spPr>
          <a:xfrm>
            <a:off x="4084320" y="4124449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E95C64-617B-7B36-CEFA-0BEFF555754E}"/>
              </a:ext>
            </a:extLst>
          </p:cNvPr>
          <p:cNvCxnSpPr>
            <a:cxnSpLocks/>
          </p:cNvCxnSpPr>
          <p:nvPr/>
        </p:nvCxnSpPr>
        <p:spPr>
          <a:xfrm>
            <a:off x="4084320" y="5238227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9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effectLst/>
              <a:highlight>
                <a:srgbClr val="FFFFFF"/>
              </a:highlight>
              <a:latin typeface="Noto Serif" panose="020F0502020204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DOP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1573392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35233"/>
              </p:ext>
            </p:extLst>
          </p:nvPr>
        </p:nvGraphicFramePr>
        <p:xfrm>
          <a:off x="716280" y="4128294"/>
          <a:ext cx="4549403" cy="2011680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262995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663085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DiscountPrice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020" y="1164922"/>
            <a:ext cx="8526780" cy="501204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List Donuts in the Popularity Order</a:t>
            </a:r>
          </a:p>
          <a:p>
            <a:pPr>
              <a:lnSpc>
                <a:spcPct val="100000"/>
              </a:lnSpc>
            </a:pPr>
            <a:r>
              <a:rPr lang="en-US" dirty="0"/>
              <a:t>Priority Orders for Tomorrow: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orders (Quantity &gt;= 12) </a:t>
            </a:r>
            <a:r>
              <a:rPr lang="en-US" b="1" dirty="0"/>
              <a:t>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Bob’s orders</a:t>
            </a:r>
          </a:p>
          <a:p>
            <a:pPr>
              <a:lnSpc>
                <a:spcPct val="100000"/>
              </a:lnSpc>
            </a:pPr>
            <a:r>
              <a:rPr lang="en-US" dirty="0"/>
              <a:t>Total Spend per Customer</a:t>
            </a:r>
          </a:p>
          <a:p>
            <a:pPr>
              <a:lnSpc>
                <a:spcPct val="100000"/>
              </a:lnSpc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628470"/>
            <a:ext cx="6541270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34029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9995B87-0E20-2D40-30CC-BD584B52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2899010" y="38219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4326701" y="551167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6920438" y="352839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885870" y="323821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19967" y="270755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4" y="2535197"/>
            <a:ext cx="6958155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91193"/>
              </p:ext>
            </p:extLst>
          </p:nvPr>
        </p:nvGraphicFramePr>
        <p:xfrm>
          <a:off x="8826371" y="1622012"/>
          <a:ext cx="2799327" cy="1828800"/>
        </p:xfrm>
        <a:graphic>
          <a:graphicData uri="http://schemas.openxmlformats.org/drawingml/2006/table">
            <a:tbl>
              <a:tblPr/>
              <a:tblGrid>
                <a:gridCol w="136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3152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24986"/>
              </p:ext>
            </p:extLst>
          </p:nvPr>
        </p:nvGraphicFramePr>
        <p:xfrm>
          <a:off x="4332818" y="4610747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18588" y="2823916"/>
            <a:ext cx="5701379" cy="530659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8826371" y="428243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7153156" y="3644751"/>
            <a:ext cx="1673215" cy="754041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3131728" y="3938339"/>
            <a:ext cx="1194973" cy="16896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63431"/>
              </p:ext>
            </p:extLst>
          </p:nvPr>
        </p:nvGraphicFramePr>
        <p:xfrm>
          <a:off x="8826371" y="3696347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38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filter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LocalDate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&gt;=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19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537977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B8244-E55D-701F-2F4A-D537CB5A21B2}"/>
              </a:ext>
            </a:extLst>
          </p:cNvPr>
          <p:cNvGrpSpPr/>
          <p:nvPr/>
        </p:nvGrpSpPr>
        <p:grpSpPr>
          <a:xfrm>
            <a:off x="10809811" y="3274969"/>
            <a:ext cx="598517" cy="598517"/>
            <a:chOff x="9592000" y="2938768"/>
            <a:chExt cx="598517" cy="598517"/>
          </a:xfrm>
        </p:grpSpPr>
        <p:pic>
          <p:nvPicPr>
            <p:cNvPr id="13" name="Picture 12" descr="Owner avatar">
              <a:extLst>
                <a:ext uri="{FF2B5EF4-FFF2-40B4-BE49-F238E27FC236}">
                  <a16:creationId xmlns:a16="http://schemas.microsoft.com/office/drawing/2014/main" id="{A9D96354-27BA-DA1D-FEF6-12E88CC3C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BA7CC-7E40-095F-6536-722328B52170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A9B4-E7F6-F9F3-BF08-6F6C2D5BE6A0}"/>
              </a:ext>
            </a:extLst>
          </p:cNvPr>
          <p:cNvGrpSpPr/>
          <p:nvPr/>
        </p:nvGrpSpPr>
        <p:grpSpPr>
          <a:xfrm>
            <a:off x="7619113" y="1862100"/>
            <a:ext cx="598517" cy="598517"/>
            <a:chOff x="5274924" y="1753984"/>
            <a:chExt cx="598517" cy="59851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AAD3C32-7268-A3C3-542F-01EF1A1F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D9D33D-8C0C-8AA2-7069-F44FA637DF87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vs. Object-Oriented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31232"/>
              </p:ext>
            </p:extLst>
          </p:nvPr>
        </p:nvGraphicFramePr>
        <p:xfrm>
          <a:off x="1015299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632274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96415"/>
              </p:ext>
            </p:extLst>
          </p:nvPr>
        </p:nvGraphicFramePr>
        <p:xfrm>
          <a:off x="1015299" y="3209497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10047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28362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83904"/>
              </p:ext>
            </p:extLst>
          </p:nvPr>
        </p:nvGraphicFramePr>
        <p:xfrm>
          <a:off x="1015299" y="4860845"/>
          <a:ext cx="1016140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exploration, ad hoc calculations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business logic from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 structures and behaviors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 marR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74528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A2DE3-39E8-71EC-5555-E69BC6DCD0C4}"/>
              </a:ext>
            </a:extLst>
          </p:cNvPr>
          <p:cNvCxnSpPr>
            <a:cxnSpLocks/>
          </p:cNvCxnSpPr>
          <p:nvPr/>
        </p:nvCxnSpPr>
        <p:spPr>
          <a:xfrm rot="120000">
            <a:off x="7580376" y="2390501"/>
            <a:ext cx="6949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8B0B6-52E4-FD79-FAD8-DF54DC405176}"/>
              </a:ext>
            </a:extLst>
          </p:cNvPr>
          <p:cNvCxnSpPr>
            <a:cxnSpLocks/>
          </p:cNvCxnSpPr>
          <p:nvPr/>
        </p:nvCxnSpPr>
        <p:spPr>
          <a:xfrm rot="120000">
            <a:off x="7790241" y="2124082"/>
            <a:ext cx="1005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4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6918FB2-6151-3A69-CC29-F903AD2B50D7}"/>
              </a:ext>
            </a:extLst>
          </p:cNvPr>
          <p:cNvGrpSpPr/>
          <p:nvPr/>
        </p:nvGrpSpPr>
        <p:grpSpPr>
          <a:xfrm>
            <a:off x="7787248" y="4434652"/>
            <a:ext cx="598517" cy="598517"/>
            <a:chOff x="9592000" y="2938768"/>
            <a:chExt cx="598517" cy="598517"/>
          </a:xfrm>
        </p:grpSpPr>
        <p:pic>
          <p:nvPicPr>
            <p:cNvPr id="12" name="Picture 11" descr="Owner avatar">
              <a:extLst>
                <a:ext uri="{FF2B5EF4-FFF2-40B4-BE49-F238E27FC236}">
                  <a16:creationId xmlns:a16="http://schemas.microsoft.com/office/drawing/2014/main" id="{F4ABDA05-C165-0A8C-779D-1EA2325AA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17FF07-782C-22F0-5085-40D9ABF85276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B1FB2-650D-3330-69E6-E48839D46AD1}"/>
              </a:ext>
            </a:extLst>
          </p:cNvPr>
          <p:cNvGrpSpPr/>
          <p:nvPr/>
        </p:nvGrpSpPr>
        <p:grpSpPr>
          <a:xfrm>
            <a:off x="7787247" y="2075432"/>
            <a:ext cx="598517" cy="598517"/>
            <a:chOff x="5274924" y="1753984"/>
            <a:chExt cx="598517" cy="5985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E0377F4-EB51-2546-0F2F-D4448B0D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973E26-0B64-D352-AB45-950E5E0294F3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44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1130"/>
              </p:ext>
            </p:extLst>
          </p:nvPr>
        </p:nvGraphicFramePr>
        <p:xfrm>
          <a:off x="768679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1804156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1804156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3626"/>
              </p:ext>
            </p:extLst>
          </p:nvPr>
        </p:nvGraphicFramePr>
        <p:xfrm>
          <a:off x="6596594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DC3CDEE-AC0B-4929-6A0E-8C60F0C07CAA}"/>
              </a:ext>
            </a:extLst>
          </p:cNvPr>
          <p:cNvGrpSpPr/>
          <p:nvPr/>
        </p:nvGrpSpPr>
        <p:grpSpPr>
          <a:xfrm>
            <a:off x="5325468" y="1858188"/>
            <a:ext cx="598517" cy="598517"/>
            <a:chOff x="5274924" y="1753984"/>
            <a:chExt cx="598517" cy="5985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F87D317-9828-31DF-84FF-5A384896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B7F9AB-B799-A19E-1103-03C46EC6AE42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DDDC8D-6550-9FF7-1EE3-60060941D6D7}"/>
              </a:ext>
            </a:extLst>
          </p:cNvPr>
          <p:cNvGrpSpPr/>
          <p:nvPr/>
        </p:nvGrpSpPr>
        <p:grpSpPr>
          <a:xfrm>
            <a:off x="10955287" y="1858188"/>
            <a:ext cx="598517" cy="598517"/>
            <a:chOff x="9592000" y="2938768"/>
            <a:chExt cx="598517" cy="598517"/>
          </a:xfrm>
        </p:grpSpPr>
        <p:pic>
          <p:nvPicPr>
            <p:cNvPr id="15" name="Picture 14" descr="Owner avatar">
              <a:extLst>
                <a:ext uri="{FF2B5EF4-FFF2-40B4-BE49-F238E27FC236}">
                  <a16:creationId xmlns:a16="http://schemas.microsoft.com/office/drawing/2014/main" id="{4EBF16D0-0D63-D38B-97D4-3B2051F0B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071924-9CDC-F110-F07E-05DB3AED4A5F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/>
              <a:t>Takeaways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well with Data-Oriented Programming Paradigm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filtering, aggregation, transformation, enrichment easy!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Ad hoc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types of things you might want to use Excel for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Programmatically</a:t>
            </a:r>
            <a:r>
              <a:rPr lang="en-US" dirty="0"/>
              <a:t> transforming, querying, analyzing data in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690744"/>
              </p:ext>
            </p:extLst>
          </p:nvPr>
        </p:nvGraphicFramePr>
        <p:xfrm>
          <a:off x="1320036" y="1165224"/>
          <a:ext cx="9551928" cy="519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938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  <a:gridCol w="5651405">
                  <a:extLst>
                    <a:ext uri="{9D8B030D-6E8A-4147-A177-3AD203B41FA5}">
                      <a16:colId xmlns:a16="http://schemas.microsoft.com/office/drawing/2014/main" val="2469293715"/>
                    </a:ext>
                  </a:extLst>
                </a:gridCol>
                <a:gridCol w="1583585">
                  <a:extLst>
                    <a:ext uri="{9D8B030D-6E8A-4147-A177-3AD203B41FA5}">
                      <a16:colId xmlns:a16="http://schemas.microsoft.com/office/drawing/2014/main" val="1036426232"/>
                    </a:ext>
                  </a:extLst>
                </a:gridCol>
              </a:tblGrid>
              <a:tr h="1435843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This Talk + Sources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hlinkClick r:id="rId3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890636"/>
                  </a:ext>
                </a:extLst>
              </a:tr>
              <a:tr h="1435843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https://github.com/vmzakharov/dataframe-ec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772460"/>
                  </a:ext>
                </a:extLst>
              </a:tr>
              <a:tr h="1435843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Eclipse Collections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https://github.com/eclipse/eclipse-collections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115555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https://github.com/jtablesaw/tablesaw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536437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https://github.com/dflib/dflib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05538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46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C86C4A7-17D7-41B0-CB5C-06A22D024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5904" y="4063481"/>
            <a:ext cx="1371600" cy="13716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21102CD-6629-792F-0A24-6A55692BD6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55904" y="2633383"/>
            <a:ext cx="1371600" cy="1371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74B4D42-E9D1-9255-6013-F71CD87FC5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55904" y="119816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8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85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DB0385-0915-4038-1F04-60D84C3E707C}"/>
              </a:ext>
            </a:extLst>
          </p:cNvPr>
          <p:cNvSpPr/>
          <p:nvPr/>
        </p:nvSpPr>
        <p:spPr>
          <a:xfrm>
            <a:off x="526743" y="1176111"/>
            <a:ext cx="6245487" cy="529562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1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27" y="1164922"/>
            <a:ext cx="8054958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 and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Pattern matching for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instanceof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For example, object header + object alignment, collected using JOL:</a:t>
            </a:r>
            <a:br>
              <a:rPr lang="en-US" dirty="0"/>
            </a:b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–  “It's large. Large. Large. So large”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Readability and maintainability – “The horror... the horror...”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group data and easily transform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38289</TotalTime>
  <Words>4330</Words>
  <Application>Microsoft Office PowerPoint</Application>
  <PresentationFormat>Widescreen</PresentationFormat>
  <Paragraphs>1256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Aptos</vt:lpstr>
      <vt:lpstr>Aptos Narrow</vt:lpstr>
      <vt:lpstr>Arial</vt:lpstr>
      <vt:lpstr>Biome</vt:lpstr>
      <vt:lpstr>Cambria Math</vt:lpstr>
      <vt:lpstr>Consolas</vt:lpstr>
      <vt:lpstr>JetBrains Mono</vt:lpstr>
      <vt:lpstr>Noto Serif</vt:lpstr>
      <vt:lpstr>Open Sans</vt:lpstr>
      <vt:lpstr>Office Theme</vt:lpstr>
      <vt:lpstr>Are You Missing a DataFrame?</vt:lpstr>
      <vt:lpstr>Introduction</vt:lpstr>
      <vt:lpstr>Data-Oriented Programming</vt:lpstr>
      <vt:lpstr>Data-Oriented vs. Object-Oriented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Python/Pandas</vt:lpstr>
      <vt:lpstr>1BRC With Kotlin: Load</vt:lpstr>
      <vt:lpstr>1BRC With Kotlin: Process</vt:lpstr>
      <vt:lpstr>1BRC With Kotlin: Output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Performance: 100MRC</vt:lpstr>
      <vt:lpstr>Performance: 1BRC</vt:lpstr>
      <vt:lpstr>About dataframe-ec</vt:lpstr>
      <vt:lpstr>Solid Foundation: Eclipse Collections Types</vt:lpstr>
      <vt:lpstr>Solid Foundation: Eclipse Collections Types</vt:lpstr>
      <vt:lpstr>Solid Inspiration: Eclipse Collections APIs</vt:lpstr>
      <vt:lpstr>Donut Store Example: Data</vt:lpstr>
      <vt:lpstr>Donut Store Example: Use Cases</vt:lpstr>
      <vt:lpstr>List Donuts in Popularity Order</vt:lpstr>
      <vt:lpstr>List Donuts in Popularity Order</vt:lpstr>
      <vt:lpstr>List Donuts in Popularity Order</vt:lpstr>
      <vt:lpstr>Priority Orders for Tomorrow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Takeaways</vt:lpstr>
      <vt:lpstr>The 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96</cp:revision>
  <dcterms:created xsi:type="dcterms:W3CDTF">2024-05-20T21:45:38Z</dcterms:created>
  <dcterms:modified xsi:type="dcterms:W3CDTF">2024-08-27T14:32:53Z</dcterms:modified>
</cp:coreProperties>
</file>