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86" r:id="rId6"/>
    <p:sldId id="296" r:id="rId7"/>
    <p:sldId id="267" r:id="rId8"/>
    <p:sldId id="268" r:id="rId9"/>
    <p:sldId id="263" r:id="rId10"/>
    <p:sldId id="265" r:id="rId11"/>
    <p:sldId id="266" r:id="rId12"/>
    <p:sldId id="269" r:id="rId13"/>
    <p:sldId id="270" r:id="rId14"/>
    <p:sldId id="271" r:id="rId15"/>
    <p:sldId id="273" r:id="rId16"/>
    <p:sldId id="277" r:id="rId17"/>
    <p:sldId id="275" r:id="rId18"/>
    <p:sldId id="276" r:id="rId19"/>
    <p:sldId id="288" r:id="rId20"/>
    <p:sldId id="278" r:id="rId21"/>
    <p:sldId id="279" r:id="rId22"/>
    <p:sldId id="281" r:id="rId23"/>
    <p:sldId id="283" r:id="rId24"/>
    <p:sldId id="289" r:id="rId25"/>
    <p:sldId id="280" r:id="rId26"/>
    <p:sldId id="299" r:id="rId27"/>
    <p:sldId id="300" r:id="rId28"/>
    <p:sldId id="291" r:id="rId29"/>
    <p:sldId id="298" r:id="rId30"/>
    <p:sldId id="294" r:id="rId31"/>
    <p:sldId id="301" r:id="rId32"/>
    <p:sldId id="282" r:id="rId33"/>
    <p:sldId id="285" r:id="rId34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AEC"/>
    <a:srgbClr val="FFEDB3"/>
    <a:srgbClr val="F8F8F8"/>
    <a:srgbClr val="FEF3E6"/>
    <a:srgbClr val="F2F7FC"/>
    <a:srgbClr val="FDE8CF"/>
    <a:srgbClr val="F7941E"/>
    <a:srgbClr val="FEFAF8"/>
    <a:srgbClr val="FFFFD9"/>
    <a:srgbClr val="FFD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2" autoAdjust="0"/>
    <p:restoredTop sz="96622" autoAdjust="0"/>
  </p:normalViewPr>
  <p:slideViewPr>
    <p:cSldViewPr snapToGrid="0">
      <p:cViewPr varScale="1">
        <p:scale>
          <a:sx n="117" d="100"/>
          <a:sy n="117" d="100"/>
        </p:scale>
        <p:origin x="57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r">
              <a:defRPr sz="1500"/>
            </a:lvl1pPr>
          </a:lstStyle>
          <a:p>
            <a:fld id="{59D1E3E3-F7E5-4D26-BCE5-1E8DBAC4B1A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334" tIns="56167" rIns="112334" bIns="5616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vert="horz" lIns="112334" tIns="56167" rIns="112334" bIns="5616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r">
              <a:defRPr sz="1500"/>
            </a:lvl1pPr>
          </a:lstStyle>
          <a:p>
            <a:fld id="{C04F54E5-6730-4F6F-80F0-BE59B096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7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123340">
              <a:defRPr/>
            </a:pPr>
            <a:r>
              <a:rPr lang="en-US" sz="1500" dirty="0"/>
              <a:t>Developers have to be top experts in JVM and the compiler behavior from the developer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8A63-FED7-D6D3-24B9-5733498A1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7231-90EF-7E53-CA59-A14D78519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BA392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02D5-4DFC-15DE-B82D-DD63186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352B-BA5B-4A1D-AB49-5E743908BE91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FD2F2-171D-A3B3-8371-A8E183DD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0AF-91ED-FA64-15AE-41F661D3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7EDE-6E26-FDED-61BC-C755F2D9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2D71F-0E76-0A1F-9E96-C3B964329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C78B-0D60-59A1-9228-53C06A5B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2DB-E79B-4763-868D-383441D6F614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A491-0600-FBB3-07D9-96F9172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DEFF-1ABE-7287-7AD6-8661B321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56929-5CDE-A1BA-6BE6-180D29688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C1942-AD47-487D-5032-C8279B077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5CE2-C105-8A33-4295-D92A184F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544-3EB1-47BD-A462-F9BF7255A2BF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4D71-89D2-455C-4249-9272377F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B1EE-04C9-E5D9-B6F3-B5783AF6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A861-D3FE-F3C2-D2F4-93C0DB4E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0DBC-9186-E42D-E5CB-91EBCC91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867E-9436-0D03-CCEB-7E486ECE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5C9-3C83-41D4-A617-4432F1E1E972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2478-625C-F954-A0A6-A804A8DE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5E48E-C07A-B219-75DA-6AFABAC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FF79-C977-BD4F-FA2C-ED3A9EEA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FE4EA-80A7-35CB-2C26-275621FF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D5A0-B6DA-D957-BD62-5CFAC1ED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305-8E6B-457E-A3B0-A4C40E8A9C4F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8134-BA8D-88D4-9E45-FFE97584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B0C1-2145-78EF-E25A-989F1A86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5386-3DB7-B5A7-451E-0C0E0A16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CC1E-9D41-A6B4-725C-1F3D43042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5C817-47AC-BBEC-DE72-B14433FBC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024C-E0EC-4A22-A797-72D5771D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D47D-A168-4B92-9A98-D5AA5A6A1FDF}" type="datetime1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CCC-D1F7-3952-5F36-23FC1085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3A3C8-F563-ABDA-4644-E8C8FAF3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C6AC-CDA0-2F25-188A-DA1A801F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6776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ED337-E71A-8954-B8E7-15197AF8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9548E-4B94-A0FB-FE20-C2A29009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9A305-8520-18B0-9F30-75FF82ADE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338DB-206C-E661-EA7A-360A3F95C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364C8-501B-0D1B-E94B-8282405F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D965-401A-4C58-98FA-D36449B4F26B}" type="datetime1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99FF-B9DA-133D-2366-CD183611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ED047-D2B1-B4A4-811F-CF114C86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5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AFC3-5C5F-FAAC-F2DA-290F18E5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2C51E-C26E-0C0A-DF21-267ADF67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2452-2226-43C0-A947-ED475BAE0B81}" type="datetime1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78C68-4927-E680-B569-7BDD38B7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D6317-7BCE-29E8-8876-24CD6720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FBE67-D701-CEB9-6FF1-DA414EAF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072-08C0-4B11-AF33-6811142FA32C}" type="datetime1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20009-822C-2266-3FA2-6D28EC80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35AA5-FB27-E25E-AC86-E6324FA7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7168-7007-7091-1F6F-B1A74C61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5765-7F22-C102-5900-233D3769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06A85-1DD4-560D-6939-D17C71083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5A83-9BD0-D5AA-516A-FD68A4FE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1819-0C4A-4005-98BB-7C8D0306AE63}" type="datetime1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D4BCC-0B2C-1B06-3378-F86E46EE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4251E-E726-E605-BBE1-62C924A4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9F1D-170A-D077-8D82-DF97F4BF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6B906-B7CA-B549-5175-C0E4C303C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B4357-F18D-7348-6182-ACCE1BD4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32D9-A419-6D8C-5F63-3E353860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F770-7774-4F2F-BBCC-30A1B7F6EBC3}" type="datetime1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134AB-89A4-9790-9CF5-D5BD30DF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8D12-D1FD-812A-EFDA-9D6404DB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548D3-49E2-C339-620F-CF2385D9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</a:t>
            </a:r>
            <a:r>
              <a:rPr lang="en-US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E56D-45E9-8BB4-B80F-1A432B1B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4922"/>
            <a:ext cx="10515600" cy="501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CF36D-554C-E936-4957-82EFF432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F136A-9756-4F3B-9689-7316B3691752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6DD9-DE01-5EAE-7042-76FEE1CA7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ACD0-EFA2-05A4-D248-2A9A2ED00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BA3925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de.java/2024/05/23/dop-v1-1-introduction/" TargetMode="External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mzakharov/dataframe-ec" TargetMode="External"/><Relationship Id="rId2" Type="http://schemas.openxmlformats.org/officeDocument/2006/relationships/hyperlink" Target="https://github.com/vmzakharov/missing-dataframe-tal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clipse/eclipse-collections" TargetMode="External"/><Relationship Id="rId5" Type="http://schemas.openxmlformats.org/officeDocument/2006/relationships/hyperlink" Target="https://github.com/dflib/dflib" TargetMode="External"/><Relationship Id="rId4" Type="http://schemas.openxmlformats.org/officeDocument/2006/relationships/hyperlink" Target="https://github.com/jtablesaw/tablesaw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unnarmorling/1brc" TargetMode="External"/><Relationship Id="rId5" Type="http://schemas.openxmlformats.org/officeDocument/2006/relationships/hyperlink" Target="https://www.morling.dev/blog/one-billion-row-challenge/" TargetMode="Externa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A3C0-7C3A-D0A0-07D6-FACE96A7C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016" y="1122363"/>
            <a:ext cx="6004560" cy="2387600"/>
          </a:xfrm>
        </p:spPr>
        <p:txBody>
          <a:bodyPr>
            <a:normAutofit/>
          </a:bodyPr>
          <a:lstStyle/>
          <a:p>
            <a:r>
              <a:rPr lang="en-US" dirty="0"/>
              <a:t>Are You Missing a DataFrame?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4034F-F3AC-ECA7-5E6B-B1FCC5600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016" y="3602038"/>
            <a:ext cx="6004560" cy="1655762"/>
          </a:xfrm>
        </p:spPr>
        <p:txBody>
          <a:bodyPr anchor="ctr">
            <a:normAutofit/>
          </a:bodyPr>
          <a:lstStyle/>
          <a:p>
            <a:r>
              <a:rPr lang="en-US" sz="2800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The Power of Data Frames in Java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2D57DC-1512-FFDD-901D-567D84D294CF}"/>
              </a:ext>
            </a:extLst>
          </p:cNvPr>
          <p:cNvGrpSpPr/>
          <p:nvPr/>
        </p:nvGrpSpPr>
        <p:grpSpPr>
          <a:xfrm>
            <a:off x="7358554" y="1303632"/>
            <a:ext cx="3791237" cy="3796339"/>
            <a:chOff x="652954" y="754992"/>
            <a:chExt cx="3791237" cy="3796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4202D2-775D-AD2E-BC80-61348C4047DC}"/>
                </a:ext>
              </a:extLst>
            </p:cNvPr>
            <p:cNvSpPr/>
            <p:nvPr/>
          </p:nvSpPr>
          <p:spPr>
            <a:xfrm>
              <a:off x="652954" y="3763055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6448E1-754E-25DD-5064-134EA4C2F81B}"/>
                </a:ext>
              </a:extLst>
            </p:cNvPr>
            <p:cNvSpPr/>
            <p:nvPr/>
          </p:nvSpPr>
          <p:spPr>
            <a:xfrm>
              <a:off x="652954" y="2759841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A54F98-DC16-DD33-0B85-FE2AED3E5A14}"/>
                </a:ext>
              </a:extLst>
            </p:cNvPr>
            <p:cNvSpPr/>
            <p:nvPr/>
          </p:nvSpPr>
          <p:spPr>
            <a:xfrm>
              <a:off x="652954" y="1757417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BF1B7F-ECD6-94EB-371A-46FA381026B0}"/>
                </a:ext>
              </a:extLst>
            </p:cNvPr>
            <p:cNvSpPr/>
            <p:nvPr/>
          </p:nvSpPr>
          <p:spPr>
            <a:xfrm>
              <a:off x="652954" y="754993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33DDEB-85FB-5216-1A40-790282E1BCA4}"/>
                </a:ext>
              </a:extLst>
            </p:cNvPr>
            <p:cNvSpPr/>
            <p:nvPr/>
          </p:nvSpPr>
          <p:spPr>
            <a:xfrm>
              <a:off x="1653941" y="3763054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1B1A77-A844-62B0-0927-8ED7E039D3A9}"/>
                </a:ext>
              </a:extLst>
            </p:cNvPr>
            <p:cNvSpPr/>
            <p:nvPr/>
          </p:nvSpPr>
          <p:spPr>
            <a:xfrm>
              <a:off x="3655915" y="3763054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A54D4B-675F-A061-758E-9655541B3552}"/>
                </a:ext>
              </a:extLst>
            </p:cNvPr>
            <p:cNvSpPr/>
            <p:nvPr/>
          </p:nvSpPr>
          <p:spPr>
            <a:xfrm>
              <a:off x="3655915" y="754993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728EDF-848B-BFB1-C315-5A62D817FF3F}"/>
                </a:ext>
              </a:extLst>
            </p:cNvPr>
            <p:cNvSpPr/>
            <p:nvPr/>
          </p:nvSpPr>
          <p:spPr>
            <a:xfrm>
              <a:off x="2654928" y="754992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9310B8-0F68-166A-14A6-BBEC46511F5B}"/>
                </a:ext>
              </a:extLst>
            </p:cNvPr>
            <p:cNvSpPr/>
            <p:nvPr/>
          </p:nvSpPr>
          <p:spPr>
            <a:xfrm>
              <a:off x="3655915" y="2759841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90E55A-DA01-F23A-C6B8-0BBEBC273B38}"/>
                </a:ext>
              </a:extLst>
            </p:cNvPr>
            <p:cNvSpPr/>
            <p:nvPr/>
          </p:nvSpPr>
          <p:spPr>
            <a:xfrm>
              <a:off x="3655915" y="1757417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84F80F-A0EF-EC85-DF47-19D03109CB56}"/>
                </a:ext>
              </a:extLst>
            </p:cNvPr>
            <p:cNvSpPr/>
            <p:nvPr/>
          </p:nvSpPr>
          <p:spPr>
            <a:xfrm>
              <a:off x="2654928" y="2759841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3A42F1-02FA-8595-E38A-8D11C9164E92}"/>
                </a:ext>
              </a:extLst>
            </p:cNvPr>
            <p:cNvSpPr/>
            <p:nvPr/>
          </p:nvSpPr>
          <p:spPr>
            <a:xfrm>
              <a:off x="1653941" y="2759841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2B73B5-8AB2-7717-B29E-7BAE33A1D1D7}"/>
                </a:ext>
              </a:extLst>
            </p:cNvPr>
            <p:cNvSpPr/>
            <p:nvPr/>
          </p:nvSpPr>
          <p:spPr>
            <a:xfrm>
              <a:off x="1653941" y="1757417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515B6-2A42-1565-AA35-24F78789E1EE}"/>
                </a:ext>
              </a:extLst>
            </p:cNvPr>
            <p:cNvSpPr/>
            <p:nvPr/>
          </p:nvSpPr>
          <p:spPr>
            <a:xfrm>
              <a:off x="2654928" y="1757417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51318876-B06B-98EB-7663-2E4D11E0707D}"/>
                </a:ext>
              </a:extLst>
            </p:cNvPr>
            <p:cNvSpPr/>
            <p:nvPr/>
          </p:nvSpPr>
          <p:spPr>
            <a:xfrm flipH="1">
              <a:off x="2048079" y="2508116"/>
              <a:ext cx="1420594" cy="1254938"/>
            </a:xfrm>
            <a:prstGeom prst="rightArrow">
              <a:avLst>
                <a:gd name="adj1" fmla="val 70175"/>
                <a:gd name="adj2" fmla="val 50880"/>
              </a:avLst>
            </a:prstGeom>
            <a:solidFill>
              <a:srgbClr val="2C2255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674C6FF-6989-8FF9-270A-23960483BAD1}"/>
                </a:ext>
              </a:extLst>
            </p:cNvPr>
            <p:cNvSpPr/>
            <p:nvPr/>
          </p:nvSpPr>
          <p:spPr>
            <a:xfrm>
              <a:off x="1615737" y="1524481"/>
              <a:ext cx="1420594" cy="1252728"/>
            </a:xfrm>
            <a:prstGeom prst="rightArrow">
              <a:avLst>
                <a:gd name="adj1" fmla="val 70175"/>
                <a:gd name="adj2" fmla="val 50880"/>
              </a:avLst>
            </a:prstGeom>
            <a:solidFill>
              <a:srgbClr val="F7941E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DEF3742-B780-1BCC-3D2E-A0061F901D81}"/>
                </a:ext>
              </a:extLst>
            </p:cNvPr>
            <p:cNvSpPr/>
            <p:nvPr/>
          </p:nvSpPr>
          <p:spPr>
            <a:xfrm>
              <a:off x="2654928" y="3763054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D5417C-0935-C0D8-85C9-7F021EB4FA86}"/>
                </a:ext>
              </a:extLst>
            </p:cNvPr>
            <p:cNvSpPr/>
            <p:nvPr/>
          </p:nvSpPr>
          <p:spPr>
            <a:xfrm>
              <a:off x="1662837" y="754992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44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F942-7839-07F1-0348-7A6DD128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1BRC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0342-D7ED-E21E-422F-E6E1DD92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Pretty amazing!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Top 3 results: 1.535, 1.587, and 1.608 seconds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Reference environment: 8 cores, 128 GB RAM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Most submissions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Are many hundreds of lines of (well formatted and well factored) code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Use Vector API, low level APIs, the latest language features, the latest JVM features, and dark magic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Require intimate understanding of the JVM and the compiler behavior from the developers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Took a good amount of the developer’s time (spent both writing and reading the code).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how the algorithms work/what exactly they do due to the solution complexity</a:t>
            </a:r>
          </a:p>
          <a:p>
            <a:pPr lvl="1">
              <a:lnSpc>
                <a:spcPct val="120000"/>
              </a:lnSpc>
            </a:pPr>
            <a:endParaRPr lang="en-US" sz="2000" b="1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This makes sense in the context of 1BRC and doesn’t make these solutions “bad code”.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Achieving absolute peak performance demands the above “sacrifices”.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6208-6433-258B-6333-60351D6A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43B6-BDD4-86BE-15B6-EA71573E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– But Optimized for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BDE6-E9BC-6D5F-4E3E-E4F81B20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777"/>
            <a:ext cx="10515600" cy="446518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instead of optimizing for peak performance we optimized for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dirty="0"/>
              <a:t>The cycles spent developing, understanding, and maintaining this code by humans matter more than achieving the absolute minimum of CPU cycles</a:t>
            </a:r>
          </a:p>
          <a:p>
            <a:pPr>
              <a:lnSpc>
                <a:spcPct val="120000"/>
              </a:lnSpc>
            </a:pPr>
            <a:r>
              <a:rPr lang="en-US" dirty="0"/>
              <a:t>Deliver a working solution quickly and then optimize it if and when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DDCEB-04F5-194A-25FA-2883434C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70441-BEA9-0D07-9E0D-C04CC3126442}"/>
              </a:ext>
            </a:extLst>
          </p:cNvPr>
          <p:cNvSpPr txBox="1"/>
          <p:nvPr/>
        </p:nvSpPr>
        <p:spPr>
          <a:xfrm>
            <a:off x="1133061" y="1212012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What if?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74D8C-F61F-5B62-E2ED-28B9642999A0}"/>
              </a:ext>
            </a:extLst>
          </p:cNvPr>
          <p:cNvSpPr txBox="1"/>
          <p:nvPr/>
        </p:nvSpPr>
        <p:spPr>
          <a:xfrm>
            <a:off x="1133061" y="3712326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New requirements!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FCDA5-CA2F-7C38-C73F-AE751D34AAA6}"/>
              </a:ext>
            </a:extLst>
          </p:cNvPr>
          <p:cNvSpPr txBox="1"/>
          <p:nvPr/>
        </p:nvSpPr>
        <p:spPr>
          <a:xfrm>
            <a:off x="1133061" y="5753207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Enter DataFrame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94E45-4925-B1CB-60F3-01FE58BB3520}"/>
              </a:ext>
            </a:extLst>
          </p:cNvPr>
          <p:cNvSpPr/>
          <p:nvPr/>
        </p:nvSpPr>
        <p:spPr>
          <a:xfrm>
            <a:off x="4256690" y="2003620"/>
            <a:ext cx="3678620" cy="151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readability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maintainability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developer time/effort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4AD858-D3C9-71E5-79F2-24B8B573ACD8}"/>
              </a:ext>
            </a:extLst>
          </p:cNvPr>
          <p:cNvCxnSpPr>
            <a:cxnSpLocks/>
          </p:cNvCxnSpPr>
          <p:nvPr/>
        </p:nvCxnSpPr>
        <p:spPr>
          <a:xfrm>
            <a:off x="4611624" y="35634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92A0F0-96CB-B2CE-2787-8F4276082049}"/>
              </a:ext>
            </a:extLst>
          </p:cNvPr>
          <p:cNvCxnSpPr>
            <a:cxnSpLocks/>
          </p:cNvCxnSpPr>
          <p:nvPr/>
        </p:nvCxnSpPr>
        <p:spPr>
          <a:xfrm>
            <a:off x="4611624" y="56665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5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F61C-4058-BC12-C8D6-30CDD2F5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Toy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7C8D2-5ACE-5E62-184D-DFB640E2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51BFA-2BB0-E11B-840A-0E8A5D49010D}"/>
              </a:ext>
            </a:extLst>
          </p:cNvPr>
          <p:cNvSpPr txBox="1"/>
          <p:nvPr/>
        </p:nvSpPr>
        <p:spPr>
          <a:xfrm>
            <a:off x="1862196" y="2209800"/>
            <a:ext cx="2857500" cy="3392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City;34.1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City;24.3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Francisco;22.9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Istanbul;5.9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City;-2.7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Francisco;-5.4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Istanbul;13.2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Francisco;35.0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Tauranga;17.4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1B0A3-7171-E895-664A-A2B445269BC0}"/>
              </a:ext>
            </a:extLst>
          </p:cNvPr>
          <p:cNvSpPr txBox="1"/>
          <p:nvPr/>
        </p:nvSpPr>
        <p:spPr>
          <a:xfrm>
            <a:off x="1862196" y="1653540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measurements.txt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17CAC-0354-4C3B-9780-B26E24E5EF89}"/>
              </a:ext>
            </a:extLst>
          </p:cNvPr>
          <p:cNvSpPr txBox="1"/>
          <p:nvPr/>
        </p:nvSpPr>
        <p:spPr>
          <a:xfrm>
            <a:off x="6215601" y="2324532"/>
            <a:ext cx="51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BA3925"/>
                </a:solidFill>
              </a:rPr>
              <a:t>Steps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F02EDB-5AD6-E80B-A13B-19B7FD2FF8F8}"/>
              </a:ext>
            </a:extLst>
          </p:cNvPr>
          <p:cNvCxnSpPr>
            <a:cxnSpLocks/>
          </p:cNvCxnSpPr>
          <p:nvPr/>
        </p:nvCxnSpPr>
        <p:spPr>
          <a:xfrm>
            <a:off x="6215601" y="2944892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3502D1-BA93-A9A8-B711-0E22AB5618A5}"/>
              </a:ext>
            </a:extLst>
          </p:cNvPr>
          <p:cNvSpPr txBox="1"/>
          <p:nvPr/>
        </p:nvSpPr>
        <p:spPr>
          <a:xfrm>
            <a:off x="6215601" y="3130025"/>
            <a:ext cx="4114203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Load the data from the file.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Perform aggregation and sorting.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Show results on the console.</a:t>
            </a:r>
          </a:p>
        </p:txBody>
      </p:sp>
    </p:spTree>
    <p:extLst>
      <p:ext uri="{BB962C8B-B14F-4D97-AF65-F5344CB8AC3E}">
        <p14:creationId xmlns:p14="http://schemas.microsoft.com/office/powerpoint/2010/main" val="982982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50307" y="1450516"/>
            <a:ext cx="7728727" cy="407246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hasHeaderLine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URI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lang="en-US" altLang="en-US" sz="1600" dirty="0">
                <a:solidFill>
                  <a:srgbClr val="000000"/>
                </a:solidFill>
                <a:latin typeface="JetBrains Mono" panose="0200000900000000000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toURI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</a:p>
          <a:p>
            <a:pPr>
              <a:lnSpc>
                <a:spcPct val="125000"/>
              </a:lnSpc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Path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"measurements"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DataFrame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.loadAsDataFrame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/>
              <a:cs typeface="JetBrains Mono" panose="02000009000000000000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CA4C34-130C-FFD5-6A9F-4D688D7FC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99461"/>
              </p:ext>
            </p:extLst>
          </p:nvPr>
        </p:nvGraphicFramePr>
        <p:xfrm>
          <a:off x="8498796" y="1450516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  <p:pic>
        <p:nvPicPr>
          <p:cNvPr id="4" name="Graphic 3">
            <a:extLst>
              <a:ext uri="{FF2B5EF4-FFF2-40B4-BE49-F238E27FC236}">
                <a16:creationId xmlns:a16="http://schemas.microsoft.com/office/drawing/2014/main" id="{13072704-66B1-D9BF-82AC-5EC9011E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0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9FEEE25-7D41-980C-83F4-DAD6A794DB34}"/>
              </a:ext>
            </a:extLst>
          </p:cNvPr>
          <p:cNvSpPr/>
          <p:nvPr/>
        </p:nvSpPr>
        <p:spPr>
          <a:xfrm>
            <a:off x="6154236" y="51316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81ECC4-75A7-995B-9887-BD696BB4DDB0}"/>
              </a:ext>
            </a:extLst>
          </p:cNvPr>
          <p:cNvSpPr/>
          <p:nvPr/>
        </p:nvSpPr>
        <p:spPr>
          <a:xfrm>
            <a:off x="7583639" y="546845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64F3B8-1C8B-EB85-5D4E-260EB8A0240B}"/>
              </a:ext>
            </a:extLst>
          </p:cNvPr>
          <p:cNvSpPr/>
          <p:nvPr/>
        </p:nvSpPr>
        <p:spPr>
          <a:xfrm>
            <a:off x="7592409" y="260824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F94EF5-0B00-53CB-7409-674C30A8F3E4}"/>
              </a:ext>
            </a:extLst>
          </p:cNvPr>
          <p:cNvSpPr/>
          <p:nvPr/>
        </p:nvSpPr>
        <p:spPr>
          <a:xfrm>
            <a:off x="1694007" y="48289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95301" y="2282220"/>
            <a:ext cx="6286499" cy="314708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avg2d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BBAA51-242D-C345-6984-7F62A326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214676"/>
              </p:ext>
            </p:extLst>
          </p:nvPr>
        </p:nvGraphicFramePr>
        <p:xfrm>
          <a:off x="7586103" y="1791169"/>
          <a:ext cx="3924932" cy="1676400"/>
        </p:xfrm>
        <a:graphic>
          <a:graphicData uri="http://schemas.openxmlformats.org/drawingml/2006/table">
            <a:tbl>
              <a:tblPr/>
              <a:tblGrid>
                <a:gridCol w="1456052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9CED22-E496-9343-3D61-2F2D947C7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411745"/>
              </p:ext>
            </p:extLst>
          </p:nvPr>
        </p:nvGraphicFramePr>
        <p:xfrm>
          <a:off x="7586103" y="4107093"/>
          <a:ext cx="3931521" cy="16764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3" name="Connector: Curved 19">
            <a:extLst>
              <a:ext uri="{FF2B5EF4-FFF2-40B4-BE49-F238E27FC236}">
                <a16:creationId xmlns:a16="http://schemas.microsoft.com/office/drawing/2014/main" id="{B60CAD54-342C-A870-5060-AA521AFD4AD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926725" y="2724607"/>
            <a:ext cx="5665684" cy="2220686"/>
          </a:xfrm>
          <a:prstGeom prst="bentConnector3">
            <a:avLst>
              <a:gd name="adj1" fmla="val 89402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33">
            <a:extLst>
              <a:ext uri="{FF2B5EF4-FFF2-40B4-BE49-F238E27FC236}">
                <a16:creationId xmlns:a16="http://schemas.microsoft.com/office/drawing/2014/main" id="{071F2540-6012-AEF3-3852-9E27822AA690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386954" y="5248034"/>
            <a:ext cx="1196685" cy="3367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898D951F-384B-9F93-3F90-6F4642FE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3583369" y="2163236"/>
            <a:ext cx="5661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3D9DC-99F9-9D19-B3EB-E280D9DAE7FA}"/>
              </a:ext>
            </a:extLst>
          </p:cNvPr>
          <p:cNvSpPr txBox="1"/>
          <p:nvPr/>
        </p:nvSpPr>
        <p:spPr>
          <a:xfrm>
            <a:off x="4337750" y="5110564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FF326F6-E1B9-4EBA-7A3C-BF840FB3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3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Load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493686" y="1738174"/>
            <a:ext cx="7752430" cy="4380238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options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builder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[] {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.header(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.build();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usingOptions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3A00AB10-F4DA-21F5-B4CE-D6AE6FF9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C1B8BD-37C8-719E-EAA5-91EE71445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39169"/>
              </p:ext>
            </p:extLst>
          </p:nvPr>
        </p:nvGraphicFramePr>
        <p:xfrm>
          <a:off x="8498796" y="1738174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320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E7308C10-1FE3-4B49-2FA8-3E3FFDAFFF9B}"/>
              </a:ext>
            </a:extLst>
          </p:cNvPr>
          <p:cNvSpPr/>
          <p:nvPr/>
        </p:nvSpPr>
        <p:spPr>
          <a:xfrm>
            <a:off x="6277724" y="324001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AB73A-036D-60BF-9CB1-9B4E03A1D6AC}"/>
              </a:ext>
            </a:extLst>
          </p:cNvPr>
          <p:cNvSpPr/>
          <p:nvPr/>
        </p:nvSpPr>
        <p:spPr>
          <a:xfrm>
            <a:off x="5310088" y="217722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B9285A-AB2F-3A17-E24F-EA74B2DBAC02}"/>
              </a:ext>
            </a:extLst>
          </p:cNvPr>
          <p:cNvSpPr/>
          <p:nvPr/>
        </p:nvSpPr>
        <p:spPr>
          <a:xfrm>
            <a:off x="3528219" y="249368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CE5CDA5-D9BF-F69C-C931-D9EE8D575F92}"/>
              </a:ext>
            </a:extLst>
          </p:cNvPr>
          <p:cNvSpPr/>
          <p:nvPr/>
        </p:nvSpPr>
        <p:spPr>
          <a:xfrm>
            <a:off x="2355893" y="49545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87362" y="1489281"/>
            <a:ext cx="7017276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CA766B-FD00-916F-86C4-4124D67E7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Owner avatar">
            <a:extLst>
              <a:ext uri="{FF2B5EF4-FFF2-40B4-BE49-F238E27FC236}">
                <a16:creationId xmlns:a16="http://schemas.microsoft.com/office/drawing/2014/main" id="{43507A65-5BF0-1947-8858-C61E808EB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CDBBCBE-01C8-64B1-8576-D59983996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18347"/>
              </p:ext>
            </p:extLst>
          </p:nvPr>
        </p:nvGraphicFramePr>
        <p:xfrm>
          <a:off x="1440467" y="4947709"/>
          <a:ext cx="6747309" cy="1524000"/>
        </p:xfrm>
        <a:graphic>
          <a:graphicData uri="http://schemas.openxmlformats.org/drawingml/2006/table">
            <a:tbl>
              <a:tblPr/>
              <a:tblGrid>
                <a:gridCol w="1443789">
                  <a:extLst>
                    <a:ext uri="{9D8B030D-6E8A-4147-A177-3AD203B41FA5}">
                      <a16:colId xmlns:a16="http://schemas.microsoft.com/office/drawing/2014/main" val="227001804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3256036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49565907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212451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295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76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87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026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64201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12EBA85-A458-31B0-7F15-606AF2C1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44331"/>
              </p:ext>
            </p:extLst>
          </p:nvPr>
        </p:nvGraphicFramePr>
        <p:xfrm>
          <a:off x="4814121" y="3241528"/>
          <a:ext cx="6740435" cy="1524000"/>
        </p:xfrm>
        <a:graphic>
          <a:graphicData uri="http://schemas.openxmlformats.org/drawingml/2006/table">
            <a:tbl>
              <a:tblPr/>
              <a:tblGrid>
                <a:gridCol w="1436915">
                  <a:extLst>
                    <a:ext uri="{9D8B030D-6E8A-4147-A177-3AD203B41FA5}">
                      <a16:colId xmlns:a16="http://schemas.microsoft.com/office/drawing/2014/main" val="54382761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1812372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1006898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012632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859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285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729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764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005707"/>
                  </a:ext>
                </a:extLst>
              </a:tr>
            </a:tbl>
          </a:graphicData>
        </a:graphic>
      </p:graphicFrame>
      <p:cxnSp>
        <p:nvCxnSpPr>
          <p:cNvPr id="57" name="Connector: Curved 19">
            <a:extLst>
              <a:ext uri="{FF2B5EF4-FFF2-40B4-BE49-F238E27FC236}">
                <a16:creationId xmlns:a16="http://schemas.microsoft.com/office/drawing/2014/main" id="{A40CB88A-B390-B1CC-BBB8-F3A0D52293FA}"/>
              </a:ext>
            </a:extLst>
          </p:cNvPr>
          <p:cNvCxnSpPr>
            <a:cxnSpLocks/>
            <a:stCxn id="56" idx="6"/>
            <a:endCxn id="55" idx="0"/>
          </p:cNvCxnSpPr>
          <p:nvPr/>
        </p:nvCxnSpPr>
        <p:spPr>
          <a:xfrm>
            <a:off x="5542806" y="2293584"/>
            <a:ext cx="851277" cy="946426"/>
          </a:xfrm>
          <a:prstGeom prst="bentConnector2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33">
            <a:extLst>
              <a:ext uri="{FF2B5EF4-FFF2-40B4-BE49-F238E27FC236}">
                <a16:creationId xmlns:a16="http://schemas.microsoft.com/office/drawing/2014/main" id="{1101A555-589E-1E90-18F8-86AF0EF2AF2E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rot="10800000" flipV="1">
            <a:off x="2472253" y="2610046"/>
            <a:ext cx="1055967" cy="2344538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81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03168" y="2163236"/>
            <a:ext cx="7185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9F7BD541-7914-11E2-BDF0-265BB2989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F03EC8-72FF-75B6-F29B-383C79EB4C6B}"/>
              </a:ext>
            </a:extLst>
          </p:cNvPr>
          <p:cNvSpPr txBox="1"/>
          <p:nvPr/>
        </p:nvSpPr>
        <p:spPr>
          <a:xfrm>
            <a:off x="4019549" y="5063239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47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3EC0-E81C-B1FD-1C92-F926FC78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dataframe-ec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691BF9-9F8C-BB88-5689-438F59C7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Based on the Eclipse Collections framework (the “-</a:t>
            </a:r>
            <a:r>
              <a:rPr lang="en-US" dirty="0" err="1"/>
              <a:t>ec</a:t>
            </a:r>
            <a:r>
              <a:rPr lang="en-US" dirty="0"/>
              <a:t>” in the name)</a:t>
            </a:r>
          </a:p>
          <a:p>
            <a:pPr>
              <a:lnSpc>
                <a:spcPct val="120000"/>
              </a:lnSpc>
            </a:pPr>
            <a:r>
              <a:rPr lang="en-US" dirty="0"/>
              <a:t>Memory efficient (for practical use cases)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Uses highly memory efficient Eclipse Collections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Takes advantage of its support for primitive types</a:t>
            </a:r>
          </a:p>
          <a:p>
            <a:pPr>
              <a:lnSpc>
                <a:spcPct val="120000"/>
              </a:lnSpc>
            </a:pPr>
            <a:r>
              <a:rPr lang="en-US" dirty="0"/>
              <a:t>Inspired by Eclipse Collections APIs</a:t>
            </a:r>
          </a:p>
          <a:p>
            <a:pPr>
              <a:lnSpc>
                <a:spcPct val="120000"/>
              </a:lnSpc>
            </a:pPr>
            <a:r>
              <a:rPr lang="en-US" dirty="0"/>
              <a:t>Exposes Eclipse Collections types in its APIs</a:t>
            </a:r>
          </a:p>
          <a:p>
            <a:pPr>
              <a:lnSpc>
                <a:spcPct val="120000"/>
              </a:lnSpc>
            </a:pPr>
            <a:r>
              <a:rPr lang="en-US" dirty="0"/>
              <a:t>Intuitive, humane grammar for the expression DSL used for computed columns, filters, etc.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e.g., adding two numbers is expressed as “A + B”, as opposed to an internal DSL where you assemble an expression from Java method calls</a:t>
            </a:r>
          </a:p>
          <a:p>
            <a:pPr>
              <a:lnSpc>
                <a:spcPct val="120000"/>
              </a:lnSpc>
            </a:pPr>
            <a:r>
              <a:rPr lang="en-US" dirty="0"/>
              <a:t>Ability to add the expression DSL functions and aggregation functions without touching the core framework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D0BADD-83AC-4B25-9AA7-B7154E20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164922"/>
            <a:ext cx="9515060" cy="501204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i="1" dirty="0">
                <a:effectLst/>
                <a:highlight>
                  <a:srgbClr val="FFFFFF"/>
                </a:highlight>
                <a:latin typeface="Noto Serif" panose="020F0502020204030204" pitchFamily="18" charset="0"/>
              </a:rPr>
              <a:t>Data-oriented programming encourages us to model data as (immutable) data, and keep the code that embodies the business logic of how we act on that data separately.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— Brian Goetz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“Data Oriented Programming in Java”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2000" dirty="0">
                <a:hlinkClick r:id="rId2"/>
              </a:rPr>
              <a:t>https://www.infoq.com/articles/data-oriented-programming-java/</a:t>
            </a:r>
            <a:endParaRPr lang="en-US" sz="2000" dirty="0"/>
          </a:p>
          <a:p>
            <a:pPr marL="0" indent="0" algn="r">
              <a:lnSpc>
                <a:spcPct val="150000"/>
              </a:lnSpc>
              <a:buNone/>
            </a:pPr>
            <a:endParaRPr lang="en-US" sz="2000" i="1" dirty="0">
              <a:solidFill>
                <a:schemeClr val="bg2">
                  <a:lumMod val="50000"/>
                </a:schemeClr>
              </a:solidFill>
              <a:highlight>
                <a:srgbClr val="FFFFFF"/>
              </a:highlight>
              <a:latin typeface="Noto Serif" panose="02020600060500020200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>
              <a:hlinkClick r:id="rId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/>
              <a:t>See also the article series by Nicolai </a:t>
            </a:r>
            <a:r>
              <a:rPr lang="en-US" sz="2000" dirty="0" err="1"/>
              <a:t>Parlog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https://inside.java/2024/05/23/dop-v1-1-introduction/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696" y="992089"/>
            <a:ext cx="716722" cy="7167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7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06F5-2E0A-E970-CD14-607CEAF8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FE326-EE1D-A29B-CA0E-A38BC30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D4F70-8F26-E579-E47B-CEEFCE13D798}"/>
              </a:ext>
            </a:extLst>
          </p:cNvPr>
          <p:cNvSpPr txBox="1"/>
          <p:nvPr/>
        </p:nvSpPr>
        <p:spPr>
          <a:xfrm>
            <a:off x="716279" y="1110738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84F78-86CA-F904-F9A8-8A8E8A54827B}"/>
              </a:ext>
            </a:extLst>
          </p:cNvPr>
          <p:cNvSpPr txBox="1"/>
          <p:nvPr/>
        </p:nvSpPr>
        <p:spPr>
          <a:xfrm>
            <a:off x="716280" y="3570900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517AA-7A94-8572-8780-B648C8176B17}"/>
              </a:ext>
            </a:extLst>
          </p:cNvPr>
          <p:cNvSpPr txBox="1"/>
          <p:nvPr/>
        </p:nvSpPr>
        <p:spPr>
          <a:xfrm>
            <a:off x="6172200" y="1501237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C14BD8-8E6E-F28D-FFBD-F3E91E023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56887"/>
              </p:ext>
            </p:extLst>
          </p:nvPr>
        </p:nvGraphicFramePr>
        <p:xfrm>
          <a:off x="716280" y="1668132"/>
          <a:ext cx="4678680" cy="1676400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615488595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839190464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359789967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73783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Name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Street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State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86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902 S Pacific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Las Vegas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NM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6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405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Dallas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0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12300 State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Atlanta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MI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58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102 S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Phoenix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036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A1C8D4-3181-E1DD-63AE-8ECCDFB2C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988697"/>
              </p:ext>
            </p:extLst>
          </p:nvPr>
        </p:nvGraphicFramePr>
        <p:xfrm>
          <a:off x="716280" y="4128294"/>
          <a:ext cx="4549403" cy="2011680"/>
        </p:xfrm>
        <a:graphic>
          <a:graphicData uri="http://schemas.openxmlformats.org/drawingml/2006/table">
            <a:tbl>
              <a:tblPr/>
              <a:tblGrid>
                <a:gridCol w="1623323">
                  <a:extLst>
                    <a:ext uri="{9D8B030D-6E8A-4147-A177-3AD203B41FA5}">
                      <a16:colId xmlns:a16="http://schemas.microsoft.com/office/drawing/2014/main" val="38570342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56768816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500695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Price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Price/Dozen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2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13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$0.90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214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$0.75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$0.65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7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89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387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06398F-0587-7C57-5241-9A125268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54668"/>
              </p:ext>
            </p:extLst>
          </p:nvPr>
        </p:nvGraphicFramePr>
        <p:xfrm>
          <a:off x="6172200" y="2057886"/>
          <a:ext cx="5394960" cy="368808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50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09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66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3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88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B009D-E9B0-CB90-2DFD-41E4D6F4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31B51D-6AC4-A2D4-288A-B4E9CC61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020" y="1164922"/>
            <a:ext cx="8526780" cy="5012042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List Donuts in the Popularity Order</a:t>
            </a:r>
          </a:p>
          <a:p>
            <a:pPr>
              <a:lnSpc>
                <a:spcPct val="100000"/>
              </a:lnSpc>
            </a:pPr>
            <a:r>
              <a:rPr lang="en-US" dirty="0"/>
              <a:t>Priority Orders for Tomorrow: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orders (Quantity &gt;= 12) </a:t>
            </a:r>
            <a:r>
              <a:rPr lang="en-US" b="1" dirty="0"/>
              <a:t>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Bob’s orders</a:t>
            </a:r>
          </a:p>
          <a:p>
            <a:pPr>
              <a:lnSpc>
                <a:spcPct val="100000"/>
              </a:lnSpc>
            </a:pPr>
            <a:r>
              <a:rPr lang="en-US" dirty="0"/>
              <a:t>Total Spend per Customer</a:t>
            </a:r>
          </a:p>
          <a:p>
            <a:pPr>
              <a:lnSpc>
                <a:spcPct val="100000"/>
              </a:lnSpc>
            </a:pPr>
            <a:r>
              <a:rPr lang="en-US" dirty="0"/>
              <a:t>Donut Count per Customer per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D4170-1633-625B-246D-0F9DF297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2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6586851" y="484432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10445919" y="56480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656040" y="454376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5422021" y="36430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9312941" y="239888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02763" y="2339708"/>
            <a:ext cx="6541270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keepColumns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29944"/>
              </p:ext>
            </p:extLst>
          </p:nvPr>
        </p:nvGraphicFramePr>
        <p:xfrm>
          <a:off x="9313320" y="1313343"/>
          <a:ext cx="2375917" cy="18288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92811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72697"/>
              </p:ext>
            </p:extLst>
          </p:nvPr>
        </p:nvGraphicFramePr>
        <p:xfrm>
          <a:off x="10445919" y="4390525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654739" y="2515247"/>
            <a:ext cx="3658202" cy="1244112"/>
          </a:xfrm>
          <a:prstGeom prst="bentConnector3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7890060" y="3960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 flipV="1">
            <a:off x="5888758" y="4076693"/>
            <a:ext cx="2001302" cy="583431"/>
          </a:xfrm>
          <a:prstGeom prst="bentConnector3">
            <a:avLst>
              <a:gd name="adj1" fmla="val 8025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6819569" y="4960685"/>
            <a:ext cx="3626350" cy="803692"/>
          </a:xfrm>
          <a:prstGeom prst="bentConnector3">
            <a:avLst>
              <a:gd name="adj1" fmla="val 24263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26451"/>
              </p:ext>
            </p:extLst>
          </p:nvPr>
        </p:nvGraphicFramePr>
        <p:xfrm>
          <a:off x="7890060" y="3374248"/>
          <a:ext cx="2343600" cy="1828800"/>
        </p:xfrm>
        <a:graphic>
          <a:graphicData uri="http://schemas.openxmlformats.org/drawingml/2006/table">
            <a:tbl>
              <a:tblPr/>
              <a:tblGrid>
                <a:gridCol w="145303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890568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B47AA086-0B3E-F71A-EEE2-0A572311D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04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4431411" y="363910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9869611" y="566754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779012" y="33329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923713" y="303010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33670" y="23797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6" y="2339708"/>
            <a:ext cx="5719778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"-Sum [Quantity]"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retainColumns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15056"/>
              </p:ext>
            </p:extLst>
          </p:nvPr>
        </p:nvGraphicFramePr>
        <p:xfrm>
          <a:off x="8840074" y="1294189"/>
          <a:ext cx="2860952" cy="1828800"/>
        </p:xfrm>
        <a:graphic>
          <a:graphicData uri="http://schemas.openxmlformats.org/drawingml/2006/table">
            <a:tbl>
              <a:tblPr/>
              <a:tblGrid>
                <a:gridCol w="139791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36141"/>
              </p:ext>
            </p:extLst>
          </p:nvPr>
        </p:nvGraphicFramePr>
        <p:xfrm>
          <a:off x="9869611" y="4410049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56431" y="2496093"/>
            <a:ext cx="5677239" cy="650374"/>
          </a:xfrm>
          <a:prstGeom prst="bentConnector3">
            <a:avLst>
              <a:gd name="adj1" fmla="val 62774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6876707" y="386877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6011730" y="3449259"/>
            <a:ext cx="864977" cy="535879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4664129" y="3755462"/>
            <a:ext cx="5205482" cy="2028439"/>
          </a:xfrm>
          <a:prstGeom prst="bentConnector3">
            <a:avLst>
              <a:gd name="adj1" fmla="val 225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97026"/>
              </p:ext>
            </p:extLst>
          </p:nvPr>
        </p:nvGraphicFramePr>
        <p:xfrm>
          <a:off x="6876707" y="3282693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8" name="Picture 2" descr="Owner avatar">
            <a:extLst>
              <a:ext uri="{FF2B5EF4-FFF2-40B4-BE49-F238E27FC236}">
                <a16:creationId xmlns:a16="http://schemas.microsoft.com/office/drawing/2014/main" id="{CBEDF096-423D-1F57-EEBC-DC25A84FF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10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036320" y="1905368"/>
            <a:ext cx="10119360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('%s') and (Quantity &gt;= 12 or Customer == 'Bob')"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.formatted(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38" name="Graphic 37">
            <a:extLst>
              <a:ext uri="{FF2B5EF4-FFF2-40B4-BE49-F238E27FC236}">
                <a16:creationId xmlns:a16="http://schemas.microsoft.com/office/drawing/2014/main" id="{D290252E-1EDE-C30F-2228-633688026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65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48921" y="1688266"/>
            <a:ext cx="8694158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.where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.dateColumn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.stringColumn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A060864B-96DB-BF64-C7FA-486C2B787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8259DD-9C71-7D3B-15D7-CE282D0A9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08597"/>
              </p:ext>
            </p:extLst>
          </p:nvPr>
        </p:nvGraphicFramePr>
        <p:xfrm>
          <a:off x="3398520" y="5015230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51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0058-1AB2-C7B4-E5BC-B5771C27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Spend Per Customer: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</p:spPr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Calculate the dollar amount of each order: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Join Donuts data set to Orders data set to get donut prices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Compute order amounts: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𝑂𝑟𝑑𝑒𝑟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𝐴𝑚𝑜𝑢𝑛𝑡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𝑅𝑒𝑔𝑢𝑙𝑎𝑟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𝐷𝑖𝑠𝑐𝑜𝑢𝑛𝑡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≥12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Group by customer and add up order amounts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Sort by customer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  <a:blipFill>
                <a:blip r:embed="rId2"/>
                <a:stretch>
                  <a:fillRect l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4117D-196B-0C42-014E-83FAF657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6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898168" y="977174"/>
            <a:ext cx="83956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Join order and donut data sets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922776" y="3242330"/>
            <a:ext cx="7641349" cy="99264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.inner(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BC625-E76D-22A3-0D46-C5984753C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24"/>
          <a:stretch/>
        </p:blipFill>
        <p:spPr>
          <a:xfrm>
            <a:off x="3014491" y="4438152"/>
            <a:ext cx="6163018" cy="2235628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240EFE-F903-54D2-E675-AE4D95F1AE36}"/>
              </a:ext>
            </a:extLst>
          </p:cNvPr>
          <p:cNvSpPr txBox="1"/>
          <p:nvPr/>
        </p:nvSpPr>
        <p:spPr>
          <a:xfrm>
            <a:off x="630936" y="1818928"/>
            <a:ext cx="7641349" cy="1300421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.lookupIn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.match(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.select(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resolveLookup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36ADB28-0232-8A42-C812-5A9907929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6255" y="2686468"/>
            <a:ext cx="381945" cy="381945"/>
          </a:xfrm>
          <a:prstGeom prst="rect">
            <a:avLst/>
          </a:prstGeom>
        </p:spPr>
      </p:pic>
      <p:pic>
        <p:nvPicPr>
          <p:cNvPr id="11" name="Picture 10" descr="Owner avatar">
            <a:extLst>
              <a:ext uri="{FF2B5EF4-FFF2-40B4-BE49-F238E27FC236}">
                <a16:creationId xmlns:a16="http://schemas.microsoft.com/office/drawing/2014/main" id="{A7864CDC-B9AD-6402-1AE4-49754EA16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803" y="3788341"/>
            <a:ext cx="381945" cy="38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990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68680" y="2168690"/>
            <a:ext cx="8654638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"(Quantity &lt; 12 ? Price 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* 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6301F47-A942-EF1F-0340-1F801EE75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D9CE59-F059-F652-6B4B-720F0C911F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569"/>
          <a:stretch/>
        </p:blipFill>
        <p:spPr>
          <a:xfrm>
            <a:off x="2145450" y="3632023"/>
            <a:ext cx="7901100" cy="2910302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232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1)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301180" y="1785400"/>
            <a:ext cx="9589640" cy="345485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.isLessThan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6748818" y="4962004"/>
            <a:ext cx="5083728" cy="1695661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593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F486-8259-A30F-D371-C9C7FDE4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vs. Object-Oriented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BF9CB-D3DE-7C77-D59E-754EAC734A85}"/>
              </a:ext>
            </a:extLst>
          </p:cNvPr>
          <p:cNvSpPr txBox="1"/>
          <p:nvPr/>
        </p:nvSpPr>
        <p:spPr>
          <a:xfrm>
            <a:off x="1133061" y="106723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Data/State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7501CF-E663-0F3A-D510-4A0CBC7BB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665871"/>
              </p:ext>
            </p:extLst>
          </p:nvPr>
        </p:nvGraphicFramePr>
        <p:xfrm>
          <a:off x="1015299" y="1644455"/>
          <a:ext cx="101614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70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8070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Take my state. Please.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Just data – as records, tables, collections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is immutable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 your privates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Everything is </a:t>
                      </a:r>
                      <a:r>
                        <a:rPr lang="en-US" sz="1800" strike="dbl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awesome</a:t>
                      </a: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encapsulated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There is no </a:t>
                      </a:r>
                      <a:r>
                        <a:rPr lang="en-US" sz="1800" strike="dbl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spoon</a:t>
                      </a: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state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224F6C-BE8B-8399-0FC8-C3E3EFE91D9F}"/>
              </a:ext>
            </a:extLst>
          </p:cNvPr>
          <p:cNvCxnSpPr>
            <a:cxnSpLocks/>
          </p:cNvCxnSpPr>
          <p:nvPr/>
        </p:nvCxnSpPr>
        <p:spPr>
          <a:xfrm>
            <a:off x="4611624" y="152889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BC036-965F-ADE8-DCC3-268A813D69A9}"/>
              </a:ext>
            </a:extLst>
          </p:cNvPr>
          <p:cNvSpPr txBox="1"/>
          <p:nvPr/>
        </p:nvSpPr>
        <p:spPr>
          <a:xfrm>
            <a:off x="1133061" y="2580026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Operations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89032CE-CBB5-C250-D6B4-AAAB19CAA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506822"/>
              </p:ext>
            </p:extLst>
          </p:nvPr>
        </p:nvGraphicFramePr>
        <p:xfrm>
          <a:off x="1015299" y="3157249"/>
          <a:ext cx="101614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70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8070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Standalone functions operating on 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Objects responding to messages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Polymorphism (allows objects of different types to respond to the same message)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70D58D-2F52-D929-96A5-C8045EC3F01F}"/>
              </a:ext>
            </a:extLst>
          </p:cNvPr>
          <p:cNvCxnSpPr>
            <a:cxnSpLocks/>
          </p:cNvCxnSpPr>
          <p:nvPr/>
        </p:nvCxnSpPr>
        <p:spPr>
          <a:xfrm>
            <a:off x="4611624" y="3041691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516F9A-7E2C-99F5-B239-F7E460916C76}"/>
              </a:ext>
            </a:extLst>
          </p:cNvPr>
          <p:cNvSpPr txBox="1"/>
          <p:nvPr/>
        </p:nvSpPr>
        <p:spPr>
          <a:xfrm>
            <a:off x="1133061" y="4172595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What Is It Good For?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550E5B6-7AFE-0164-B8F1-2DE0C3ADB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631542"/>
              </p:ext>
            </p:extLst>
          </p:nvPr>
        </p:nvGraphicFramePr>
        <p:xfrm>
          <a:off x="1015299" y="4749818"/>
          <a:ext cx="10161402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70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8070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Experimentation, exploration, ad hoc calculations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Simple functions operating on simple data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Separating business logic from data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Flexible data models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Managing complexity of structure and behavior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concerns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Taking advantage of OO language features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Applying OO modeling techniques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C048A6-517B-56F5-8D39-9E28B55E2D50}"/>
              </a:ext>
            </a:extLst>
          </p:cNvPr>
          <p:cNvCxnSpPr>
            <a:cxnSpLocks/>
          </p:cNvCxnSpPr>
          <p:nvPr/>
        </p:nvCxnSpPr>
        <p:spPr>
          <a:xfrm>
            <a:off x="4611624" y="4634260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7EFA0636-27F8-7F2C-061B-D6437639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4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2)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59454" y="1697116"/>
            <a:ext cx="8654638" cy="407041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.getLong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.append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?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5575110" y="4474887"/>
            <a:ext cx="6257436" cy="2087147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789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610185" y="977174"/>
            <a:ext cx="897163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Aggregate </a:t>
            </a:r>
            <a:r>
              <a:rPr lang="en-US" sz="2800"/>
              <a:t>and sort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738277" y="2051346"/>
            <a:ext cx="7700339" cy="1608197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98CA0-83F7-68DD-A097-7A436B537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50665"/>
              </p:ext>
            </p:extLst>
          </p:nvPr>
        </p:nvGraphicFramePr>
        <p:xfrm>
          <a:off x="8931432" y="2051346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25C1F36-8D07-323C-A3C1-2664EFCEEAEF}"/>
              </a:ext>
            </a:extLst>
          </p:cNvPr>
          <p:cNvSpPr txBox="1"/>
          <p:nvPr/>
        </p:nvSpPr>
        <p:spPr>
          <a:xfrm>
            <a:off x="738276" y="4388936"/>
            <a:ext cx="7700339" cy="1300421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315EB90-B079-BCB9-A7A4-4EB6D5D1F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61860"/>
              </p:ext>
            </p:extLst>
          </p:nvPr>
        </p:nvGraphicFramePr>
        <p:xfrm>
          <a:off x="8931432" y="4388936"/>
          <a:ext cx="2682890" cy="1524000"/>
        </p:xfrm>
        <a:graphic>
          <a:graphicData uri="http://schemas.openxmlformats.org/drawingml/2006/table">
            <a:tbl>
              <a:tblPr/>
              <a:tblGrid>
                <a:gridCol w="1038016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644874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</a:t>
                      </a:r>
                      <a:r>
                        <a:rPr lang="en-US" sz="1400" b="1" dirty="0" err="1">
                          <a:effectLst/>
                        </a:rPr>
                        <a:t>OrderPrice</a:t>
                      </a:r>
                      <a:r>
                        <a:rPr lang="en-US" sz="1400" b="1" dirty="0">
                          <a:effectLst/>
                        </a:rPr>
                        <a:t>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pic>
        <p:nvPicPr>
          <p:cNvPr id="18" name="Graphic 17">
            <a:extLst>
              <a:ext uri="{FF2B5EF4-FFF2-40B4-BE49-F238E27FC236}">
                <a16:creationId xmlns:a16="http://schemas.microsoft.com/office/drawing/2014/main" id="{37CBAFFA-F115-404B-0989-14F43A7EF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304" y="3193401"/>
            <a:ext cx="381945" cy="381945"/>
          </a:xfrm>
          <a:prstGeom prst="rect">
            <a:avLst/>
          </a:prstGeom>
        </p:spPr>
      </p:pic>
      <p:pic>
        <p:nvPicPr>
          <p:cNvPr id="19" name="Picture 18" descr="Owner avatar">
            <a:extLst>
              <a:ext uri="{FF2B5EF4-FFF2-40B4-BE49-F238E27FC236}">
                <a16:creationId xmlns:a16="http://schemas.microsoft.com/office/drawing/2014/main" id="{66465A75-8E57-D39A-473D-A079CB48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03" y="5234460"/>
            <a:ext cx="381945" cy="38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970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3333720" y="975608"/>
            <a:ext cx="54036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DataFrame-EC &amp; </a:t>
            </a:r>
            <a:r>
              <a:rPr lang="en-US" sz="2800" dirty="0" err="1"/>
              <a:t>Tablesaw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69EDD1CA-D482-0F79-E0BD-D679C4508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A252FB-1DF6-75BE-4966-BC477A435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685380"/>
              </p:ext>
            </p:extLst>
          </p:nvPr>
        </p:nvGraphicFramePr>
        <p:xfrm>
          <a:off x="768679" y="4409145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450966" y="2086038"/>
            <a:ext cx="5526089" cy="1915974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67ACFE-2D45-DA94-38A8-526273D643FF}"/>
              </a:ext>
            </a:extLst>
          </p:cNvPr>
          <p:cNvSpPr txBox="1"/>
          <p:nvPr/>
        </p:nvSpPr>
        <p:spPr>
          <a:xfrm>
            <a:off x="6278881" y="2086038"/>
            <a:ext cx="5347062" cy="191597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i="1" dirty="0">
                <a:solidFill>
                  <a:srgbClr val="871094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DAD8677-5503-DB1F-9B58-C1B6583B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318857"/>
              </p:ext>
            </p:extLst>
          </p:nvPr>
        </p:nvGraphicFramePr>
        <p:xfrm>
          <a:off x="6596594" y="4409145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pic>
        <p:nvPicPr>
          <p:cNvPr id="8" name="Graphic 7">
            <a:extLst>
              <a:ext uri="{FF2B5EF4-FFF2-40B4-BE49-F238E27FC236}">
                <a16:creationId xmlns:a16="http://schemas.microsoft.com/office/drawing/2014/main" id="{60D3094E-711D-9F37-772D-9263CBD67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992" y="3513232"/>
            <a:ext cx="381945" cy="381945"/>
          </a:xfrm>
          <a:prstGeom prst="rect">
            <a:avLst/>
          </a:prstGeom>
        </p:spPr>
      </p:pic>
      <p:pic>
        <p:nvPicPr>
          <p:cNvPr id="10" name="Picture 9" descr="Owner avatar">
            <a:extLst>
              <a:ext uri="{FF2B5EF4-FFF2-40B4-BE49-F238E27FC236}">
                <a16:creationId xmlns:a16="http://schemas.microsoft.com/office/drawing/2014/main" id="{F08B7398-E1FB-40CC-5809-7246CA3CE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3532437"/>
            <a:ext cx="381945" cy="38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704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Slide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50C0D-0E1C-8BA8-5956-EFB31263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326203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Java data frames are a useful addition to your data manipulation toolkit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Support the Data-Oriented Programming Paradigm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Make it easy to do things like filtering, aggregation, transformation, enrichment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Ad hoc</a:t>
            </a:r>
            <a:r>
              <a:rPr lang="en-US" b="1" dirty="0"/>
              <a:t> </a:t>
            </a:r>
            <a:r>
              <a:rPr lang="en-US" dirty="0"/>
              <a:t>manipulation of tabular data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types of things you might want to use Excel tables for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Programmatically</a:t>
            </a:r>
            <a:r>
              <a:rPr lang="en-US" b="1" dirty="0"/>
              <a:t> </a:t>
            </a:r>
            <a:r>
              <a:rPr lang="en-US" dirty="0"/>
              <a:t>transforming, querying, analyzing data in your application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Maybe you don’t need that Spark cluster after all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Data Science </a:t>
            </a:r>
            <a:r>
              <a:rPr lang="en-US" dirty="0"/>
              <a:t>– notebooks and visualization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F73E08-8931-909B-4BA0-833A52E04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081797"/>
              </p:ext>
            </p:extLst>
          </p:nvPr>
        </p:nvGraphicFramePr>
        <p:xfrm>
          <a:off x="1406284" y="4694840"/>
          <a:ext cx="93794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8522">
                  <a:extLst>
                    <a:ext uri="{9D8B030D-6E8A-4147-A177-3AD203B41FA5}">
                      <a16:colId xmlns:a16="http://schemas.microsoft.com/office/drawing/2014/main" val="4159276323"/>
                    </a:ext>
                  </a:extLst>
                </a:gridCol>
                <a:gridCol w="7020912">
                  <a:extLst>
                    <a:ext uri="{9D8B030D-6E8A-4147-A177-3AD203B41FA5}">
                      <a16:colId xmlns:a16="http://schemas.microsoft.com/office/drawing/2014/main" val="3180628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This Talk +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hlinkClick r:id="rId2"/>
                        </a:rPr>
                        <a:t>https://github.com/vmzakharov/missing-dataframe-talk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096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Dataframe</a:t>
                      </a:r>
                      <a:r>
                        <a:rPr lang="en-US" b="1" dirty="0"/>
                        <a:t>-EC</a:t>
                      </a:r>
                    </a:p>
                  </a:txBody>
                  <a:tcPr>
                    <a:solidFill>
                      <a:srgbClr val="EAF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hlinkClick r:id="rId3"/>
                        </a:rPr>
                        <a:t>https://github.com/vmzakharov/dataframe-ec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solidFill>
                      <a:srgbClr val="EA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68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Tablesaw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  <a:hlinkClick r:id="rId4"/>
                        </a:rPr>
                        <a:t>https://github.com/jtablesaw/tablesaw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63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DFLib</a:t>
                      </a:r>
                      <a:endParaRPr lang="en-US" b="1" dirty="0"/>
                    </a:p>
                  </a:txBody>
                  <a:tcPr>
                    <a:solidFill>
                      <a:srgbClr val="EAF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hlinkClick r:id="rId5"/>
                        </a:rPr>
                        <a:t>https://github.com/dflib/dflib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solidFill>
                      <a:srgbClr val="EA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2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Eclipse Collections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hlinkClick r:id="rId6"/>
                        </a:rPr>
                        <a:t>https://github.com/eclipse/eclipse-collections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435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5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091542"/>
              </p:ext>
            </p:extLst>
          </p:nvPr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471765"/>
              </p:ext>
            </p:extLst>
          </p:nvPr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9745"/>
              </p:ext>
            </p:extLst>
          </p:nvPr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49D7DE-E449-D09A-0A98-FF0669C061E2}"/>
              </a:ext>
            </a:extLst>
          </p:cNvPr>
          <p:cNvGrpSpPr/>
          <p:nvPr/>
        </p:nvGrpSpPr>
        <p:grpSpPr>
          <a:xfrm>
            <a:off x="415277" y="1584310"/>
            <a:ext cx="5001756" cy="4332589"/>
            <a:chOff x="99966" y="203277"/>
            <a:chExt cx="6742709" cy="5840626"/>
          </a:xfrm>
        </p:grpSpPr>
        <p:cxnSp>
          <p:nvCxnSpPr>
            <p:cNvPr id="12" name="Connector: Elbow 104">
              <a:extLst>
                <a:ext uri="{FF2B5EF4-FFF2-40B4-BE49-F238E27FC236}">
                  <a16:creationId xmlns:a16="http://schemas.microsoft.com/office/drawing/2014/main" id="{7625CFD4-CC19-7289-FCA5-FE5FAE8BFAA0}"/>
                </a:ext>
              </a:extLst>
            </p:cNvPr>
            <p:cNvCxnSpPr>
              <a:cxnSpLocks/>
              <a:stCxn id="56" idx="6"/>
              <a:endCxn id="19" idx="2"/>
            </p:cNvCxnSpPr>
            <p:nvPr/>
          </p:nvCxnSpPr>
          <p:spPr>
            <a:xfrm>
              <a:off x="2949982" y="1594151"/>
              <a:ext cx="1382651" cy="229672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04">
              <a:extLst>
                <a:ext uri="{FF2B5EF4-FFF2-40B4-BE49-F238E27FC236}">
                  <a16:creationId xmlns:a16="http://schemas.microsoft.com/office/drawing/2014/main" id="{F7B381B4-DA8C-C7FC-B300-2E5606389CE5}"/>
                </a:ext>
              </a:extLst>
            </p:cNvPr>
            <p:cNvCxnSpPr>
              <a:cxnSpLocks/>
              <a:stCxn id="56" idx="5"/>
              <a:endCxn id="41" idx="0"/>
            </p:cNvCxnSpPr>
            <p:nvPr/>
          </p:nvCxnSpPr>
          <p:spPr>
            <a:xfrm rot="16200000" flipH="1">
              <a:off x="2920998" y="1929399"/>
              <a:ext cx="1179448" cy="159301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04">
              <a:extLst>
                <a:ext uri="{FF2B5EF4-FFF2-40B4-BE49-F238E27FC236}">
                  <a16:creationId xmlns:a16="http://schemas.microsoft.com/office/drawing/2014/main" id="{BD8FD223-4963-2887-0535-322574131C83}"/>
                </a:ext>
              </a:extLst>
            </p:cNvPr>
            <p:cNvCxnSpPr>
              <a:cxnSpLocks/>
              <a:stCxn id="55" idx="1"/>
              <a:endCxn id="29" idx="0"/>
            </p:cNvCxnSpPr>
            <p:nvPr/>
          </p:nvCxnSpPr>
          <p:spPr>
            <a:xfrm rot="10800000" flipV="1">
              <a:off x="1447493" y="2613762"/>
              <a:ext cx="498419" cy="863686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78F51FC-4D6B-C56C-F402-397562BE8D21}"/>
                </a:ext>
              </a:extLst>
            </p:cNvPr>
            <p:cNvGrpSpPr/>
            <p:nvPr/>
          </p:nvGrpSpPr>
          <p:grpSpPr>
            <a:xfrm>
              <a:off x="684455" y="203277"/>
              <a:ext cx="2921134" cy="2781748"/>
              <a:chOff x="1915237" y="1550218"/>
              <a:chExt cx="2921134" cy="2781748"/>
            </a:xfrm>
          </p:grpSpPr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34B61379-2CC7-B7BB-641C-F2610C66827A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DF1401A-A16D-B017-221F-CFB4DC9F581A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B876C3C-B97A-FC05-9F8D-B36D8B57D91B}"/>
                  </a:ext>
                </a:extLst>
              </p:cNvPr>
              <p:cNvSpPr/>
              <p:nvPr/>
            </p:nvSpPr>
            <p:spPr>
              <a:xfrm rot="17638539">
                <a:off x="2206990" y="1957272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4857986-00D3-3BD6-F604-E87193E7DE68}"/>
                  </a:ext>
                </a:extLst>
              </p:cNvPr>
              <p:cNvCxnSpPr>
                <a:cxnSpLocks/>
                <a:stCxn id="56" idx="4"/>
                <a:endCxn id="49" idx="0"/>
              </p:cNvCxnSpPr>
              <p:nvPr/>
            </p:nvCxnSpPr>
            <p:spPr>
              <a:xfrm flipV="1">
                <a:off x="3375804" y="1550218"/>
                <a:ext cx="0" cy="215742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8DB3C99-1C72-86BC-08D6-2B35D54A3F87}"/>
                  </a:ext>
                </a:extLst>
              </p:cNvPr>
              <p:cNvCxnSpPr>
                <a:cxnSpLocks/>
                <a:stCxn id="49" idx="5"/>
                <a:endCxn id="56" idx="1"/>
              </p:cNvCxnSpPr>
              <p:nvPr/>
            </p:nvCxnSpPr>
            <p:spPr>
              <a:xfrm flipH="1" flipV="1">
                <a:off x="2806610" y="2399059"/>
                <a:ext cx="1601971" cy="15255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845DA65-074F-704A-45DC-76194E7F49AF}"/>
                  </a:ext>
                </a:extLst>
              </p:cNvPr>
              <p:cNvCxnSpPr>
                <a:cxnSpLocks/>
                <a:stCxn id="56" idx="7"/>
                <a:endCxn id="49" idx="3"/>
              </p:cNvCxnSpPr>
              <p:nvPr/>
            </p:nvCxnSpPr>
            <p:spPr>
              <a:xfrm flipH="1">
                <a:off x="2343027" y="2399059"/>
                <a:ext cx="1601970" cy="15255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FBB663B-E8C9-0185-2787-CB2122B5F467}"/>
                  </a:ext>
                </a:extLst>
              </p:cNvPr>
              <p:cNvSpPr txBox="1"/>
              <p:nvPr/>
            </p:nvSpPr>
            <p:spPr>
              <a:xfrm>
                <a:off x="3176693" y="3771023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91C8989D-CE7B-3B73-D620-19B4170B5165}"/>
                  </a:ext>
                </a:extLst>
              </p:cNvPr>
              <p:cNvSpPr/>
              <p:nvPr/>
            </p:nvSpPr>
            <p:spPr>
              <a:xfrm>
                <a:off x="2570843" y="2174542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2506E2A-73AB-1DEB-AFEB-5DE02C4419FF}"/>
                </a:ext>
              </a:extLst>
            </p:cNvPr>
            <p:cNvGrpSpPr/>
            <p:nvPr/>
          </p:nvGrpSpPr>
          <p:grpSpPr>
            <a:xfrm>
              <a:off x="3052209" y="3315631"/>
              <a:ext cx="2510042" cy="2390272"/>
              <a:chOff x="3856654" y="4014991"/>
              <a:chExt cx="2510042" cy="2390272"/>
            </a:xfrm>
          </p:grpSpPr>
          <p:sp>
            <p:nvSpPr>
              <p:cNvPr id="41" name="Flowchart: Connector 40">
                <a:extLst>
                  <a:ext uri="{FF2B5EF4-FFF2-40B4-BE49-F238E27FC236}">
                    <a16:creationId xmlns:a16="http://schemas.microsoft.com/office/drawing/2014/main" id="{30ED952A-BCAE-675D-610D-AEC366D50716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4AAB1EE-020D-35CF-1B51-810E60D2BB13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0EA1B43-5FD6-A1C7-5BC6-D4AA7F7F5BCB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C4650A81-F6E0-CD91-31A0-972210D761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02A23DA-EF73-D9A8-B54F-8368035EC223}"/>
                  </a:ext>
                </a:extLst>
              </p:cNvPr>
              <p:cNvCxnSpPr>
                <a:cxnSpLocks/>
                <a:stCxn id="41" idx="7"/>
                <a:endCxn id="48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0C67B54E-2BD3-BACF-DD65-F11802B45BC2}"/>
                  </a:ext>
                </a:extLst>
              </p:cNvPr>
              <p:cNvCxnSpPr>
                <a:cxnSpLocks/>
                <a:stCxn id="48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28C8A51-BE17-3DFE-114F-4DC4DFE6748C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8544C978-A897-91F5-B43C-4DF23F91E665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EF70EBB-49BC-EF3E-EB79-295297B5A18B}"/>
                </a:ext>
              </a:extLst>
            </p:cNvPr>
            <p:cNvGrpSpPr/>
            <p:nvPr/>
          </p:nvGrpSpPr>
          <p:grpSpPr>
            <a:xfrm>
              <a:off x="99966" y="3477449"/>
              <a:ext cx="2695052" cy="2566454"/>
              <a:chOff x="554860" y="3842936"/>
              <a:chExt cx="2695052" cy="2566454"/>
            </a:xfrm>
          </p:grpSpPr>
          <p:sp>
            <p:nvSpPr>
              <p:cNvPr id="29" name="Flowchart: Connector 28">
                <a:extLst>
                  <a:ext uri="{FF2B5EF4-FFF2-40B4-BE49-F238E27FC236}">
                    <a16:creationId xmlns:a16="http://schemas.microsoft.com/office/drawing/2014/main" id="{0B0E8D35-281E-01D3-1623-10E0A9AA6FA7}"/>
                  </a:ext>
                </a:extLst>
              </p:cNvPr>
              <p:cNvSpPr/>
              <p:nvPr/>
            </p:nvSpPr>
            <p:spPr>
              <a:xfrm>
                <a:off x="554860" y="3842936"/>
                <a:ext cx="2695052" cy="2566454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FDDF388-94F6-FA25-71D0-E61FF6179418}"/>
                  </a:ext>
                </a:extLst>
              </p:cNvPr>
              <p:cNvSpPr/>
              <p:nvPr/>
            </p:nvSpPr>
            <p:spPr>
              <a:xfrm rot="326148">
                <a:off x="920536" y="4172102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A7836CF-2080-5AE7-4FE8-4097BA952748}"/>
                  </a:ext>
                </a:extLst>
              </p:cNvPr>
              <p:cNvSpPr/>
              <p:nvPr/>
            </p:nvSpPr>
            <p:spPr>
              <a:xfrm rot="18071797">
                <a:off x="581381" y="4269957"/>
                <a:ext cx="2100394" cy="13861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28B9A90-A1DC-663D-3F83-98CF40055D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46780" y="4001960"/>
                <a:ext cx="891373" cy="17733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3056DE0-C977-A140-1BBC-AC69C4891302}"/>
                  </a:ext>
                </a:extLst>
              </p:cNvPr>
              <p:cNvCxnSpPr>
                <a:cxnSpLocks/>
                <a:stCxn id="29" idx="5"/>
                <a:endCxn id="40" idx="1"/>
              </p:cNvCxnSpPr>
              <p:nvPr/>
            </p:nvCxnSpPr>
            <p:spPr>
              <a:xfrm flipH="1" flipV="1">
                <a:off x="1333192" y="4591304"/>
                <a:ext cx="1522039" cy="14422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0075EC2-B75B-B232-25A2-4CBAE6025852}"/>
                  </a:ext>
                </a:extLst>
              </p:cNvPr>
              <p:cNvCxnSpPr>
                <a:cxnSpLocks/>
                <a:stCxn id="40" idx="6"/>
                <a:endCxn id="29" idx="2"/>
              </p:cNvCxnSpPr>
              <p:nvPr/>
            </p:nvCxnSpPr>
            <p:spPr>
              <a:xfrm flipH="1" flipV="1">
                <a:off x="554860" y="5126163"/>
                <a:ext cx="2152486" cy="71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A874325-4A8F-EC3E-49AE-77F316B14625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1A68381-36C7-0622-9341-94352AA39691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94C8E5-E69B-6DD6-0EFF-88C5BE0E34D7}"/>
                  </a:ext>
                </a:extLst>
              </p:cNvPr>
              <p:cNvSpPr/>
              <p:nvPr/>
            </p:nvSpPr>
            <p:spPr>
              <a:xfrm rot="21107244">
                <a:off x="1053634" y="5396573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C6E98DE-CA2F-57E6-3C78-0EC9C89CE25A}"/>
                  </a:ext>
                </a:extLst>
              </p:cNvPr>
              <p:cNvCxnSpPr>
                <a:cxnSpLocks/>
                <a:stCxn id="40" idx="3"/>
                <a:endCxn id="29" idx="7"/>
              </p:cNvCxnSpPr>
              <p:nvPr/>
            </p:nvCxnSpPr>
            <p:spPr>
              <a:xfrm flipV="1">
                <a:off x="1333192" y="4218784"/>
                <a:ext cx="1522039" cy="14565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614CF689-5661-9BD3-753B-9A696D7948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873" y="4440346"/>
                <a:ext cx="1015299" cy="17799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Flowchart: Connector 39">
                <a:extLst>
                  <a:ext uri="{FF2B5EF4-FFF2-40B4-BE49-F238E27FC236}">
                    <a16:creationId xmlns:a16="http://schemas.microsoft.com/office/drawing/2014/main" id="{78FBE3A3-BA11-3F14-90F9-B6E823FAF835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0C6A8B4-3369-DF49-6885-C889846F8448}"/>
                </a:ext>
              </a:extLst>
            </p:cNvPr>
            <p:cNvGrpSpPr/>
            <p:nvPr/>
          </p:nvGrpSpPr>
          <p:grpSpPr>
            <a:xfrm>
              <a:off x="4332633" y="628687"/>
              <a:ext cx="2510042" cy="2390272"/>
              <a:chOff x="5073973" y="581314"/>
              <a:chExt cx="2510042" cy="2390272"/>
            </a:xfrm>
          </p:grpSpPr>
          <p:sp>
            <p:nvSpPr>
              <p:cNvPr id="19" name="Flowchart: Connector 18">
                <a:extLst>
                  <a:ext uri="{FF2B5EF4-FFF2-40B4-BE49-F238E27FC236}">
                    <a16:creationId xmlns:a16="http://schemas.microsoft.com/office/drawing/2014/main" id="{91EFCCC6-BA7F-3995-BF16-DD12A9E0DBEC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5FEDB12-C556-0A9A-CC67-E2518DCA1783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DB4B851-3528-7DCC-16CF-E106853D5122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353BB73-38A4-C523-7F11-414E2C375C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F68D35A-6C9E-2EDC-B7A7-074076EF0710}"/>
                  </a:ext>
                </a:extLst>
              </p:cNvPr>
              <p:cNvCxnSpPr>
                <a:cxnSpLocks/>
                <a:stCxn id="19" idx="7"/>
                <a:endCxn id="28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2D85455-A275-11F7-79FE-5D4978C6E335}"/>
                  </a:ext>
                </a:extLst>
              </p:cNvPr>
              <p:cNvCxnSpPr>
                <a:cxnSpLocks/>
                <a:stCxn id="28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B3F27F-9C5E-B3B4-05F4-D33779ED7540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EDADC93-30C1-27AD-F4DD-E324F4558049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E3265C1-94F3-2317-6A16-E18D19DF28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Flowchart: Connector 27">
                <a:extLst>
                  <a:ext uri="{FF2B5EF4-FFF2-40B4-BE49-F238E27FC236}">
                    <a16:creationId xmlns:a16="http://schemas.microsoft.com/office/drawing/2014/main" id="{FDD05249-7FB2-4198-C84D-95134D30A62E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643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86399"/>
              </p:ext>
            </p:extLst>
          </p:nvPr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89616"/>
              </p:ext>
            </p:extLst>
          </p:nvPr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EB26F5A-6E6E-93DC-DAE8-035733E27133}"/>
              </a:ext>
            </a:extLst>
          </p:cNvPr>
          <p:cNvGrpSpPr/>
          <p:nvPr/>
        </p:nvGrpSpPr>
        <p:grpSpPr>
          <a:xfrm>
            <a:off x="415277" y="1584310"/>
            <a:ext cx="5001756" cy="4332589"/>
            <a:chOff x="99966" y="203277"/>
            <a:chExt cx="6742709" cy="5840626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B4877E86-4172-BED9-76F9-D4B57F37E3A7}"/>
                </a:ext>
              </a:extLst>
            </p:cNvPr>
            <p:cNvCxnSpPr>
              <a:cxnSpLocks/>
              <a:stCxn id="104" idx="6"/>
              <a:endCxn id="66" idx="2"/>
            </p:cNvCxnSpPr>
            <p:nvPr/>
          </p:nvCxnSpPr>
          <p:spPr>
            <a:xfrm>
              <a:off x="2949982" y="1594151"/>
              <a:ext cx="1382651" cy="229672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B314E4AD-7DE4-B29D-0E36-03CB2D4A6F2B}"/>
                </a:ext>
              </a:extLst>
            </p:cNvPr>
            <p:cNvCxnSpPr>
              <a:cxnSpLocks/>
              <a:stCxn id="104" idx="5"/>
              <a:endCxn id="89" idx="0"/>
            </p:cNvCxnSpPr>
            <p:nvPr/>
          </p:nvCxnSpPr>
          <p:spPr>
            <a:xfrm rot="16200000" flipH="1">
              <a:off x="2920998" y="1929399"/>
              <a:ext cx="1179448" cy="159301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C94CAAF0-AA0C-CFE9-D119-D0E1D48774B1}"/>
                </a:ext>
              </a:extLst>
            </p:cNvPr>
            <p:cNvCxnSpPr>
              <a:cxnSpLocks/>
              <a:stCxn id="103" idx="1"/>
              <a:endCxn id="77" idx="0"/>
            </p:cNvCxnSpPr>
            <p:nvPr/>
          </p:nvCxnSpPr>
          <p:spPr>
            <a:xfrm rot="10800000" flipV="1">
              <a:off x="1447493" y="2613762"/>
              <a:ext cx="498419" cy="863686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C779737-C52A-9694-20A2-45CC35128556}"/>
                </a:ext>
              </a:extLst>
            </p:cNvPr>
            <p:cNvGrpSpPr/>
            <p:nvPr/>
          </p:nvGrpSpPr>
          <p:grpSpPr>
            <a:xfrm>
              <a:off x="684455" y="203277"/>
              <a:ext cx="2921134" cy="2781748"/>
              <a:chOff x="1915237" y="1550218"/>
              <a:chExt cx="2921134" cy="2781748"/>
            </a:xfrm>
          </p:grpSpPr>
          <p:sp>
            <p:nvSpPr>
              <p:cNvPr id="97" name="Flowchart: Connector 96">
                <a:extLst>
                  <a:ext uri="{FF2B5EF4-FFF2-40B4-BE49-F238E27FC236}">
                    <a16:creationId xmlns:a16="http://schemas.microsoft.com/office/drawing/2014/main" id="{C2FC149D-F88B-DAE8-79C3-27667B3DF1AB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07063988-33BA-4EFC-F7FC-CF6C9700D9B8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324C95A5-72C9-A6A4-5E24-302ECFDFCFE8}"/>
                  </a:ext>
                </a:extLst>
              </p:cNvPr>
              <p:cNvSpPr/>
              <p:nvPr/>
            </p:nvSpPr>
            <p:spPr>
              <a:xfrm rot="17638539">
                <a:off x="2206990" y="1957272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78010E6E-7001-5AE6-9E75-67AE0986504B}"/>
                  </a:ext>
                </a:extLst>
              </p:cNvPr>
              <p:cNvCxnSpPr>
                <a:cxnSpLocks/>
                <a:stCxn id="104" idx="4"/>
                <a:endCxn id="97" idx="0"/>
              </p:cNvCxnSpPr>
              <p:nvPr/>
            </p:nvCxnSpPr>
            <p:spPr>
              <a:xfrm flipV="1">
                <a:off x="3375804" y="1550218"/>
                <a:ext cx="0" cy="215742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49562CF-44B8-6CA1-C373-67D2DF1BA27A}"/>
                  </a:ext>
                </a:extLst>
              </p:cNvPr>
              <p:cNvCxnSpPr>
                <a:cxnSpLocks/>
                <a:stCxn id="97" idx="5"/>
                <a:endCxn id="104" idx="1"/>
              </p:cNvCxnSpPr>
              <p:nvPr/>
            </p:nvCxnSpPr>
            <p:spPr>
              <a:xfrm flipH="1" flipV="1">
                <a:off x="2806610" y="2399059"/>
                <a:ext cx="1601971" cy="15255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2CE6F92B-27DD-E279-AA32-C64F85CBC264}"/>
                  </a:ext>
                </a:extLst>
              </p:cNvPr>
              <p:cNvCxnSpPr>
                <a:cxnSpLocks/>
                <a:stCxn id="104" idx="7"/>
                <a:endCxn id="97" idx="3"/>
              </p:cNvCxnSpPr>
              <p:nvPr/>
            </p:nvCxnSpPr>
            <p:spPr>
              <a:xfrm flipH="1">
                <a:off x="2343027" y="2399059"/>
                <a:ext cx="1601970" cy="152552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8DBA36B-F0F1-BE18-BA58-5B6D856B0636}"/>
                  </a:ext>
                </a:extLst>
              </p:cNvPr>
              <p:cNvSpPr txBox="1"/>
              <p:nvPr/>
            </p:nvSpPr>
            <p:spPr>
              <a:xfrm>
                <a:off x="3176693" y="3771023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04" name="Flowchart: Connector 103">
                <a:extLst>
                  <a:ext uri="{FF2B5EF4-FFF2-40B4-BE49-F238E27FC236}">
                    <a16:creationId xmlns:a16="http://schemas.microsoft.com/office/drawing/2014/main" id="{FC80FA8D-2C80-16DA-0346-B1C099812002}"/>
                  </a:ext>
                </a:extLst>
              </p:cNvPr>
              <p:cNvSpPr/>
              <p:nvPr/>
            </p:nvSpPr>
            <p:spPr>
              <a:xfrm>
                <a:off x="2570843" y="2174542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A75EED2-9AFB-977A-8C27-903212CC90D3}"/>
                </a:ext>
              </a:extLst>
            </p:cNvPr>
            <p:cNvGrpSpPr/>
            <p:nvPr/>
          </p:nvGrpSpPr>
          <p:grpSpPr>
            <a:xfrm>
              <a:off x="3052209" y="3315631"/>
              <a:ext cx="2510042" cy="2390272"/>
              <a:chOff x="3856654" y="4014991"/>
              <a:chExt cx="2510042" cy="2390272"/>
            </a:xfrm>
          </p:grpSpPr>
          <p:sp>
            <p:nvSpPr>
              <p:cNvPr id="89" name="Flowchart: Connector 88">
                <a:extLst>
                  <a:ext uri="{FF2B5EF4-FFF2-40B4-BE49-F238E27FC236}">
                    <a16:creationId xmlns:a16="http://schemas.microsoft.com/office/drawing/2014/main" id="{4CDD5686-4027-D4CA-A6AA-55357C9C788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051F91B-D07A-8E76-C0C0-E6D4D85104A1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D03DD27-B6DF-0597-FCB4-8A0756044570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38ACB92-943A-13F6-818B-62D3D2AAB8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A758ECC-84DC-BC51-AADD-40DEE433C667}"/>
                  </a:ext>
                </a:extLst>
              </p:cNvPr>
              <p:cNvCxnSpPr>
                <a:cxnSpLocks/>
                <a:stCxn id="89" idx="7"/>
                <a:endCxn id="96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DA4A39D5-4D7D-91AF-FEA1-E59A1FBC6C60}"/>
                  </a:ext>
                </a:extLst>
              </p:cNvPr>
              <p:cNvCxnSpPr>
                <a:cxnSpLocks/>
                <a:stCxn id="96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CDF378E-FF0A-A84D-8270-FFFC4F84E950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6" name="Flowchart: Connector 95">
                <a:extLst>
                  <a:ext uri="{FF2B5EF4-FFF2-40B4-BE49-F238E27FC236}">
                    <a16:creationId xmlns:a16="http://schemas.microsoft.com/office/drawing/2014/main" id="{6120B15D-B354-679A-4B6B-94B6CEDD3462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11EF2E5-A1B8-C37D-6829-F831C1311191}"/>
                </a:ext>
              </a:extLst>
            </p:cNvPr>
            <p:cNvGrpSpPr/>
            <p:nvPr/>
          </p:nvGrpSpPr>
          <p:grpSpPr>
            <a:xfrm>
              <a:off x="99966" y="3477449"/>
              <a:ext cx="2695052" cy="2566454"/>
              <a:chOff x="554860" y="3842936"/>
              <a:chExt cx="2695052" cy="2566454"/>
            </a:xfrm>
          </p:grpSpPr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07C14D97-F9A4-E88B-FFBF-84EB5DFF59CB}"/>
                  </a:ext>
                </a:extLst>
              </p:cNvPr>
              <p:cNvSpPr/>
              <p:nvPr/>
            </p:nvSpPr>
            <p:spPr>
              <a:xfrm>
                <a:off x="554860" y="3842936"/>
                <a:ext cx="2695052" cy="2566454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02A7D49-2CB3-0C60-C175-3E2465154B54}"/>
                  </a:ext>
                </a:extLst>
              </p:cNvPr>
              <p:cNvSpPr/>
              <p:nvPr/>
            </p:nvSpPr>
            <p:spPr>
              <a:xfrm rot="326148">
                <a:off x="920536" y="4172102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7E3299A-F856-3209-D75F-1416D893C8EF}"/>
                  </a:ext>
                </a:extLst>
              </p:cNvPr>
              <p:cNvSpPr/>
              <p:nvPr/>
            </p:nvSpPr>
            <p:spPr>
              <a:xfrm rot="18071797">
                <a:off x="581381" y="4269957"/>
                <a:ext cx="2100394" cy="13861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774E099-4178-7A3E-CF6D-FDAA67BD4D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46780" y="4001960"/>
                <a:ext cx="891373" cy="17733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86AC46F6-1C9E-B1C0-7910-A41B22FF3689}"/>
                  </a:ext>
                </a:extLst>
              </p:cNvPr>
              <p:cNvCxnSpPr>
                <a:cxnSpLocks/>
                <a:stCxn id="77" idx="5"/>
                <a:endCxn id="88" idx="1"/>
              </p:cNvCxnSpPr>
              <p:nvPr/>
            </p:nvCxnSpPr>
            <p:spPr>
              <a:xfrm flipH="1" flipV="1">
                <a:off x="1333192" y="4591304"/>
                <a:ext cx="1522039" cy="14422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1F52E25-5874-ABF5-51E4-7A8B80681B7B}"/>
                  </a:ext>
                </a:extLst>
              </p:cNvPr>
              <p:cNvCxnSpPr>
                <a:cxnSpLocks/>
                <a:stCxn id="88" idx="6"/>
                <a:endCxn id="77" idx="2"/>
              </p:cNvCxnSpPr>
              <p:nvPr/>
            </p:nvCxnSpPr>
            <p:spPr>
              <a:xfrm flipH="1" flipV="1">
                <a:off x="554860" y="5126163"/>
                <a:ext cx="2152486" cy="71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92D3758-7817-B734-E5D5-DC69DBEE71DD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BDB9699-988D-CBFF-95A6-4713B524D874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A119426-903F-271A-87E2-E3FAE5BD7C76}"/>
                  </a:ext>
                </a:extLst>
              </p:cNvPr>
              <p:cNvSpPr/>
              <p:nvPr/>
            </p:nvSpPr>
            <p:spPr>
              <a:xfrm rot="21107244">
                <a:off x="1053634" y="5396573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B5734B3-89E7-22D1-CE9E-51A8C1EFEBC6}"/>
                  </a:ext>
                </a:extLst>
              </p:cNvPr>
              <p:cNvCxnSpPr>
                <a:cxnSpLocks/>
                <a:stCxn id="88" idx="3"/>
                <a:endCxn id="77" idx="7"/>
              </p:cNvCxnSpPr>
              <p:nvPr/>
            </p:nvCxnSpPr>
            <p:spPr>
              <a:xfrm flipV="1">
                <a:off x="1333192" y="4218784"/>
                <a:ext cx="1522039" cy="14565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BAD420EC-F708-1D51-D54B-1A444CE9A2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873" y="4440346"/>
                <a:ext cx="1015299" cy="17799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47829D00-1DA2-519F-BBD6-CF2D0FCC9841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AA5D37A-7683-6A0A-D8B0-147FEF9D5622}"/>
                </a:ext>
              </a:extLst>
            </p:cNvPr>
            <p:cNvGrpSpPr/>
            <p:nvPr/>
          </p:nvGrpSpPr>
          <p:grpSpPr>
            <a:xfrm>
              <a:off x="4332633" y="628687"/>
              <a:ext cx="2510042" cy="2390272"/>
              <a:chOff x="5073973" y="581314"/>
              <a:chExt cx="2510042" cy="2390272"/>
            </a:xfrm>
          </p:grpSpPr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7D6A90B3-9B3F-BC43-3AAE-2F081BE5A073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E07D8F1-9E14-4D9D-0134-FABA345AEADB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C3A8FCD-3EF9-FD36-431F-25889EF093A6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DC85140-EAF7-D43F-6BDC-26AA50EC83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FF715DF9-752B-F240-ADE7-C018FCCC695A}"/>
                  </a:ext>
                </a:extLst>
              </p:cNvPr>
              <p:cNvCxnSpPr>
                <a:cxnSpLocks/>
                <a:stCxn id="66" idx="7"/>
                <a:endCxn id="76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94D2CFD-E28D-28A4-DB9C-884789258ADC}"/>
                  </a:ext>
                </a:extLst>
              </p:cNvPr>
              <p:cNvCxnSpPr>
                <a:cxnSpLocks/>
                <a:stCxn id="76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D7B6E1D-EF4B-DDE3-1A40-8E616207BD4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BA4C337-B23E-5CC6-293E-F1F05EDF5B35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16C933C-78EC-A207-39AD-C2DF293619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Flowchart: Connector 75">
                <a:extLst>
                  <a:ext uri="{FF2B5EF4-FFF2-40B4-BE49-F238E27FC236}">
                    <a16:creationId xmlns:a16="http://schemas.microsoft.com/office/drawing/2014/main" id="{972438DF-CCC1-4CF7-4545-E6045488E85E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D48E173-61CE-DF6D-F4B6-99CB72BE6B70}"/>
              </a:ext>
            </a:extLst>
          </p:cNvPr>
          <p:cNvSpPr/>
          <p:nvPr/>
        </p:nvSpPr>
        <p:spPr>
          <a:xfrm>
            <a:off x="499320" y="1496178"/>
            <a:ext cx="5855159" cy="4610334"/>
          </a:xfrm>
          <a:prstGeom prst="rect">
            <a:avLst/>
          </a:prstGeom>
          <a:solidFill>
            <a:srgbClr val="F5FFF5"/>
          </a:solidFill>
          <a:ln>
            <a:solidFill>
              <a:srgbClr val="F5FFF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topThreeBestSellers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.stream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.collect(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groupingBy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::donut,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summingInt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::quantity))</a:t>
            </a:r>
            <a:endParaRPr lang="en-US" altLang="en-US" sz="12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.stream()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.sorted(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.&lt;Donut, Integer&gt;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comparingByValue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.reversed()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.limit(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.map(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getKey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20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A9AE-20F4-665C-5E97-61375E8E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Oriented Programming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10DE4-FF59-3D3C-3DCD-49BB281C8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506" y="1164922"/>
            <a:ext cx="10515600" cy="501204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Records, sealed classes, and pattern matching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Records model data aggregates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Records take advantage of static typing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Sealed classes – prevent illegal states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instanceof</a:t>
            </a:r>
            <a:r>
              <a:rPr lang="en-US" dirty="0"/>
              <a:t> pattern matching, </a:t>
            </a:r>
            <a:r>
              <a:rPr lang="en-US" dirty="0">
                <a:latin typeface="Consolas" panose="020B0609020204030204" pitchFamily="49" charset="0"/>
              </a:rPr>
              <a:t>switch</a:t>
            </a:r>
            <a:r>
              <a:rPr lang="en-US" dirty="0"/>
              <a:t> pattern matching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Collections/streams/maps</a:t>
            </a:r>
          </a:p>
          <a:p>
            <a:pPr>
              <a:lnSpc>
                <a:spcPct val="120000"/>
              </a:lnSpc>
            </a:pPr>
            <a:r>
              <a:rPr lang="en-US" dirty="0"/>
              <a:t>Record drawbacks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 (object header + object alignment, using JOL): </a:t>
            </a:r>
          </a:p>
          <a:p>
            <a:pPr lvl="2">
              <a:lnSpc>
                <a:spcPct val="120000"/>
              </a:lnSpc>
            </a:pPr>
            <a:r>
              <a:rPr lang="en-US" sz="2300" dirty="0">
                <a:latin typeface="Consolas" panose="020B0609020204030204" pitchFamily="49" charset="0"/>
              </a:rPr>
              <a:t>Customer</a:t>
            </a:r>
            <a:r>
              <a:rPr lang="en-US" sz="2300" dirty="0"/>
              <a:t> </a:t>
            </a:r>
            <a:r>
              <a:rPr lang="en-US" dirty="0"/>
              <a:t>– 16 bytes, </a:t>
            </a:r>
            <a:r>
              <a:rPr lang="en-US" sz="2300" dirty="0">
                <a:latin typeface="Consolas" panose="020B0609020204030204" pitchFamily="49" charset="0"/>
              </a:rPr>
              <a:t>Donut</a:t>
            </a:r>
            <a:r>
              <a:rPr lang="en-US" dirty="0"/>
              <a:t> – 12 bytes, </a:t>
            </a:r>
            <a:r>
              <a:rPr lang="en-US" sz="2300" dirty="0">
                <a:latin typeface="Consolas" panose="020B0609020204030204" pitchFamily="49" charset="0"/>
              </a:rPr>
              <a:t>Order</a:t>
            </a:r>
            <a:r>
              <a:rPr lang="en-US" dirty="0"/>
              <a:t> – 16 bytes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Record/stream code readability is not always amazing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Brittle-</a:t>
            </a:r>
            <a:r>
              <a:rPr lang="en-US" dirty="0" err="1"/>
              <a:t>ish</a:t>
            </a:r>
            <a:r>
              <a:rPr lang="en-US" dirty="0"/>
              <a:t> when it comes to refactoring</a:t>
            </a:r>
          </a:p>
          <a:p>
            <a:pPr>
              <a:lnSpc>
                <a:spcPct val="120000"/>
              </a:lnSpc>
            </a:pPr>
            <a:r>
              <a:rPr lang="en-US" dirty="0"/>
              <a:t>Map Oriented Programming [in movie quotes]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 –  “It's large. Large. Large. So large”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Readability and maintainability – “The horror... the horror...”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A7C31-2F3A-F18D-FADD-3D9129A3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What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4922"/>
            <a:ext cx="10897651" cy="50120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tabular data set that can be manipulated programmatically</a:t>
            </a:r>
          </a:p>
          <a:p>
            <a:pPr>
              <a:lnSpc>
                <a:spcPct val="120000"/>
              </a:lnSpc>
            </a:pPr>
            <a:r>
              <a:rPr lang="en-US" dirty="0"/>
              <a:t>Made up of columns of different types, similar to a relational table</a:t>
            </a:r>
          </a:p>
          <a:p>
            <a:pPr>
              <a:lnSpc>
                <a:spcPct val="120000"/>
              </a:lnSpc>
            </a:pPr>
            <a:r>
              <a:rPr lang="en-US" dirty="0"/>
              <a:t>Can be created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from tabular data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csv file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database result set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else that looks like a table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that can be made look like a table (e.g., a projection of an object graph 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programmatically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specifying its values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transforming the existing data frames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2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Why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Provides the ability to group data and easily transform and organize data in our code</a:t>
            </a:r>
          </a:p>
          <a:p>
            <a:pPr>
              <a:lnSpc>
                <a:spcPct val="120000"/>
              </a:lnSpc>
            </a:pPr>
            <a:r>
              <a:rPr lang="en-US" dirty="0"/>
              <a:t>Provides the benefits of developer efficiency, flexibility, and code readability</a:t>
            </a:r>
          </a:p>
          <a:p>
            <a:pPr>
              <a:lnSpc>
                <a:spcPct val="120000"/>
              </a:lnSpc>
            </a:pPr>
            <a:r>
              <a:rPr lang="en-US" dirty="0"/>
              <a:t>Leverages the efficiency of collection frameworks</a:t>
            </a:r>
          </a:p>
          <a:p>
            <a:pPr>
              <a:lnSpc>
                <a:spcPct val="120000"/>
              </a:lnSpc>
            </a:pPr>
            <a:r>
              <a:rPr lang="en-US" dirty="0"/>
              <a:t>Can offer memory savings and better performance than the alternative approaches</a:t>
            </a:r>
          </a:p>
          <a:p>
            <a:pPr>
              <a:lnSpc>
                <a:spcPct val="120000"/>
              </a:lnSpc>
            </a:pPr>
            <a:r>
              <a:rPr lang="en-US" dirty="0"/>
              <a:t>Is used in real-world scenarios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transformation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enrichment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validation/data quality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reconciliation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One Billion Row Challenge (1BRC)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218262"/>
            <a:ext cx="9515060" cy="310405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1" dirty="0">
                <a:effectLst/>
                <a:highlight>
                  <a:srgbClr val="FFFFFF"/>
                </a:highlight>
                <a:latin typeface="Noto Serif" panose="020F0502020204030204" pitchFamily="18" charset="0"/>
              </a:rPr>
              <a:t>Your mission, should you decide to accept it, is deceptively simple: write a Java program for retrieving temperature measurement values from a text file and calculating the min, mean, and max temperature per weather station. There’s just one caveat: the file has 1,000,000,000 rows!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— Gunnar </a:t>
            </a:r>
            <a:r>
              <a:rPr lang="en-US" sz="1800" i="1" dirty="0" err="1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Morling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 (@gunnarmorling)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"The One Billion Row Challenge"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endParaRPr lang="en-US" sz="1800" dirty="0">
              <a:hlinkClick r:id="rId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56" y="1083529"/>
            <a:ext cx="610042" cy="6100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2FEDCBD-E639-63BD-48A0-54A468D01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88413"/>
              </p:ext>
            </p:extLst>
          </p:nvPr>
        </p:nvGraphicFramePr>
        <p:xfrm>
          <a:off x="1889760" y="4820380"/>
          <a:ext cx="899182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9840">
                  <a:extLst>
                    <a:ext uri="{9D8B030D-6E8A-4147-A177-3AD203B41FA5}">
                      <a16:colId xmlns:a16="http://schemas.microsoft.com/office/drawing/2014/main" val="19379964"/>
                    </a:ext>
                  </a:extLst>
                </a:gridCol>
                <a:gridCol w="6461980">
                  <a:extLst>
                    <a:ext uri="{9D8B030D-6E8A-4147-A177-3AD203B41FA5}">
                      <a16:colId xmlns:a16="http://schemas.microsoft.com/office/drawing/2014/main" val="582110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Announcement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sng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/>
                        </a:rPr>
                        <a:t>https://www.morling.dev/blog/one-billion-row-challenge/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4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Details and Results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6"/>
                        </a:rPr>
                        <a:t>https://github.com/gunnarmorling/1brc</a:t>
                      </a:r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089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B95657-430F-F925-C44C-FA460D58278E}"/>
              </a:ext>
            </a:extLst>
          </p:cNvPr>
          <p:cNvSpPr txBox="1"/>
          <p:nvPr/>
        </p:nvSpPr>
        <p:spPr>
          <a:xfrm>
            <a:off x="2556510" y="5821680"/>
            <a:ext cx="707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classic Data-Oriented Programming problem!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5C8C2D-618A-B936-2CF9-6F839B0CA33B}"/>
              </a:ext>
            </a:extLst>
          </p:cNvPr>
          <p:cNvCxnSpPr>
            <a:cxnSpLocks/>
          </p:cNvCxnSpPr>
          <p:nvPr/>
        </p:nvCxnSpPr>
        <p:spPr>
          <a:xfrm>
            <a:off x="4611624" y="57351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370675-4A3C-BF20-C0A5-71A2AD2AD5F1}"/>
              </a:ext>
            </a:extLst>
          </p:cNvPr>
          <p:cNvCxnSpPr>
            <a:cxnSpLocks/>
          </p:cNvCxnSpPr>
          <p:nvPr/>
        </p:nvCxnSpPr>
        <p:spPr>
          <a:xfrm>
            <a:off x="4611624" y="40663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C25856-CF0B-C387-287A-FBD4D50BDC6E}"/>
              </a:ext>
            </a:extLst>
          </p:cNvPr>
          <p:cNvSpPr txBox="1"/>
          <p:nvPr/>
        </p:nvSpPr>
        <p:spPr>
          <a:xfrm>
            <a:off x="1564770" y="4295828"/>
            <a:ext cx="906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  <a:latin typeface="Biome" panose="020B0503030204020804" pitchFamily="34" charset="0"/>
                <a:ea typeface="ADLaM Display" panose="020F0502020204030204" pitchFamily="2" charset="0"/>
                <a:cs typeface="Biome" panose="020B0503030204020804" pitchFamily="34" charset="0"/>
              </a:rPr>
              <a:t>WOULD YOU LIKE TO KNOW MORE?</a:t>
            </a:r>
          </a:p>
        </p:txBody>
      </p:sp>
    </p:spTree>
    <p:extLst>
      <p:ext uri="{BB962C8B-B14F-4D97-AF65-F5344CB8AC3E}">
        <p14:creationId xmlns:p14="http://schemas.microsoft.com/office/powerpoint/2010/main" val="109728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23618</TotalTime>
  <Words>3254</Words>
  <Application>Microsoft Office PowerPoint</Application>
  <PresentationFormat>Widescreen</PresentationFormat>
  <Paragraphs>824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Aptos</vt:lpstr>
      <vt:lpstr>Arial</vt:lpstr>
      <vt:lpstr>Biome</vt:lpstr>
      <vt:lpstr>Cambria Math</vt:lpstr>
      <vt:lpstr>Consolas</vt:lpstr>
      <vt:lpstr>JetBrains Mono</vt:lpstr>
      <vt:lpstr>Noto Serif</vt:lpstr>
      <vt:lpstr>Open Sans</vt:lpstr>
      <vt:lpstr>Office Theme</vt:lpstr>
      <vt:lpstr>Are You Missing a DataFrame?</vt:lpstr>
      <vt:lpstr>Data-Oriented Programming</vt:lpstr>
      <vt:lpstr>Data-Oriented vs. Object-Oriented</vt:lpstr>
      <vt:lpstr>Object Oriented vs. Data Oriented Donuts</vt:lpstr>
      <vt:lpstr>Object Oriented vs. Data Oriented Donuts</vt:lpstr>
      <vt:lpstr>Data Oriented Programming in Java</vt:lpstr>
      <vt:lpstr>What Is a DataFrame?</vt:lpstr>
      <vt:lpstr>Why Is a DataFrame?</vt:lpstr>
      <vt:lpstr>The One Billion Row Challenge (1BRC)</vt:lpstr>
      <vt:lpstr>1BRC Results</vt:lpstr>
      <vt:lpstr>1BRC – But Optimized for Developers</vt:lpstr>
      <vt:lpstr>1BRC With Toy Data</vt:lpstr>
      <vt:lpstr>1BRC with Dataframe-EC: Load</vt:lpstr>
      <vt:lpstr>1BRC with Dataframe-EC: Process</vt:lpstr>
      <vt:lpstr>1BRC with Dataframe-EC: Output</vt:lpstr>
      <vt:lpstr>1BRC with Tablesaw: Load </vt:lpstr>
      <vt:lpstr>1BRC with Tablesaw: Process</vt:lpstr>
      <vt:lpstr>1BRC with Tablesaw: Output</vt:lpstr>
      <vt:lpstr>About dataframe-ec</vt:lpstr>
      <vt:lpstr>Donut Store Example: Data</vt:lpstr>
      <vt:lpstr>Donut Store Example: Use Cases</vt:lpstr>
      <vt:lpstr>List Donuts in Popularity Order</vt:lpstr>
      <vt:lpstr>List Donuts in Popularity Order</vt:lpstr>
      <vt:lpstr>Priority Orders for Tomorrow</vt:lpstr>
      <vt:lpstr>Priority Orders for Tomorrow</vt:lpstr>
      <vt:lpstr>Total Spend Per Customer: Steps</vt:lpstr>
      <vt:lpstr>Total Spend Per Customer</vt:lpstr>
      <vt:lpstr>Total Spend Per Customer</vt:lpstr>
      <vt:lpstr>Total Spend Per Customer</vt:lpstr>
      <vt:lpstr>Total Spend Per Customer</vt:lpstr>
      <vt:lpstr>Total Spend Per Customer</vt:lpstr>
      <vt:lpstr>Donut Count Per Customer Per Day</vt:lpstr>
      <vt:lpstr>The Last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57</cp:revision>
  <dcterms:created xsi:type="dcterms:W3CDTF">2024-05-20T21:45:38Z</dcterms:created>
  <dcterms:modified xsi:type="dcterms:W3CDTF">2024-06-11T02:11:20Z</dcterms:modified>
</cp:coreProperties>
</file>