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31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327" r:id="rId14"/>
    <p:sldId id="311" r:id="rId15"/>
    <p:sldId id="328" r:id="rId16"/>
    <p:sldId id="270" r:id="rId17"/>
    <p:sldId id="271" r:id="rId18"/>
    <p:sldId id="273" r:id="rId19"/>
    <p:sldId id="277" r:id="rId20"/>
    <p:sldId id="275" r:id="rId21"/>
    <p:sldId id="276" r:id="rId22"/>
    <p:sldId id="312" r:id="rId23"/>
    <p:sldId id="319" r:id="rId24"/>
    <p:sldId id="320" r:id="rId25"/>
    <p:sldId id="323" r:id="rId26"/>
    <p:sldId id="322" r:id="rId27"/>
    <p:sldId id="288" r:id="rId28"/>
    <p:sldId id="332" r:id="rId29"/>
    <p:sldId id="308" r:id="rId30"/>
    <p:sldId id="309" r:id="rId31"/>
    <p:sldId id="310" r:id="rId32"/>
    <p:sldId id="278" r:id="rId33"/>
    <p:sldId id="279" r:id="rId34"/>
    <p:sldId id="281" r:id="rId35"/>
    <p:sldId id="283" r:id="rId36"/>
    <p:sldId id="289" r:id="rId37"/>
    <p:sldId id="280" r:id="rId38"/>
    <p:sldId id="299" r:id="rId39"/>
    <p:sldId id="300" r:id="rId40"/>
    <p:sldId id="291" r:id="rId41"/>
    <p:sldId id="298" r:id="rId42"/>
    <p:sldId id="294" r:id="rId43"/>
    <p:sldId id="301" r:id="rId44"/>
    <p:sldId id="282" r:id="rId45"/>
    <p:sldId id="285" r:id="rId46"/>
    <p:sldId id="326" r:id="rId47"/>
    <p:sldId id="324" r:id="rId48"/>
    <p:sldId id="315" r:id="rId49"/>
    <p:sldId id="316" r:id="rId50"/>
    <p:sldId id="329" r:id="rId51"/>
    <p:sldId id="330" r:id="rId52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DE8CF"/>
    <a:srgbClr val="F8F8F8"/>
    <a:srgbClr val="F2F7FC"/>
    <a:srgbClr val="FEF3E6"/>
    <a:srgbClr val="EAFAEC"/>
    <a:srgbClr val="FFEDB3"/>
    <a:srgbClr val="F7941E"/>
    <a:srgbClr val="FEFAF8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56" autoAdjust="0"/>
  </p:normalViewPr>
  <p:slideViewPr>
    <p:cSldViewPr snapToGrid="0">
      <p:cViewPr varScale="1">
        <p:scale>
          <a:sx n="91" d="100"/>
          <a:sy n="91" d="100"/>
        </p:scale>
        <p:origin x="32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20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8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A9BC041-4BFF-B589-C413-BE25111B0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629" y="1282396"/>
            <a:ext cx="3772355" cy="377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6330D6-7AB8-6AB5-8117-04A0F854A307}"/>
              </a:ext>
            </a:extLst>
          </p:cNvPr>
          <p:cNvSpPr/>
          <p:nvPr/>
        </p:nvSpPr>
        <p:spPr>
          <a:xfrm>
            <a:off x="8338690" y="46784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684583" y="2452617"/>
            <a:ext cx="4830518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42090"/>
              </p:ext>
            </p:extLst>
          </p:nvPr>
        </p:nvGraphicFramePr>
        <p:xfrm>
          <a:off x="6972300" y="1856296"/>
          <a:ext cx="4229099" cy="4023360"/>
        </p:xfrm>
        <a:graphic>
          <a:graphicData uri="http://schemas.openxmlformats.org/drawingml/2006/table">
            <a:tbl>
              <a:tblPr/>
              <a:tblGrid>
                <a:gridCol w="392255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2064501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772343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7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0F90A72B-83B4-90F0-6102-A378FFE62C1D}"/>
              </a:ext>
            </a:extLst>
          </p:cNvPr>
          <p:cNvSpPr/>
          <p:nvPr/>
        </p:nvSpPr>
        <p:spPr>
          <a:xfrm>
            <a:off x="4168713" y="227165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8A339C-E9C8-E43C-F336-30E4068697E9}"/>
              </a:ext>
            </a:extLst>
          </p:cNvPr>
          <p:cNvSpPr/>
          <p:nvPr/>
        </p:nvSpPr>
        <p:spPr>
          <a:xfrm rot="5400000">
            <a:off x="6468527" y="3134488"/>
            <a:ext cx="179224" cy="74449"/>
          </a:xfrm>
          <a:custGeom>
            <a:avLst/>
            <a:gdLst>
              <a:gd name="connsiteX0" fmla="*/ 0 w 232718"/>
              <a:gd name="connsiteY0" fmla="*/ 116359 h 232718"/>
              <a:gd name="connsiteX1" fmla="*/ 116359 w 232718"/>
              <a:gd name="connsiteY1" fmla="*/ 0 h 232718"/>
              <a:gd name="connsiteX2" fmla="*/ 232718 w 232718"/>
              <a:gd name="connsiteY2" fmla="*/ 116359 h 232718"/>
              <a:gd name="connsiteX3" fmla="*/ 116359 w 232718"/>
              <a:gd name="connsiteY3" fmla="*/ 232718 h 232718"/>
              <a:gd name="connsiteX4" fmla="*/ 0 w 232718"/>
              <a:gd name="connsiteY4" fmla="*/ 116359 h 232718"/>
              <a:gd name="connsiteX0" fmla="*/ 0 w 130903"/>
              <a:gd name="connsiteY0" fmla="*/ 119593 h 239186"/>
              <a:gd name="connsiteX1" fmla="*/ 116359 w 130903"/>
              <a:gd name="connsiteY1" fmla="*/ 3234 h 239186"/>
              <a:gd name="connsiteX2" fmla="*/ 116359 w 130903"/>
              <a:gd name="connsiteY2" fmla="*/ 235952 h 239186"/>
              <a:gd name="connsiteX3" fmla="*/ 0 w 130903"/>
              <a:gd name="connsiteY3" fmla="*/ 119593 h 239186"/>
              <a:gd name="connsiteX0" fmla="*/ 0 w 116359"/>
              <a:gd name="connsiteY0" fmla="*/ 0 h 119593"/>
              <a:gd name="connsiteX1" fmla="*/ 116359 w 116359"/>
              <a:gd name="connsiteY1" fmla="*/ 116359 h 119593"/>
              <a:gd name="connsiteX2" fmla="*/ 0 w 116359"/>
              <a:gd name="connsiteY2" fmla="*/ 0 h 119593"/>
              <a:gd name="connsiteX0" fmla="*/ 0 w 179224"/>
              <a:gd name="connsiteY0" fmla="*/ 0 h 74449"/>
              <a:gd name="connsiteX1" fmla="*/ 179224 w 179224"/>
              <a:gd name="connsiteY1" fmla="*/ 74449 h 74449"/>
              <a:gd name="connsiteX2" fmla="*/ 0 w 179224"/>
              <a:gd name="connsiteY2" fmla="*/ 0 h 7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24" h="74449">
                <a:moveTo>
                  <a:pt x="0" y="0"/>
                </a:moveTo>
                <a:lnTo>
                  <a:pt x="179224" y="74449"/>
                </a:lnTo>
                <a:cubicBezTo>
                  <a:pt x="179224" y="74449"/>
                  <a:pt x="0" y="6426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244F4B-4A29-9BCF-B770-78B6300A1900}"/>
              </a:ext>
            </a:extLst>
          </p:cNvPr>
          <p:cNvSpPr/>
          <p:nvPr/>
        </p:nvSpPr>
        <p:spPr>
          <a:xfrm>
            <a:off x="8569522" y="42736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411125-14FB-BBD4-FADD-DBF6CA62C135}"/>
              </a:ext>
            </a:extLst>
          </p:cNvPr>
          <p:cNvSpPr/>
          <p:nvPr/>
        </p:nvSpPr>
        <p:spPr>
          <a:xfrm>
            <a:off x="7601738" y="17689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E5AD55-35DC-24CD-EC98-E33E24EFFA19}"/>
              </a:ext>
            </a:extLst>
          </p:cNvPr>
          <p:cNvSpPr/>
          <p:nvPr/>
        </p:nvSpPr>
        <p:spPr>
          <a:xfrm>
            <a:off x="4743971" y="167223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1AE535-AFAE-6BF0-D3DB-D0749083785E}"/>
              </a:ext>
            </a:extLst>
          </p:cNvPr>
          <p:cNvSpPr/>
          <p:nvPr/>
        </p:nvSpPr>
        <p:spPr>
          <a:xfrm>
            <a:off x="6958916" y="465249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45C2B-C95A-C10E-FCB0-F15BDFBF0A2C}"/>
              </a:ext>
            </a:extLst>
          </p:cNvPr>
          <p:cNvSpPr/>
          <p:nvPr/>
        </p:nvSpPr>
        <p:spPr>
          <a:xfrm>
            <a:off x="8105791" y="4821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4585809"/>
            <a:ext cx="6793575" cy="37914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09191"/>
              </p:ext>
            </p:extLst>
          </p:nvPr>
        </p:nvGraphicFramePr>
        <p:xfrm>
          <a:off x="8105791" y="4259395"/>
          <a:ext cx="3756660" cy="182880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7" name="Connector: Curved 19">
            <a:extLst>
              <a:ext uri="{FF2B5EF4-FFF2-40B4-BE49-F238E27FC236}">
                <a16:creationId xmlns:a16="http://schemas.microsoft.com/office/drawing/2014/main" id="{D6419434-6835-8BE5-54F8-2D62274518C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191634" y="4768849"/>
            <a:ext cx="914157" cy="168844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A4ABB0-89DD-B92D-5B97-70D317E1788D}"/>
              </a:ext>
            </a:extLst>
          </p:cNvPr>
          <p:cNvSpPr txBox="1"/>
          <p:nvPr/>
        </p:nvSpPr>
        <p:spPr>
          <a:xfrm>
            <a:off x="572952" y="1286146"/>
            <a:ext cx="4982460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DE0D71B-7619-C094-87DF-FBBD95C44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2600"/>
              </p:ext>
            </p:extLst>
          </p:nvPr>
        </p:nvGraphicFramePr>
        <p:xfrm>
          <a:off x="7603797" y="1691286"/>
          <a:ext cx="3779520" cy="18288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FFBEBF-7C52-1252-BB38-3E3940FE5C7F}"/>
              </a:ext>
            </a:extLst>
          </p:cNvPr>
          <p:cNvSpPr txBox="1"/>
          <p:nvPr/>
        </p:nvSpPr>
        <p:spPr>
          <a:xfrm>
            <a:off x="367986" y="5362816"/>
            <a:ext cx="6590930" cy="8028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NOTE: 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sorts by default, to override this behavior use the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sort=False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parameter and then make an explicit call to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sort_values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/>
              <a:t> </a:t>
            </a:r>
            <a:r>
              <a:rPr lang="en-US" sz="1600" dirty="0"/>
              <a:t>if needed</a:t>
            </a:r>
          </a:p>
        </p:txBody>
      </p: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64414402-8D54-FE91-DA8A-4925806944EA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4976689" y="1788596"/>
            <a:ext cx="2625049" cy="96681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19">
            <a:extLst>
              <a:ext uri="{FF2B5EF4-FFF2-40B4-BE49-F238E27FC236}">
                <a16:creationId xmlns:a16="http://schemas.microsoft.com/office/drawing/2014/main" id="{8CF60DA8-3A87-B01C-F234-2253455977E7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16200000" flipH="1">
            <a:off x="7044872" y="2632592"/>
            <a:ext cx="1191501" cy="2090517"/>
          </a:xfrm>
          <a:prstGeom prst="bentConnector3">
            <a:avLst>
              <a:gd name="adj1" fmla="val 56715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D08A45-74D1-3030-08C7-1828A777B036}"/>
              </a:ext>
            </a:extLst>
          </p:cNvPr>
          <p:cNvSpPr txBox="1"/>
          <p:nvPr/>
        </p:nvSpPr>
        <p:spPr>
          <a:xfrm>
            <a:off x="2313397" y="3210418"/>
            <a:ext cx="84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cxnSp>
        <p:nvCxnSpPr>
          <p:cNvPr id="73" name="Connector: Curved 19">
            <a:extLst>
              <a:ext uri="{FF2B5EF4-FFF2-40B4-BE49-F238E27FC236}">
                <a16:creationId xmlns:a16="http://schemas.microsoft.com/office/drawing/2014/main" id="{EC7B6E20-75FC-9030-B191-7322C39619B7}"/>
              </a:ext>
            </a:extLst>
          </p:cNvPr>
          <p:cNvCxnSpPr>
            <a:cxnSpLocks/>
            <a:stCxn id="72" idx="6"/>
            <a:endCxn id="42" idx="0"/>
          </p:cNvCxnSpPr>
          <p:nvPr/>
        </p:nvCxnSpPr>
        <p:spPr>
          <a:xfrm>
            <a:off x="4401431" y="2388010"/>
            <a:ext cx="2193933" cy="694091"/>
          </a:xfrm>
          <a:prstGeom prst="bentConnector4">
            <a:avLst>
              <a:gd name="adj1" fmla="val 47109"/>
              <a:gd name="adj2" fmla="val 96"/>
            </a:avLst>
          </a:prstGeom>
          <a:ln w="12700">
            <a:solidFill>
              <a:srgbClr val="7030A0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672A97E-AB83-0FE3-499E-CDCCF9776D01}"/>
              </a:ext>
            </a:extLst>
          </p:cNvPr>
          <p:cNvSpPr/>
          <p:nvPr/>
        </p:nvSpPr>
        <p:spPr>
          <a:xfrm>
            <a:off x="6903720" y="19477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4910F-B0F1-21B6-782E-18074A4CEACA}"/>
              </a:ext>
            </a:extLst>
          </p:cNvPr>
          <p:cNvSpPr/>
          <p:nvPr/>
        </p:nvSpPr>
        <p:spPr>
          <a:xfrm>
            <a:off x="5338896" y="325305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150611" y="3176196"/>
            <a:ext cx="9601218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3E1E-D709-9918-894A-1E9E74349F68}"/>
              </a:ext>
            </a:extLst>
          </p:cNvPr>
          <p:cNvSpPr txBox="1"/>
          <p:nvPr/>
        </p:nvSpPr>
        <p:spPr>
          <a:xfrm>
            <a:off x="3722370" y="48857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E5A189-12E7-91E2-8069-FF8376206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2278"/>
              </p:ext>
            </p:extLst>
          </p:nvPr>
        </p:nvGraphicFramePr>
        <p:xfrm>
          <a:off x="6911340" y="1297948"/>
          <a:ext cx="3779520" cy="1524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8" name="Connector: Curved 33">
            <a:extLst>
              <a:ext uri="{FF2B5EF4-FFF2-40B4-BE49-F238E27FC236}">
                <a16:creationId xmlns:a16="http://schemas.microsoft.com/office/drawing/2014/main" id="{EC631483-C7BF-53FE-4CAA-70CAC111234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1614" y="2064087"/>
            <a:ext cx="1332106" cy="13053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0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9205267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/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/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/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/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/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1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AFA3-83AD-9FD0-96DA-159E1A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100MRC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4DB7-9DA2-7C9F-A552-18D5156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CE9C8D-3030-7E04-AA39-4AEB8F36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914" y="938643"/>
            <a:ext cx="9318172" cy="5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430AF-AFE5-353E-28E6-C410246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1BRC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3C93-76BF-1656-CCA9-D76D0FAC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4053EF-B690-5991-E914-8D50030E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6" y="840945"/>
            <a:ext cx="10351468" cy="55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5829-3E41-5771-DD72-BEE585AE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>
            <a:normAutofit fontScale="90000"/>
          </a:bodyPr>
          <a:lstStyle/>
          <a:p>
            <a:r>
              <a:rPr lang="en-US" dirty="0"/>
              <a:t>Eclipse Collections – 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362A-23E9-14EB-D829-DC75AA23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Rich functional API with good symmetry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Memory Efficiency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Optimized Eager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Primitive Collections (</a:t>
            </a:r>
            <a:r>
              <a:rPr lang="en-US" i="1" dirty="0"/>
              <a:t>productivity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Immutable Collections (</a:t>
            </a:r>
            <a:r>
              <a:rPr lang="en-US" i="1" dirty="0"/>
              <a:t>safety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Lazy and Parallel Lazy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Multimap, Bag, </a:t>
            </a:r>
            <a:r>
              <a:rPr lang="en-US" dirty="0" err="1"/>
              <a:t>BiMap</a:t>
            </a:r>
            <a:r>
              <a:rPr lang="en-US" dirty="0"/>
              <a:t>, Pool, Interval (</a:t>
            </a:r>
            <a:r>
              <a:rPr lang="en-US" i="1" dirty="0"/>
              <a:t>productivity + type safety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Hashing Strategy Data Structures (</a:t>
            </a:r>
            <a:r>
              <a:rPr lang="en-US" i="1" dirty="0"/>
              <a:t>productivity + performance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Multi-reader data structures (</a:t>
            </a:r>
            <a:r>
              <a:rPr lang="en-US" i="1" dirty="0"/>
              <a:t>safety + performance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Mutable and Immutable Collection Factories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718A-49C7-0CA0-6293-A6A3B4BE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vs. Data-Oriented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79505"/>
              </p:ext>
            </p:extLst>
          </p:nvPr>
        </p:nvGraphicFramePr>
        <p:xfrm>
          <a:off x="1021830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8747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32655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07980"/>
              </p:ext>
            </p:extLst>
          </p:nvPr>
        </p:nvGraphicFramePr>
        <p:xfrm>
          <a:off x="933994" y="3209497"/>
          <a:ext cx="103240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283366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44559"/>
              </p:ext>
            </p:extLst>
          </p:nvPr>
        </p:nvGraphicFramePr>
        <p:xfrm>
          <a:off x="933994" y="4860845"/>
          <a:ext cx="1032401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2498945" y="2390501"/>
            <a:ext cx="69494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2708810" y="2124082"/>
            <a:ext cx="100584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81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4712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[0, 1, 3, 4, 7]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[2, 9]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[5, 8]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[6]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Inspiration: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5233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164922"/>
            <a:ext cx="8526780" cy="5012042"/>
          </a:xfrm>
        </p:spPr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List Donuts in the Popularity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Priority Orders for Tomorrow: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Large orders (Quantity &gt;= 12) </a:t>
            </a:r>
            <a:r>
              <a:rPr lang="en-US" sz="2400" b="1" dirty="0"/>
              <a:t>or </a:t>
            </a:r>
            <a:r>
              <a:rPr lang="en-US" sz="2400" dirty="0"/>
              <a:t>Bob’s orders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Total Spend per Customer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898740"/>
              </p:ext>
            </p:extLst>
          </p:nvPr>
        </p:nvGraphicFramePr>
        <p:xfrm>
          <a:off x="2293620" y="1135380"/>
          <a:ext cx="7604760" cy="336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760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70891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algn="r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15304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32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724828"/>
              </p:ext>
            </p:extLst>
          </p:nvPr>
        </p:nvGraphicFramePr>
        <p:xfrm>
          <a:off x="2111829" y="5013324"/>
          <a:ext cx="7968343" cy="132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551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515792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</a:tblGrid>
              <a:tr h="441798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 Java </a:t>
                      </a:r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634020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354255CB-96ED-B573-B80F-BD638651A0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3360942"/>
            <a:ext cx="1371600" cy="1371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46B96D8-201E-325C-2C8A-7FBD48CC0F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0780" y="2173084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7B2AF2B-3786-7B34-F584-7F3504062E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92026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8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5A56-CFB7-CD71-CE80-C5AC53AC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B7FA7B-31FE-D769-3C32-C1C7F0BF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Donut Store Examples: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D247-4F5B-9258-A50C-2AC3FC29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0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255520" y="1714854"/>
            <a:ext cx="75742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CDE58E-10CA-FABD-E29F-6CF5EF1B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4798"/>
              </p:ext>
            </p:extLst>
          </p:nvPr>
        </p:nvGraphicFramePr>
        <p:xfrm>
          <a:off x="4854701" y="487966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95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inward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7AF82C-657B-4F2A-21B0-DF3F314D1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2667"/>
              </p:ext>
            </p:extLst>
          </p:nvPr>
        </p:nvGraphicFramePr>
        <p:xfrm>
          <a:off x="3682636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easily group, transform,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Offers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underlying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64441</TotalTime>
  <Words>4694</Words>
  <Application>Microsoft Office PowerPoint</Application>
  <PresentationFormat>Widescreen</PresentationFormat>
  <Paragraphs>1350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Object-Oriented vs. Data-Oriented 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Python/Pandas: Load</vt:lpstr>
      <vt:lpstr>1BRC With Python/Pandas: Process</vt:lpstr>
      <vt:lpstr>1BRC With Python/Pandas: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1BRC With Kotlin: Load</vt:lpstr>
      <vt:lpstr>1BRC With Kotlin: Process</vt:lpstr>
      <vt:lpstr>1BRC With Kotlin: Output</vt:lpstr>
      <vt:lpstr>Performance: 100MRC</vt:lpstr>
      <vt:lpstr>Performance: 1BRC</vt:lpstr>
      <vt:lpstr>About dataframe-ec</vt:lpstr>
      <vt:lpstr>Eclipse Collections – What Is It Good For?</vt:lpstr>
      <vt:lpstr>Solid Foundation: Eclipse Collections Types</vt:lpstr>
      <vt:lpstr>Solid Foundation: Eclipse Collections Types</vt:lpstr>
      <vt:lpstr>Solid Inspiration: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  <vt:lpstr>Appendix</vt:lpstr>
      <vt:lpstr>List Donuts in Popularity Order</vt:lpstr>
      <vt:lpstr>Priority Orders for Tomorrow</vt:lpstr>
      <vt:lpstr>Total Spend per Customer</vt:lpstr>
      <vt:lpstr>Donut Count per Customer per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110</cp:revision>
  <dcterms:created xsi:type="dcterms:W3CDTF">2024-05-20T21:45:38Z</dcterms:created>
  <dcterms:modified xsi:type="dcterms:W3CDTF">2024-09-30T04:37:48Z</dcterms:modified>
</cp:coreProperties>
</file>