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86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270" r:id="rId14"/>
    <p:sldId id="297" r:id="rId15"/>
    <p:sldId id="271" r:id="rId16"/>
    <p:sldId id="273" r:id="rId17"/>
    <p:sldId id="277" r:id="rId18"/>
    <p:sldId id="275" r:id="rId19"/>
    <p:sldId id="276" r:id="rId20"/>
    <p:sldId id="288" r:id="rId21"/>
    <p:sldId id="278" r:id="rId22"/>
    <p:sldId id="279" r:id="rId23"/>
    <p:sldId id="281" r:id="rId24"/>
    <p:sldId id="283" r:id="rId25"/>
    <p:sldId id="289" r:id="rId26"/>
    <p:sldId id="280" r:id="rId27"/>
    <p:sldId id="284" r:id="rId28"/>
    <p:sldId id="291" r:id="rId29"/>
    <p:sldId id="292" r:id="rId30"/>
    <p:sldId id="293" r:id="rId31"/>
    <p:sldId id="294" r:id="rId32"/>
    <p:sldId id="295" r:id="rId33"/>
    <p:sldId id="282" r:id="rId34"/>
    <p:sldId id="285" r:id="rId35"/>
    <p:sldId id="262" r:id="rId36"/>
    <p:sldId id="261" r:id="rId37"/>
    <p:sldId id="264" r:id="rId38"/>
    <p:sldId id="29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D9"/>
    <a:srgbClr val="FFEDB3"/>
    <a:srgbClr val="FFDF79"/>
    <a:srgbClr val="E7F7FD"/>
    <a:srgbClr val="EDFFED"/>
    <a:srgbClr val="F7F8F7"/>
    <a:srgbClr val="E97132"/>
    <a:srgbClr val="F8F8F8"/>
    <a:srgbClr val="F5FFF5"/>
    <a:srgbClr val="BA39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6622" autoAdjust="0"/>
  </p:normalViewPr>
  <p:slideViewPr>
    <p:cSldViewPr snapToGrid="0">
      <p:cViewPr varScale="1">
        <p:scale>
          <a:sx n="121" d="100"/>
          <a:sy n="121" d="100"/>
        </p:scale>
        <p:origin x="46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1E3E3-F7E5-4D26-BCE5-1E8DBAC4B1A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Developers have to be top experts in JVM and the compiler behavior from the developer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tablesaw/tablesaw" TargetMode="External"/><Relationship Id="rId2" Type="http://schemas.openxmlformats.org/officeDocument/2006/relationships/hyperlink" Target="https://github.com/vmzakharov/dataframe-e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flib/dflib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unnarmorling/1brc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morling.dev/blog/one-billion-row-challenge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13051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Have fairly helpful comments (well, some)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 and the 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code).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work/what exactly they do due to the solution complexity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b="1" dirty="0"/>
              <a:t>This makes sense in the context of 1BRC and doesn’t make these solutions “bad code”.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2000" b="1" dirty="0"/>
              <a:t>Achieving absolute peak performance demands the above “sacrifices”.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53207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030980" y="1978396"/>
            <a:ext cx="413004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665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console.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038993"/>
              </p:ext>
            </p:extLst>
          </p:nvPr>
        </p:nvGraphicFramePr>
        <p:xfrm>
          <a:off x="8477311" y="190579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C19DD3E-FCDE-E4D0-ADDB-16C0BE24EA4E}"/>
              </a:ext>
            </a:extLst>
          </p:cNvPr>
          <p:cNvSpPr txBox="1"/>
          <p:nvPr/>
        </p:nvSpPr>
        <p:spPr>
          <a:xfrm>
            <a:off x="8477311" y="1450516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 =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97E65AF1-765D-70FD-57FD-B26E0F988452}"/>
              </a:ext>
            </a:extLst>
          </p:cNvPr>
          <p:cNvSpPr/>
          <p:nvPr/>
        </p:nvSpPr>
        <p:spPr>
          <a:xfrm>
            <a:off x="2390051" y="50936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CB8BD9-BC76-311B-CFA0-375A6AB88520}"/>
              </a:ext>
            </a:extLst>
          </p:cNvPr>
          <p:cNvSpPr/>
          <p:nvPr/>
        </p:nvSpPr>
        <p:spPr>
          <a:xfrm>
            <a:off x="1177651" y="389200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0C546E-01C7-460E-AF71-B7547052C819}"/>
              </a:ext>
            </a:extLst>
          </p:cNvPr>
          <p:cNvSpPr/>
          <p:nvPr/>
        </p:nvSpPr>
        <p:spPr>
          <a:xfrm>
            <a:off x="9147870" y="577627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3884BF-65AF-CEE9-5831-1338A2B9FD7A}"/>
              </a:ext>
            </a:extLst>
          </p:cNvPr>
          <p:cNvSpPr/>
          <p:nvPr/>
        </p:nvSpPr>
        <p:spPr>
          <a:xfrm>
            <a:off x="7142567" y="512521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2390052" y="1817368"/>
            <a:ext cx="6757817" cy="357495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CsvSchema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addColumn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URI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lang="en-US" altLang="en-US" sz="1400" dirty="0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toURI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CsvDataSet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Path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msSchema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msDataSet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147048"/>
              </p:ext>
            </p:extLst>
          </p:nvPr>
        </p:nvGraphicFramePr>
        <p:xfrm>
          <a:off x="9147870" y="2845419"/>
          <a:ext cx="2684676" cy="3352800"/>
        </p:xfrm>
        <a:graphic>
          <a:graphicData uri="http://schemas.openxmlformats.org/drawingml/2006/table">
            <a:tbl>
              <a:tblPr/>
              <a:tblGrid>
                <a:gridCol w="1473884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210792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84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84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84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84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84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84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84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84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84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84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8473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479BE-9130-0D1A-B7CD-7E5B28B940BC}"/>
              </a:ext>
            </a:extLst>
          </p:cNvPr>
          <p:cNvSpPr txBox="1"/>
          <p:nvPr/>
        </p:nvSpPr>
        <p:spPr>
          <a:xfrm>
            <a:off x="430687" y="1130133"/>
            <a:ext cx="3108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cxnSp>
        <p:nvCxnSpPr>
          <p:cNvPr id="12" name="Connector: Curved 19">
            <a:extLst>
              <a:ext uri="{FF2B5EF4-FFF2-40B4-BE49-F238E27FC236}">
                <a16:creationId xmlns:a16="http://schemas.microsoft.com/office/drawing/2014/main" id="{B00294C3-8836-DBFB-63B7-8184F45DE827}"/>
              </a:ext>
            </a:extLst>
          </p:cNvPr>
          <p:cNvCxnSpPr>
            <a:cxnSpLocks/>
            <a:stCxn id="11" idx="4"/>
            <a:endCxn id="10" idx="2"/>
          </p:cNvCxnSpPr>
          <p:nvPr/>
        </p:nvCxnSpPr>
        <p:spPr>
          <a:xfrm rot="16200000" flipH="1">
            <a:off x="7936052" y="4680811"/>
            <a:ext cx="534692" cy="1888944"/>
          </a:xfrm>
          <a:prstGeom prst="bentConnector2">
            <a:avLst/>
          </a:prstGeom>
          <a:ln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9">
            <a:extLst>
              <a:ext uri="{FF2B5EF4-FFF2-40B4-BE49-F238E27FC236}">
                <a16:creationId xmlns:a16="http://schemas.microsoft.com/office/drawing/2014/main" id="{8387141F-B3AE-2D53-F6D0-74E1853FF133}"/>
              </a:ext>
            </a:extLst>
          </p:cNvPr>
          <p:cNvCxnSpPr>
            <a:cxnSpLocks/>
            <a:stCxn id="18" idx="4"/>
            <a:endCxn id="17" idx="2"/>
          </p:cNvCxnSpPr>
          <p:nvPr/>
        </p:nvCxnSpPr>
        <p:spPr>
          <a:xfrm rot="16200000" flipH="1">
            <a:off x="1299370" y="4119366"/>
            <a:ext cx="1085320" cy="1096041"/>
          </a:xfrm>
          <a:prstGeom prst="bentConnector2">
            <a:avLst/>
          </a:prstGeom>
          <a:ln>
            <a:solidFill>
              <a:srgbClr val="00B05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C915C1-D06B-EEA7-2DC3-5D8F48E7EAD3}"/>
              </a:ext>
            </a:extLst>
          </p:cNvPr>
          <p:cNvSpPr txBox="1"/>
          <p:nvPr/>
        </p:nvSpPr>
        <p:spPr>
          <a:xfrm>
            <a:off x="430687" y="1484455"/>
            <a:ext cx="1959365" cy="265919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400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sz="1400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</p:spTree>
    <p:extLst>
      <p:ext uri="{BB962C8B-B14F-4D97-AF65-F5344CB8AC3E}">
        <p14:creationId xmlns:p14="http://schemas.microsoft.com/office/powerpoint/2010/main" val="3910524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14676"/>
              </p:ext>
            </p:extLst>
          </p:nvPr>
        </p:nvGraphicFramePr>
        <p:xfrm>
          <a:off x="7586103" y="1791169"/>
          <a:ext cx="3924932" cy="1676400"/>
        </p:xfrm>
        <a:graphic>
          <a:graphicData uri="http://schemas.openxmlformats.org/drawingml/2006/table">
            <a:tbl>
              <a:tblPr/>
              <a:tblGrid>
                <a:gridCol w="145605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174528"/>
              </p:ext>
            </p:extLst>
          </p:nvPr>
        </p:nvGraphicFramePr>
        <p:xfrm>
          <a:off x="7586103" y="4107093"/>
          <a:ext cx="3931521" cy="16764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16DD7F-53DC-D833-EEC1-2300072377BF}"/>
              </a:ext>
            </a:extLst>
          </p:cNvPr>
          <p:cNvCxnSpPr>
            <a:cxnSpLocks/>
          </p:cNvCxnSpPr>
          <p:nvPr/>
        </p:nvCxnSpPr>
        <p:spPr>
          <a:xfrm>
            <a:off x="314534" y="3934847"/>
            <a:ext cx="2516953" cy="75901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47D993-4D39-45DD-74D5-1521532E4C1B}"/>
              </a:ext>
            </a:extLst>
          </p:cNvPr>
          <p:cNvCxnSpPr>
            <a:cxnSpLocks/>
          </p:cNvCxnSpPr>
          <p:nvPr/>
        </p:nvCxnSpPr>
        <p:spPr>
          <a:xfrm flipV="1">
            <a:off x="314534" y="3720662"/>
            <a:ext cx="2447585" cy="214185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1C4F64-6B59-E8E5-8577-30B3A149AE2A}"/>
              </a:ext>
            </a:extLst>
          </p:cNvPr>
          <p:cNvCxnSpPr>
            <a:cxnSpLocks/>
          </p:cNvCxnSpPr>
          <p:nvPr/>
        </p:nvCxnSpPr>
        <p:spPr>
          <a:xfrm flipV="1">
            <a:off x="314534" y="3429000"/>
            <a:ext cx="2447585" cy="505847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44E5EF0-E97D-DBF9-8BDA-A88DA694D009}"/>
              </a:ext>
            </a:extLst>
          </p:cNvPr>
          <p:cNvSpPr txBox="1"/>
          <p:nvPr/>
        </p:nvSpPr>
        <p:spPr>
          <a:xfrm>
            <a:off x="314535" y="3549174"/>
            <a:ext cx="953014" cy="771346"/>
          </a:xfrm>
          <a:prstGeom prst="foldedCorner">
            <a:avLst/>
          </a:prstGeom>
          <a:solidFill>
            <a:srgbClr val="FFFF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static</a:t>
            </a:r>
          </a:p>
          <a:p>
            <a:r>
              <a:rPr lang="en-US" dirty="0">
                <a:solidFill>
                  <a:srgbClr val="C00000"/>
                </a:solidFill>
              </a:rPr>
              <a:t>imports</a:t>
            </a:r>
          </a:p>
        </p:txBody>
      </p:sp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752541" y="239074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9DD3E-FCDE-E4D0-ADDB-16C0BE24EA4E}"/>
              </a:ext>
            </a:extLst>
          </p:cNvPr>
          <p:cNvSpPr txBox="1"/>
          <p:nvPr/>
        </p:nvSpPr>
        <p:spPr>
          <a:xfrm>
            <a:off x="7147561" y="2522014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Output: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7147561" y="3009955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624314" y="1470351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19964"/>
              </p:ext>
            </p:extLst>
          </p:nvPr>
        </p:nvGraphicFramePr>
        <p:xfrm>
          <a:off x="8477311" y="190579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1889760" y="2778789"/>
            <a:ext cx="8412480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2E3CA1-8A07-786B-922E-F7DA2F4FCA53}"/>
              </a:ext>
            </a:extLst>
          </p:cNvPr>
          <p:cNvCxnSpPr>
            <a:cxnSpLocks/>
            <a:stCxn id="10" idx="0"/>
          </p:cNvCxnSpPr>
          <p:nvPr/>
        </p:nvCxnSpPr>
        <p:spPr>
          <a:xfrm flipH="1">
            <a:off x="6431280" y="1658127"/>
            <a:ext cx="476507" cy="1351773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205FCA-D1BF-C395-33E6-06E96E0AF4A3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6907787" y="1658127"/>
            <a:ext cx="56893" cy="1351773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C1D90C-DDCC-1EE9-7F3C-9578233D8704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6907787" y="1658127"/>
            <a:ext cx="658873" cy="1351773"/>
          </a:xfrm>
          <a:prstGeom prst="straightConnector1">
            <a:avLst/>
          </a:prstGeom>
          <a:ln w="952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912A11-D56A-6E78-907C-7AD78804EDF6}"/>
              </a:ext>
            </a:extLst>
          </p:cNvPr>
          <p:cNvSpPr txBox="1"/>
          <p:nvPr/>
        </p:nvSpPr>
        <p:spPr>
          <a:xfrm>
            <a:off x="6431280" y="1658127"/>
            <a:ext cx="953014" cy="771346"/>
          </a:xfrm>
          <a:prstGeom prst="foldedCorner">
            <a:avLst/>
          </a:prstGeom>
          <a:solidFill>
            <a:srgbClr val="FFFFD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static</a:t>
            </a:r>
          </a:p>
          <a:p>
            <a:r>
              <a:rPr lang="en-US" dirty="0">
                <a:solidFill>
                  <a:srgbClr val="C00000"/>
                </a:solidFill>
              </a:rPr>
              <a:t>imports</a:t>
            </a: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70" y="2107964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“Data Oriented Programming in Java”</a:t>
            </a:r>
            <a:endParaRPr lang="en-US" sz="2000" i="1" dirty="0">
              <a:solidFill>
                <a:schemeClr val="bg2">
                  <a:lumMod val="50000"/>
                </a:schemeClr>
              </a:solidFill>
              <a:highlight>
                <a:srgbClr val="FFFFFF"/>
              </a:highlight>
              <a:latin typeface="Noto Serif" panose="02020600060500020200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696" y="992089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humane grammar for the expression DSL used for computed columns, filters,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e.g., adding two numbers is expressed as “A + B”, as opposed to an internal DSL where you assemble an expression from Java method calls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624840" y="1094399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Donuts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495341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464983"/>
              </p:ext>
            </p:extLst>
          </p:nvPr>
        </p:nvGraphicFramePr>
        <p:xfrm>
          <a:off x="716280" y="4128294"/>
          <a:ext cx="4823460" cy="2011680"/>
        </p:xfrm>
        <a:graphic>
          <a:graphicData uri="http://schemas.openxmlformats.org/drawingml/2006/table">
            <a:tbl>
              <a:tblPr/>
              <a:tblGrid>
                <a:gridCol w="1836420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501140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Description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Price/Dozen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03037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20" y="1164922"/>
            <a:ext cx="8526780" cy="5012042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List Donuts in Popularity Order</a:t>
            </a:r>
          </a:p>
          <a:p>
            <a:r>
              <a:rPr lang="en-US" dirty="0"/>
              <a:t>Priority Orders for Tomorrow</a:t>
            </a:r>
          </a:p>
          <a:p>
            <a:pPr lvl="1"/>
            <a:r>
              <a:rPr lang="en-US" dirty="0"/>
              <a:t>Large orders</a:t>
            </a:r>
          </a:p>
          <a:p>
            <a:pPr lvl="1"/>
            <a:r>
              <a:rPr lang="en-US" dirty="0"/>
              <a:t>Bob’s orders</a:t>
            </a:r>
          </a:p>
          <a:p>
            <a:r>
              <a:rPr lang="en-US" dirty="0"/>
              <a:t>Total Spend per Customer</a:t>
            </a:r>
          </a:p>
          <a:p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643610" y="490738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12799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78780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75062" y="2339708"/>
            <a:ext cx="681059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711498" y="2515247"/>
            <a:ext cx="3601443" cy="1244112"/>
          </a:xfrm>
          <a:prstGeom prst="bentConnector3">
            <a:avLst/>
          </a:prstGeom>
          <a:ln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945517" y="4076693"/>
            <a:ext cx="1944543" cy="583431"/>
          </a:xfrm>
          <a:prstGeom prst="bentConnector3">
            <a:avLst>
              <a:gd name="adj1" fmla="val 86444"/>
            </a:avLst>
          </a:prstGeom>
          <a:ln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76328" y="5023745"/>
            <a:ext cx="3569591" cy="740632"/>
          </a:xfrm>
          <a:prstGeom prst="bentConnector3">
            <a:avLst>
              <a:gd name="adj1" fmla="val 22035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6451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273758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081260" y="56099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21359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766060" y="288506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75062" y="2339708"/>
            <a:ext cx="681059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/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02649"/>
              </p:ext>
            </p:extLst>
          </p:nvPr>
        </p:nvGraphicFramePr>
        <p:xfrm>
          <a:off x="10081260" y="43524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2998778" y="2515247"/>
            <a:ext cx="6314163" cy="486180"/>
          </a:xfrm>
          <a:prstGeom prst="bentConnector3">
            <a:avLst/>
          </a:prstGeom>
          <a:ln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418378" y="39264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5854077" y="3449259"/>
            <a:ext cx="1564301" cy="593592"/>
          </a:xfrm>
          <a:prstGeom prst="bentConnector3">
            <a:avLst>
              <a:gd name="adj1" fmla="val 50000"/>
            </a:avLst>
          </a:prstGeom>
          <a:ln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506476" y="3755462"/>
            <a:ext cx="5574784" cy="1970815"/>
          </a:xfrm>
          <a:prstGeom prst="bentConnector3">
            <a:avLst>
              <a:gd name="adj1" fmla="val 28055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853923"/>
              </p:ext>
            </p:extLst>
          </p:nvPr>
        </p:nvGraphicFramePr>
        <p:xfrm>
          <a:off x="7418378" y="3340406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3CD7F72-83C9-168F-F890-BE9D40225CE0}"/>
              </a:ext>
            </a:extLst>
          </p:cNvPr>
          <p:cNvSpPr txBox="1"/>
          <p:nvPr/>
        </p:nvSpPr>
        <p:spPr>
          <a:xfrm>
            <a:off x="3398520" y="4042174"/>
            <a:ext cx="358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</a:t>
            </a:r>
            <a:endParaRPr lang="en-US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508760" y="2009348"/>
            <a:ext cx="917448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147887" y="2048138"/>
            <a:ext cx="7896225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FFD5ADD-26E0-77D8-85BC-143B6B8CC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0227"/>
          <a:stretch/>
        </p:blipFill>
        <p:spPr>
          <a:xfrm>
            <a:off x="2671761" y="3696946"/>
            <a:ext cx="6848475" cy="2659404"/>
          </a:xfrm>
          <a:prstGeom prst="flowChartDocument">
            <a:avLst/>
          </a:prstGeom>
          <a:effectLst>
            <a:outerShdw blurRad="50800" dist="12700" dir="54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497BFD0-96EA-91F9-9C44-89C951081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70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1" y="2436356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64AC442-AAA5-D410-0875-F3B0AD5AD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38890"/>
          <a:stretch/>
        </p:blipFill>
        <p:spPr>
          <a:xfrm>
            <a:off x="2085975" y="4319115"/>
            <a:ext cx="7896225" cy="2037236"/>
          </a:xfrm>
          <a:prstGeom prst="flowChartDocument">
            <a:avLst/>
          </a:prstGeom>
          <a:effectLst>
            <a:outerShdw blurRad="50800" dist="12700" dir="54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A391DE0-C9CD-A7A4-354D-E42C4A479662}"/>
              </a:ext>
            </a:extLst>
          </p:cNvPr>
          <p:cNvSpPr/>
          <p:nvPr/>
        </p:nvSpPr>
        <p:spPr>
          <a:xfrm>
            <a:off x="8205898" y="504547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B52924-5ABC-0C3C-7D01-47886A87BBA9}"/>
              </a:ext>
            </a:extLst>
          </p:cNvPr>
          <p:cNvSpPr/>
          <p:nvPr/>
        </p:nvSpPr>
        <p:spPr>
          <a:xfrm>
            <a:off x="6546669" y="3687971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and sort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8251146" cy="191597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987459"/>
              </p:ext>
            </p:extLst>
          </p:nvPr>
        </p:nvGraphicFramePr>
        <p:xfrm>
          <a:off x="8205898" y="4399835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cxnSp>
        <p:nvCxnSpPr>
          <p:cNvPr id="10" name="Connector: Curved 41">
            <a:extLst>
              <a:ext uri="{FF2B5EF4-FFF2-40B4-BE49-F238E27FC236}">
                <a16:creationId xmlns:a16="http://schemas.microsoft.com/office/drawing/2014/main" id="{EE1376D4-CD08-99F1-710F-CADE4CF874E7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6779387" y="3804330"/>
            <a:ext cx="1426511" cy="1357505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23DB1A9D-24D3-8AB5-517C-AE50A1A5B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7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Oriented vs. Object Oriented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07784"/>
              </p:ext>
            </p:extLst>
          </p:nvPr>
        </p:nvGraphicFramePr>
        <p:xfrm>
          <a:off x="1133061" y="1644455"/>
          <a:ext cx="9925878" cy="76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9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6293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State? What state?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encapsulated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485436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295293"/>
              </p:ext>
            </p:extLst>
          </p:nvPr>
        </p:nvGraphicFramePr>
        <p:xfrm>
          <a:off x="1133061" y="3062659"/>
          <a:ext cx="9925878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9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6293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Methods are an exception (e.g., very simple behavior on data elements)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Implemented as methods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allows objects of different types to respond to the same message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2947101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172595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968029"/>
              </p:ext>
            </p:extLst>
          </p:nvPr>
        </p:nvGraphicFramePr>
        <p:xfrm>
          <a:off x="1133061" y="4749818"/>
          <a:ext cx="9925878" cy="1737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2939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6293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Experimentation, exploration, ad hoc calculations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Separating business logic from data</a:t>
                      </a:r>
                    </a:p>
                    <a:p>
                      <a:pPr marL="742950" lvl="1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E.g., business user facing applications, logic needs to be user defined and externalized</a:t>
                      </a:r>
                      <a:endParaRPr lang="en-US" sz="1600" b="0" i="0" kern="120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complexity of domain structure and behavior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change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 (polymorphism, inheritance)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modeling techniques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63426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 (</a:t>
            </a:r>
            <a:r>
              <a:rPr lang="en-US" sz="2800" dirty="0" err="1"/>
              <a:t>Tablesaw</a:t>
            </a:r>
            <a:r>
              <a:rPr lang="en-US" sz="2800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147887" y="2048138"/>
            <a:ext cx="7896225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1FFD5ADD-26E0-77D8-85BC-143B6B8CC8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0227"/>
          <a:stretch/>
        </p:blipFill>
        <p:spPr>
          <a:xfrm>
            <a:off x="2671761" y="3696946"/>
            <a:ext cx="6848475" cy="2659404"/>
          </a:xfrm>
          <a:prstGeom prst="flowChartDocument">
            <a:avLst/>
          </a:prstGeom>
          <a:effectLst>
            <a:outerShdw blurRad="50800" dist="12700" dir="54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E9798552-8910-7EEE-37E5-2F37EAE47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540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64AC442-AAA5-D410-0875-F3B0AD5AD2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38890"/>
          <a:stretch/>
        </p:blipFill>
        <p:spPr>
          <a:xfrm>
            <a:off x="5447210" y="4889184"/>
            <a:ext cx="6483879" cy="1672849"/>
          </a:xfrm>
          <a:prstGeom prst="flowChartDocument">
            <a:avLst/>
          </a:prstGeom>
          <a:effectLst>
            <a:outerShdw blurRad="50800" dist="12700" dir="54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6A391DE0-C9CD-A7A4-354D-E42C4A479662}"/>
              </a:ext>
            </a:extLst>
          </p:cNvPr>
          <p:cNvSpPr/>
          <p:nvPr/>
        </p:nvSpPr>
        <p:spPr>
          <a:xfrm>
            <a:off x="7768400" y="39545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B52924-5ABC-0C3C-7D01-47886A87BBA9}"/>
              </a:ext>
            </a:extLst>
          </p:cNvPr>
          <p:cNvSpPr/>
          <p:nvPr/>
        </p:nvSpPr>
        <p:spPr>
          <a:xfrm>
            <a:off x="5142412" y="312626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and sort (</a:t>
            </a:r>
            <a:r>
              <a:rPr lang="en-US" sz="2800" dirty="0" err="1"/>
              <a:t>TableSaw</a:t>
            </a:r>
            <a:r>
              <a:rPr lang="en-US" sz="2800" dirty="0"/>
              <a:t>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0710" y="2351782"/>
            <a:ext cx="5566965" cy="107721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64721"/>
              </p:ext>
            </p:extLst>
          </p:nvPr>
        </p:nvGraphicFramePr>
        <p:xfrm>
          <a:off x="7768400" y="3308939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cxnSp>
        <p:nvCxnSpPr>
          <p:cNvPr id="10" name="Connector: Curved 41">
            <a:extLst>
              <a:ext uri="{FF2B5EF4-FFF2-40B4-BE49-F238E27FC236}">
                <a16:creationId xmlns:a16="http://schemas.microsoft.com/office/drawing/2014/main" id="{EE1376D4-CD08-99F1-710F-CADE4CF874E7}"/>
              </a:ext>
            </a:extLst>
          </p:cNvPr>
          <p:cNvCxnSpPr>
            <a:cxnSpLocks/>
            <a:stCxn id="3" idx="6"/>
            <a:endCxn id="9" idx="2"/>
          </p:cNvCxnSpPr>
          <p:nvPr/>
        </p:nvCxnSpPr>
        <p:spPr>
          <a:xfrm>
            <a:off x="5375130" y="3242626"/>
            <a:ext cx="2393270" cy="828313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Owner avatar">
            <a:extLst>
              <a:ext uri="{FF2B5EF4-FFF2-40B4-BE49-F238E27FC236}">
                <a16:creationId xmlns:a16="http://schemas.microsoft.com/office/drawing/2014/main" id="{C7C96212-07BA-CEE9-7FC4-8D6200456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321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3394166" y="977174"/>
            <a:ext cx="54036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DataFrame-EC &amp; </a:t>
            </a:r>
            <a:r>
              <a:rPr lang="en-US" sz="2800" dirty="0" err="1"/>
              <a:t>Tablesaw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581684"/>
              </p:ext>
            </p:extLst>
          </p:nvPr>
        </p:nvGraphicFramePr>
        <p:xfrm>
          <a:off x="768679" y="4409145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2086038"/>
            <a:ext cx="5462154" cy="191597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2086038"/>
            <a:ext cx="5462154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37206"/>
              </p:ext>
            </p:extLst>
          </p:nvPr>
        </p:nvGraphicFramePr>
        <p:xfrm>
          <a:off x="6596594" y="4409145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pic>
        <p:nvPicPr>
          <p:cNvPr id="15" name="Graphic 14">
            <a:extLst>
              <a:ext uri="{FF2B5EF4-FFF2-40B4-BE49-F238E27FC236}">
                <a16:creationId xmlns:a16="http://schemas.microsoft.com/office/drawing/2014/main" id="{AB25679F-136C-7F53-24DC-3CEC4B705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966" y="1082139"/>
            <a:ext cx="880722" cy="880722"/>
          </a:xfrm>
          <a:prstGeom prst="rect">
            <a:avLst/>
          </a:prstGeom>
        </p:spPr>
      </p:pic>
      <p:pic>
        <p:nvPicPr>
          <p:cNvPr id="16" name="Picture 2" descr="Owner avatar">
            <a:extLst>
              <a:ext uri="{FF2B5EF4-FFF2-40B4-BE49-F238E27FC236}">
                <a16:creationId xmlns:a16="http://schemas.microsoft.com/office/drawing/2014/main" id="{705C2FCF-88EB-6682-E89D-576D06D77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0312" y="1082139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32620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Support the Data-Oriented Programming Paradigm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Make it easy to do things like filtering, aggregation, transformation, enrichment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 hoc</a:t>
            </a:r>
            <a:r>
              <a:rPr lang="en-US" b="1" dirty="0"/>
              <a:t>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types of things you might want to use Excel tables for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Programmatically</a:t>
            </a:r>
            <a:r>
              <a:rPr lang="en-US" b="1" dirty="0"/>
              <a:t> </a:t>
            </a:r>
            <a:r>
              <a:rPr lang="en-US" dirty="0"/>
              <a:t>transforming, querying, analyzing data in your application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Data Science </a:t>
            </a:r>
            <a:r>
              <a:rPr lang="en-US" dirty="0"/>
              <a:t>– notebooks and visualization [some of frameworks]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F73E08-8931-909B-4BA0-833A52E04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629001"/>
              </p:ext>
            </p:extLst>
          </p:nvPr>
        </p:nvGraphicFramePr>
        <p:xfrm>
          <a:off x="2517929" y="5085824"/>
          <a:ext cx="715614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69743">
                  <a:extLst>
                    <a:ext uri="{9D8B030D-6E8A-4147-A177-3AD203B41FA5}">
                      <a16:colId xmlns:a16="http://schemas.microsoft.com/office/drawing/2014/main" val="4159276323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318062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2"/>
                        </a:rPr>
                        <a:t>https://github.com/vmzakharov/dataframe-ec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8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hlinkClick r:id="rId3"/>
                        </a:rPr>
                        <a:t>https://github.com/jtablesaw/tablesaw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4"/>
                        </a:rPr>
                        <a:t>https://github.com/dflib/dflib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81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DD888-03D2-47B8-433F-DAFAD393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Scratchpad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EE6318-BF82-5D53-A0A5-FAF872CEB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31F11-E72B-EBAB-E45C-CD7431D7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59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or: Elbow 104">
            <a:extLst>
              <a:ext uri="{FF2B5EF4-FFF2-40B4-BE49-F238E27FC236}">
                <a16:creationId xmlns:a16="http://schemas.microsoft.com/office/drawing/2014/main" id="{1710E6B4-8287-2EDA-5DD2-BEF5E85108BB}"/>
              </a:ext>
            </a:extLst>
          </p:cNvPr>
          <p:cNvCxnSpPr>
            <a:cxnSpLocks/>
            <a:stCxn id="14" idx="6"/>
            <a:endCxn id="38" idx="2"/>
          </p:cNvCxnSpPr>
          <p:nvPr/>
        </p:nvCxnSpPr>
        <p:spPr>
          <a:xfrm>
            <a:off x="2930804" y="1574297"/>
            <a:ext cx="1401829" cy="249526"/>
          </a:xfrm>
          <a:prstGeom prst="curvedConnector3">
            <a:avLst>
              <a:gd name="adj1" fmla="val 36954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A8EB06-28F4-F205-2FE1-EDB43D79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  <p:cxnSp>
        <p:nvCxnSpPr>
          <p:cNvPr id="4" name="Connector: Elbow 104">
            <a:extLst>
              <a:ext uri="{FF2B5EF4-FFF2-40B4-BE49-F238E27FC236}">
                <a16:creationId xmlns:a16="http://schemas.microsoft.com/office/drawing/2014/main" id="{75BF28DE-FBC3-B63C-619A-409B2F532FAA}"/>
              </a:ext>
            </a:extLst>
          </p:cNvPr>
          <p:cNvCxnSpPr>
            <a:cxnSpLocks/>
            <a:stCxn id="14" idx="5"/>
            <a:endCxn id="16" idx="0"/>
          </p:cNvCxnSpPr>
          <p:nvPr/>
        </p:nvCxnSpPr>
        <p:spPr>
          <a:xfrm rot="16200000" flipH="1">
            <a:off x="2901482" y="1909883"/>
            <a:ext cx="1199302" cy="161219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104">
            <a:extLst>
              <a:ext uri="{FF2B5EF4-FFF2-40B4-BE49-F238E27FC236}">
                <a16:creationId xmlns:a16="http://schemas.microsoft.com/office/drawing/2014/main" id="{E858C222-D794-89DA-B332-1B8ED01C383D}"/>
              </a:ext>
            </a:extLst>
          </p:cNvPr>
          <p:cNvCxnSpPr>
            <a:cxnSpLocks/>
            <a:stCxn id="13" idx="1"/>
            <a:endCxn id="25" idx="0"/>
          </p:cNvCxnSpPr>
          <p:nvPr/>
        </p:nvCxnSpPr>
        <p:spPr>
          <a:xfrm rot="10800000" flipV="1">
            <a:off x="1447493" y="2588893"/>
            <a:ext cx="479241" cy="888555"/>
          </a:xfrm>
          <a:prstGeom prst="curved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A5CE08F-425E-7095-F12F-87A1D856F504}"/>
              </a:ext>
            </a:extLst>
          </p:cNvPr>
          <p:cNvGrpSpPr/>
          <p:nvPr/>
        </p:nvGrpSpPr>
        <p:grpSpPr>
          <a:xfrm>
            <a:off x="665277" y="183423"/>
            <a:ext cx="2921134" cy="2781748"/>
            <a:chOff x="1915237" y="1550218"/>
            <a:chExt cx="2921134" cy="2781748"/>
          </a:xfrm>
        </p:grpSpPr>
        <p:sp>
          <p:nvSpPr>
            <p:cNvPr id="7" name="Flowchart: Connector 6">
              <a:extLst>
                <a:ext uri="{FF2B5EF4-FFF2-40B4-BE49-F238E27FC236}">
                  <a16:creationId xmlns:a16="http://schemas.microsoft.com/office/drawing/2014/main" id="{11264E74-9B86-2F6B-48FD-0F3F4A026D5E}"/>
                </a:ext>
              </a:extLst>
            </p:cNvPr>
            <p:cNvSpPr/>
            <p:nvPr/>
          </p:nvSpPr>
          <p:spPr>
            <a:xfrm>
              <a:off x="1915237" y="1550218"/>
              <a:ext cx="2921134" cy="2781748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D818C4-AC91-3E72-FEEF-DEE3673B3468}"/>
                </a:ext>
              </a:extLst>
            </p:cNvPr>
            <p:cNvSpPr/>
            <p:nvPr/>
          </p:nvSpPr>
          <p:spPr>
            <a:xfrm rot="3958490">
              <a:off x="2373987" y="1910001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rdersForDate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(...)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997446-2810-7F3F-F1FD-690830B5D557}"/>
                </a:ext>
              </a:extLst>
            </p:cNvPr>
            <p:cNvSpPr/>
            <p:nvPr/>
          </p:nvSpPr>
          <p:spPr>
            <a:xfrm rot="17638539">
              <a:off x="2206990" y="1957272"/>
              <a:ext cx="2100394" cy="190736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</a:t>
              </a:r>
              <a:r>
                <a:rPr lang="en-US" sz="1600" b="0" cap="none" spc="0" dirty="0" err="1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ostPopularDonuts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D59512-8DF6-C75A-4CC0-1A424B10055E}"/>
                </a:ext>
              </a:extLst>
            </p:cNvPr>
            <p:cNvCxnSpPr>
              <a:cxnSpLocks/>
              <a:stCxn id="14" idx="4"/>
              <a:endCxn id="7" idx="0"/>
            </p:cNvCxnSpPr>
            <p:nvPr/>
          </p:nvCxnSpPr>
          <p:spPr>
            <a:xfrm flipV="1">
              <a:off x="3375804" y="1550218"/>
              <a:ext cx="0" cy="2157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CEF192-4179-B102-00A1-9A3D2DE76858}"/>
                </a:ext>
              </a:extLst>
            </p:cNvPr>
            <p:cNvCxnSpPr>
              <a:cxnSpLocks/>
              <a:stCxn id="7" idx="5"/>
              <a:endCxn id="14" idx="1"/>
            </p:cNvCxnSpPr>
            <p:nvPr/>
          </p:nvCxnSpPr>
          <p:spPr>
            <a:xfrm flipH="1" flipV="1">
              <a:off x="2806610" y="2399059"/>
              <a:ext cx="1601971" cy="1525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20AF0D-ED4E-F29B-82C7-BD233238AEBA}"/>
                </a:ext>
              </a:extLst>
            </p:cNvPr>
            <p:cNvCxnSpPr>
              <a:cxnSpLocks/>
              <a:stCxn id="14" idx="7"/>
              <a:endCxn id="7" idx="3"/>
            </p:cNvCxnSpPr>
            <p:nvPr/>
          </p:nvCxnSpPr>
          <p:spPr>
            <a:xfrm flipH="1">
              <a:off x="2343027" y="2399059"/>
              <a:ext cx="1601970" cy="15255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05C9F0-9080-9D8A-4E02-1E64EA034D3B}"/>
                </a:ext>
              </a:extLst>
            </p:cNvPr>
            <p:cNvSpPr txBox="1"/>
            <p:nvPr/>
          </p:nvSpPr>
          <p:spPr>
            <a:xfrm>
              <a:off x="3176693" y="3771023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7D8CB47F-932B-F872-63E2-8E95469F8866}"/>
                </a:ext>
              </a:extLst>
            </p:cNvPr>
            <p:cNvSpPr/>
            <p:nvPr/>
          </p:nvSpPr>
          <p:spPr>
            <a:xfrm>
              <a:off x="2570843" y="2174542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DonutShop</a:t>
              </a:r>
              <a:endParaRPr lang="en-US" dirty="0">
                <a:solidFill>
                  <a:schemeClr val="tx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-customers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-orders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-menu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063ADD-0F6E-2C66-7659-073C4E5CFCF3}"/>
              </a:ext>
            </a:extLst>
          </p:cNvPr>
          <p:cNvGrpSpPr/>
          <p:nvPr/>
        </p:nvGrpSpPr>
        <p:grpSpPr>
          <a:xfrm>
            <a:off x="3052209" y="3315631"/>
            <a:ext cx="2510042" cy="2390272"/>
            <a:chOff x="3856654" y="4014991"/>
            <a:chExt cx="2510042" cy="2390272"/>
          </a:xfrm>
        </p:grpSpPr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8D5E7124-2C8E-86C0-5F67-DC6BDD191271}"/>
                </a:ext>
              </a:extLst>
            </p:cNvPr>
            <p:cNvSpPr/>
            <p:nvPr/>
          </p:nvSpPr>
          <p:spPr>
            <a:xfrm>
              <a:off x="3856654" y="4014991"/>
              <a:ext cx="2510042" cy="23902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0F23F99-2430-6E33-1015-D89F9DD2A7C9}"/>
                </a:ext>
              </a:extLst>
            </p:cNvPr>
            <p:cNvSpPr/>
            <p:nvPr/>
          </p:nvSpPr>
          <p:spPr>
            <a:xfrm rot="345241">
              <a:off x="4046798" y="4279932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street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B45E3CA-FFB5-3B6B-66B3-7501ED75657C}"/>
                </a:ext>
              </a:extLst>
            </p:cNvPr>
            <p:cNvSpPr/>
            <p:nvPr/>
          </p:nvSpPr>
          <p:spPr>
            <a:xfrm rot="17638539">
              <a:off x="4059601" y="4225469"/>
              <a:ext cx="2100394" cy="1872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1B50D3D-607D-9CD7-72A2-18D617193F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4910" y="4236720"/>
              <a:ext cx="1067142" cy="1647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73DFA43-E408-89E4-0DE4-EE3222C8A758}"/>
                </a:ext>
              </a:extLst>
            </p:cNvPr>
            <p:cNvCxnSpPr>
              <a:cxnSpLocks/>
              <a:stCxn id="16" idx="7"/>
              <a:endCxn id="23" idx="3"/>
            </p:cNvCxnSpPr>
            <p:nvPr/>
          </p:nvCxnSpPr>
          <p:spPr>
            <a:xfrm flipH="1">
              <a:off x="4542481" y="4365038"/>
              <a:ext cx="1456628" cy="1387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F32300-8C93-F1E2-7D5D-56C2FD6DBC6B}"/>
                </a:ext>
              </a:extLst>
            </p:cNvPr>
            <p:cNvCxnSpPr>
              <a:cxnSpLocks/>
              <a:stCxn id="23" idx="6"/>
            </p:cNvCxnSpPr>
            <p:nvPr/>
          </p:nvCxnSpPr>
          <p:spPr>
            <a:xfrm flipH="1">
              <a:off x="3856654" y="5210127"/>
              <a:ext cx="2059981" cy="116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8E3D4A-4665-B601-1B17-F21D8BA0DA54}"/>
                </a:ext>
              </a:extLst>
            </p:cNvPr>
            <p:cNvSpPr txBox="1"/>
            <p:nvPr/>
          </p:nvSpPr>
          <p:spPr>
            <a:xfrm>
              <a:off x="4810677" y="594920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7C1EDAC7-EE16-2690-0C3A-42CDB02F7EE7}"/>
                </a:ext>
              </a:extLst>
            </p:cNvPr>
            <p:cNvSpPr/>
            <p:nvPr/>
          </p:nvSpPr>
          <p:spPr>
            <a:xfrm>
              <a:off x="4306714" y="4443577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Customer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-name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-street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-city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-state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CB30A4-A87F-FA99-0783-65A6246FED3C}"/>
              </a:ext>
            </a:extLst>
          </p:cNvPr>
          <p:cNvGrpSpPr/>
          <p:nvPr/>
        </p:nvGrpSpPr>
        <p:grpSpPr>
          <a:xfrm>
            <a:off x="99966" y="3477449"/>
            <a:ext cx="2695052" cy="2566454"/>
            <a:chOff x="554860" y="3842936"/>
            <a:chExt cx="2695052" cy="2566454"/>
          </a:xfrm>
        </p:grpSpPr>
        <p:sp>
          <p:nvSpPr>
            <p:cNvPr id="25" name="Flowchart: Connector 24">
              <a:extLst>
                <a:ext uri="{FF2B5EF4-FFF2-40B4-BE49-F238E27FC236}">
                  <a16:creationId xmlns:a16="http://schemas.microsoft.com/office/drawing/2014/main" id="{DA24D4CF-27AD-B237-21A0-34370BF9D5F0}"/>
                </a:ext>
              </a:extLst>
            </p:cNvPr>
            <p:cNvSpPr/>
            <p:nvPr/>
          </p:nvSpPr>
          <p:spPr>
            <a:xfrm>
              <a:off x="554860" y="3842936"/>
              <a:ext cx="2695052" cy="2566454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CA362A-5C66-E6A2-CD33-E60B8CC7A665}"/>
                </a:ext>
              </a:extLst>
            </p:cNvPr>
            <p:cNvSpPr/>
            <p:nvPr/>
          </p:nvSpPr>
          <p:spPr>
            <a:xfrm rot="326148">
              <a:off x="920536" y="4172102"/>
              <a:ext cx="2140122" cy="12749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089252-E2FD-51C5-0D84-01DFB24F69D0}"/>
                </a:ext>
              </a:extLst>
            </p:cNvPr>
            <p:cNvSpPr/>
            <p:nvPr/>
          </p:nvSpPr>
          <p:spPr>
            <a:xfrm rot="18071797">
              <a:off x="581381" y="4269957"/>
              <a:ext cx="2100394" cy="138612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8582098"/>
                </a:avLst>
              </a:prstTxWarp>
              <a:spAutoFit/>
            </a:bodyPr>
            <a:lstStyle/>
            <a:p>
              <a:pPr algn="ctr"/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date()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751427F-980E-DCE9-522E-1AA68EA2D3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46780" y="4001960"/>
              <a:ext cx="891373" cy="17733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1749F2D-6AC6-12AF-5A61-88C33FA7A740}"/>
                </a:ext>
              </a:extLst>
            </p:cNvPr>
            <p:cNvCxnSpPr>
              <a:cxnSpLocks/>
              <a:stCxn id="25" idx="5"/>
              <a:endCxn id="36" idx="1"/>
            </p:cNvCxnSpPr>
            <p:nvPr/>
          </p:nvCxnSpPr>
          <p:spPr>
            <a:xfrm flipH="1" flipV="1">
              <a:off x="1333192" y="4591304"/>
              <a:ext cx="1522039" cy="1442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4C141D-668C-3A55-4CB5-220EA50C8268}"/>
                </a:ext>
              </a:extLst>
            </p:cNvPr>
            <p:cNvCxnSpPr>
              <a:cxnSpLocks/>
              <a:stCxn id="36" idx="6"/>
              <a:endCxn id="25" idx="2"/>
            </p:cNvCxnSpPr>
            <p:nvPr/>
          </p:nvCxnSpPr>
          <p:spPr>
            <a:xfrm flipH="1" flipV="1">
              <a:off x="554860" y="5126163"/>
              <a:ext cx="2152486" cy="7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70A877-506C-172C-C827-82CEDC523E4C}"/>
                </a:ext>
              </a:extLst>
            </p:cNvPr>
            <p:cNvSpPr txBox="1"/>
            <p:nvPr/>
          </p:nvSpPr>
          <p:spPr>
            <a:xfrm rot="2984463">
              <a:off x="737255" y="546488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F656776-FD0B-3A88-0511-569F6DEFD5FB}"/>
                </a:ext>
              </a:extLst>
            </p:cNvPr>
            <p:cNvSpPr/>
            <p:nvPr/>
          </p:nvSpPr>
          <p:spPr>
            <a:xfrm rot="5400000">
              <a:off x="1185349" y="4497730"/>
              <a:ext cx="2140122" cy="127494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deliver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9E38A4-5F38-6908-94C2-2C2FA20AA148}"/>
                </a:ext>
              </a:extLst>
            </p:cNvPr>
            <p:cNvSpPr/>
            <p:nvPr/>
          </p:nvSpPr>
          <p:spPr>
            <a:xfrm rot="21107244">
              <a:off x="1053634" y="5396573"/>
              <a:ext cx="1917629" cy="76684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cancel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CA8ED6-C119-5539-4677-15009145271C}"/>
                </a:ext>
              </a:extLst>
            </p:cNvPr>
            <p:cNvCxnSpPr>
              <a:cxnSpLocks/>
              <a:stCxn id="36" idx="3"/>
              <a:endCxn id="25" idx="7"/>
            </p:cNvCxnSpPr>
            <p:nvPr/>
          </p:nvCxnSpPr>
          <p:spPr>
            <a:xfrm flipV="1">
              <a:off x="1333192" y="4218784"/>
              <a:ext cx="1522039" cy="14565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C7D7578-D60D-3F7F-7710-4E5A714D8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873" y="4440346"/>
              <a:ext cx="1015299" cy="17799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6C2AADB5-3B09-45D1-13F5-3D018F6B24DC}"/>
                </a:ext>
              </a:extLst>
            </p:cNvPr>
            <p:cNvSpPr/>
            <p:nvPr/>
          </p:nvSpPr>
          <p:spPr>
            <a:xfrm>
              <a:off x="1097425" y="4366787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Order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-donut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-quantity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-date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-status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F46F6A8-1DDE-F53E-E91E-00FB9D912C24}"/>
              </a:ext>
            </a:extLst>
          </p:cNvPr>
          <p:cNvGrpSpPr/>
          <p:nvPr/>
        </p:nvGrpSpPr>
        <p:grpSpPr>
          <a:xfrm>
            <a:off x="4332633" y="628687"/>
            <a:ext cx="2510042" cy="2390272"/>
            <a:chOff x="5073973" y="581314"/>
            <a:chExt cx="2510042" cy="2390272"/>
          </a:xfrm>
        </p:grpSpPr>
        <p:sp>
          <p:nvSpPr>
            <p:cNvPr id="38" name="Flowchart: Connector 37">
              <a:extLst>
                <a:ext uri="{FF2B5EF4-FFF2-40B4-BE49-F238E27FC236}">
                  <a16:creationId xmlns:a16="http://schemas.microsoft.com/office/drawing/2014/main" id="{07E88CEB-CB5A-6F23-A35B-D2C693AF7E13}"/>
                </a:ext>
              </a:extLst>
            </p:cNvPr>
            <p:cNvSpPr/>
            <p:nvPr/>
          </p:nvSpPr>
          <p:spPr>
            <a:xfrm>
              <a:off x="5073973" y="581314"/>
              <a:ext cx="2510042" cy="2390272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C22C2E5-36DC-85F1-FA6E-64089C5AEE3A}"/>
                </a:ext>
              </a:extLst>
            </p:cNvPr>
            <p:cNvSpPr/>
            <p:nvPr/>
          </p:nvSpPr>
          <p:spPr>
            <a:xfrm rot="345241">
              <a:off x="5264117" y="846255"/>
              <a:ext cx="2140122" cy="202580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1486556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price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E12FC8F-3BF9-9F9D-A7F9-6C0EE6905695}"/>
                </a:ext>
              </a:extLst>
            </p:cNvPr>
            <p:cNvSpPr/>
            <p:nvPr/>
          </p:nvSpPr>
          <p:spPr>
            <a:xfrm rot="17638539">
              <a:off x="5276920" y="791792"/>
              <a:ext cx="2100394" cy="187268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9951267"/>
                </a:avLst>
              </a:prstTxWarp>
              <a:spAutoFit/>
            </a:bodyPr>
            <a:lstStyle/>
            <a:p>
              <a:pPr algn="ctr"/>
              <a:r>
                <a:rPr lang="en-US" sz="1600" dirty="0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name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1FEA523-FE66-9ACF-6350-6E392E9D8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12229" y="803043"/>
              <a:ext cx="1067142" cy="164729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C13A623-F20F-DFEB-AAD5-75E8469716DB}"/>
                </a:ext>
              </a:extLst>
            </p:cNvPr>
            <p:cNvCxnSpPr>
              <a:cxnSpLocks/>
              <a:stCxn id="38" idx="7"/>
              <a:endCxn id="45" idx="3"/>
            </p:cNvCxnSpPr>
            <p:nvPr/>
          </p:nvCxnSpPr>
          <p:spPr>
            <a:xfrm flipH="1">
              <a:off x="5759800" y="931361"/>
              <a:ext cx="1456628" cy="13871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4592EC7-4278-3A6C-A091-48E1ED4D7C16}"/>
                </a:ext>
              </a:extLst>
            </p:cNvPr>
            <p:cNvCxnSpPr>
              <a:cxnSpLocks/>
              <a:stCxn id="45" idx="6"/>
            </p:cNvCxnSpPr>
            <p:nvPr/>
          </p:nvCxnSpPr>
          <p:spPr>
            <a:xfrm flipH="1">
              <a:off x="5073973" y="1776450"/>
              <a:ext cx="2059981" cy="1164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765801-3637-2E99-DE06-685210968AB0}"/>
                </a:ext>
              </a:extLst>
            </p:cNvPr>
            <p:cNvSpPr txBox="1"/>
            <p:nvPr/>
          </p:nvSpPr>
          <p:spPr>
            <a:xfrm>
              <a:off x="6027996" y="2515531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...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5976297-B492-68B6-7D8D-D6EB28EF50CA}"/>
                </a:ext>
              </a:extLst>
            </p:cNvPr>
            <p:cNvSpPr/>
            <p:nvPr/>
          </p:nvSpPr>
          <p:spPr>
            <a:xfrm rot="16947756">
              <a:off x="5904114" y="1228719"/>
              <a:ext cx="1715114" cy="12608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n-US" sz="1600" dirty="0" err="1">
                  <a:ln w="0"/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discountPrice</a:t>
              </a:r>
              <a:r>
                <a:rPr lang="en-US" sz="1600" b="0" cap="none" spc="0" dirty="0">
                  <a:ln w="0"/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811C297-8846-D7A8-1322-1099EC65DD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1032264"/>
              <a:ext cx="665671" cy="18590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onnector 44">
              <a:extLst>
                <a:ext uri="{FF2B5EF4-FFF2-40B4-BE49-F238E27FC236}">
                  <a16:creationId xmlns:a16="http://schemas.microsoft.com/office/drawing/2014/main" id="{09E0FC74-8FF7-C446-AA7C-B9E5AFEE7306}"/>
                </a:ext>
              </a:extLst>
            </p:cNvPr>
            <p:cNvSpPr/>
            <p:nvPr/>
          </p:nvSpPr>
          <p:spPr>
            <a:xfrm>
              <a:off x="5524033" y="1009900"/>
              <a:ext cx="1609921" cy="1533099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Donut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-name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-price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-discount</a:t>
              </a:r>
              <a:b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Price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321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F1FBF-29C0-4A94-6172-FFBEE357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B846E-80CD-434D-C0D1-C36AA8178F0E}"/>
              </a:ext>
            </a:extLst>
          </p:cNvPr>
          <p:cNvSpPr txBox="1"/>
          <p:nvPr/>
        </p:nvSpPr>
        <p:spPr>
          <a:xfrm>
            <a:off x="268282" y="3933982"/>
            <a:ext cx="116554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Jura" panose="02000503000000000000" pitchFamily="2" charset="0"/>
                <a:ea typeface="Jura" panose="02000503000000000000" pitchFamily="2" charset="0"/>
                <a:cs typeface="Courier New" panose="02070309020205020404" pitchFamily="49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3935147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85EC-6D83-E7B8-5A07-13295380B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804951-5B11-6E3E-0216-4AA91D1C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733218-551D-01CE-9121-209EF678E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593452"/>
              </p:ext>
            </p:extLst>
          </p:nvPr>
        </p:nvGraphicFramePr>
        <p:xfrm>
          <a:off x="1448017" y="1153867"/>
          <a:ext cx="7878863" cy="3246428"/>
        </p:xfrm>
        <a:graphic>
          <a:graphicData uri="http://schemas.openxmlformats.org/drawingml/2006/table">
            <a:tbl>
              <a:tblPr/>
              <a:tblGrid>
                <a:gridCol w="1051343">
                  <a:extLst>
                    <a:ext uri="{9D8B030D-6E8A-4147-A177-3AD203B41FA5}">
                      <a16:colId xmlns:a16="http://schemas.microsoft.com/office/drawing/2014/main" val="1296694471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73733612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4058533614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547375757"/>
                    </a:ext>
                  </a:extLst>
                </a:gridCol>
                <a:gridCol w="857969">
                  <a:extLst>
                    <a:ext uri="{9D8B030D-6E8A-4147-A177-3AD203B41FA5}">
                      <a16:colId xmlns:a16="http://schemas.microsoft.com/office/drawing/2014/main" val="47269333"/>
                    </a:ext>
                  </a:extLst>
                </a:gridCol>
                <a:gridCol w="1309817">
                  <a:extLst>
                    <a:ext uri="{9D8B030D-6E8A-4147-A177-3AD203B41FA5}">
                      <a16:colId xmlns:a16="http://schemas.microsoft.com/office/drawing/2014/main" val="2724081014"/>
                    </a:ext>
                  </a:extLst>
                </a:gridCol>
                <a:gridCol w="1047854">
                  <a:extLst>
                    <a:ext uri="{9D8B030D-6E8A-4147-A177-3AD203B41FA5}">
                      <a16:colId xmlns:a16="http://schemas.microsoft.com/office/drawing/2014/main" val="3644571755"/>
                    </a:ext>
                  </a:extLst>
                </a:gridCol>
              </a:tblGrid>
              <a:tr h="30448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Customer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DeliveryDate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Donut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DiscountPrice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7F8F7"/>
                          </a:highlight>
                          <a:latin typeface="+mn-lt"/>
                          <a:ea typeface="+mn-ea"/>
                          <a:cs typeface="+mn-cs"/>
                        </a:rPr>
                        <a:t>OrderPrice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highlight>
                          <a:srgbClr val="F7F8F7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978263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27749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57233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3331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Apple Cider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864559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09477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2024-05-23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967335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Dave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Old Fashioned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0.9000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10.8000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00458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Alice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Jelly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0340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1.2500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1.0000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2.5000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714196"/>
                  </a:ext>
                </a:extLst>
              </a:tr>
              <a:tr h="1764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Bob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2024-05-24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0.7500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0.6500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0.7500</a:t>
                      </a:r>
                    </a:p>
                  </a:txBody>
                  <a:tcPr marL="80834" marR="80834" marT="40417" marB="40417"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D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0075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82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091542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71765"/>
              </p:ext>
            </p:extLst>
          </p:nvPr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22C94505-71B8-4AEE-688C-D3210CFA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45" y="1582361"/>
            <a:ext cx="4806315" cy="414360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8233"/>
              </p:ext>
            </p:extLst>
          </p:nvPr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3866431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686399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22C94505-71B8-4AEE-688C-D3210CFAA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6745" y="1582361"/>
            <a:ext cx="4806315" cy="414360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48E173-61CE-DF6D-F4B6-99CB72BE6B70}"/>
              </a:ext>
            </a:extLst>
          </p:cNvPr>
          <p:cNvSpPr/>
          <p:nvPr/>
        </p:nvSpPr>
        <p:spPr>
          <a:xfrm>
            <a:off x="934545" y="1752322"/>
            <a:ext cx="5652134" cy="3831163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~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().reversed())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206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DOP support keeps improving in the latest versions of Java - </a:t>
            </a:r>
            <a:r>
              <a:rPr lang="en-US" dirty="0" err="1">
                <a:latin typeface="Consolas" panose="020B0609020204030204" pitchFamily="49" charset="0"/>
              </a:rPr>
              <a:t>instanceof</a:t>
            </a:r>
            <a:r>
              <a:rPr lang="en-US" dirty="0"/>
              <a:t> pattern matching, </a:t>
            </a:r>
            <a:r>
              <a:rPr lang="en-US" dirty="0">
                <a:latin typeface="Consolas" panose="020B0609020204030204" pitchFamily="49" charset="0"/>
              </a:rPr>
              <a:t>switch</a:t>
            </a:r>
            <a:r>
              <a:rPr lang="en-US" dirty="0"/>
              <a:t>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Collections/streams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Maps</a:t>
            </a:r>
          </a:p>
          <a:p>
            <a:pPr>
              <a:lnSpc>
                <a:spcPct val="120000"/>
              </a:lnSpc>
            </a:pPr>
            <a:r>
              <a:rPr lang="en-US" dirty="0"/>
              <a:t>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- byte count goes here </a:t>
            </a:r>
            <a:r>
              <a:rPr lang="en-US" dirty="0">
                <a:solidFill>
                  <a:srgbClr val="FF0000"/>
                </a:solidFill>
              </a:rPr>
              <a:t>&lt;&lt;&lt;&lt;&lt;&lt;&lt;&lt;&lt;&lt;&lt;&lt;&lt;&lt;&lt;&lt;&lt;&lt;&lt;&lt;&lt;&lt;&lt;&lt;&lt;&lt;&lt;&lt;&lt;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 – refactoring may still be required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DataFrame is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It is 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A DataFrame 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group data and easily transform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endParaRPr lang="en-US" sz="1800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06989CA-37EE-C98C-C18F-E049C25C9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6510" y="4102836"/>
            <a:ext cx="7078980" cy="92740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7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8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 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9408</TotalTime>
  <Words>3194</Words>
  <Application>Microsoft Office PowerPoint</Application>
  <PresentationFormat>Widescreen</PresentationFormat>
  <Paragraphs>843</Paragraphs>
  <Slides>38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Aptos</vt:lpstr>
      <vt:lpstr>Arial</vt:lpstr>
      <vt:lpstr>Consolas</vt:lpstr>
      <vt:lpstr>Courier New</vt:lpstr>
      <vt:lpstr>JetBrains Mono</vt:lpstr>
      <vt:lpstr>Jura</vt:lpstr>
      <vt:lpstr>Noto Serif</vt:lpstr>
      <vt:lpstr>Open Sans</vt:lpstr>
      <vt:lpstr>Office Theme</vt:lpstr>
      <vt:lpstr>Are You Missing a DataFrame?</vt:lpstr>
      <vt:lpstr>Data-Oriented Programming</vt:lpstr>
      <vt:lpstr>Data Oriented vs. Object Oriented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Dataframe-EC: Load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About dataframe-ec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The Last Slide</vt:lpstr>
      <vt:lpstr>Scratchpad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19</cp:revision>
  <dcterms:created xsi:type="dcterms:W3CDTF">2024-05-20T21:45:38Z</dcterms:created>
  <dcterms:modified xsi:type="dcterms:W3CDTF">2024-05-28T03:21:43Z</dcterms:modified>
</cp:coreProperties>
</file>