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DEEE79-97F6-4E9D-93E2-1E1DF5707AF1}">
  <a:tblStyle styleId="{96DEEE79-97F6-4E9D-93E2-1E1DF5707A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4f8c6d1b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4f8c6d1b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4f8c6d1b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4f8c6d1b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f8c6d1b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4f8c6d1b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3e43b7c9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3e43b7c9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e43b7c9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3e43b7c9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fddb3a54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fddb3a54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 (both physically and financially). (both physically and financially).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f1cd643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4f1cd643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3e43b7c9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e43b7c9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e43b7c9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e43b7c9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Rachael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fddb3a5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fddb3a5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e43b7c9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e43b7c9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e43b7c9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3e43b7c9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da574260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da574260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drive.google.com/file/d/1_-P1XnowfUSfkgNgA34xG10jGYeZlPm5/view" TargetMode="External"/><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CSSEGISandData/COVID-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fOtygQvr7HkK5mrtllmBYcXv0sVUwj3N/view"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drive.google.com/file/d/17z-_1JwFTmWHox1LkRy7lq15qh3BXVQ-/view" TargetMode="External"/><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50">
                <a:solidFill>
                  <a:srgbClr val="FFFFFF"/>
                </a:solidFill>
                <a:latin typeface="Lato"/>
                <a:ea typeface="Lato"/>
                <a:cs typeface="Lato"/>
                <a:sym typeface="Lato"/>
              </a:rPr>
              <a:t>COVID-19 and Food Insecurity in the United States:</a:t>
            </a:r>
            <a:endParaRPr sz="1650">
              <a:solidFill>
                <a:srgbClr val="FFFFFF"/>
              </a:solidFill>
              <a:latin typeface="Lato"/>
              <a:ea typeface="Lato"/>
              <a:cs typeface="Lato"/>
              <a:sym typeface="Lato"/>
            </a:endParaRPr>
          </a:p>
          <a:p>
            <a:pPr indent="0" lvl="0" marL="0" rtl="0" algn="just">
              <a:lnSpc>
                <a:spcPct val="115000"/>
              </a:lnSpc>
              <a:spcBef>
                <a:spcPts val="0"/>
              </a:spcBef>
              <a:spcAft>
                <a:spcPts val="0"/>
              </a:spcAft>
              <a:buNone/>
            </a:pPr>
            <a:r>
              <a:rPr lang="en" sz="1150">
                <a:solidFill>
                  <a:srgbClr val="FFFFFF"/>
                </a:solidFill>
                <a:latin typeface="Lato"/>
                <a:ea typeface="Lato"/>
                <a:cs typeface="Lato"/>
                <a:sym typeface="Lato"/>
              </a:rPr>
              <a:t>A County Level Analysis of infection and Mortality</a:t>
            </a:r>
            <a:endParaRPr sz="1750">
              <a:solidFill>
                <a:srgbClr val="FFFFFF"/>
              </a:solidFill>
              <a:latin typeface="Lato"/>
              <a:ea typeface="Lato"/>
              <a:cs typeface="Lato"/>
              <a:sym typeface="Lato"/>
            </a:endParaRPr>
          </a:p>
        </p:txBody>
      </p:sp>
      <p:sp>
        <p:nvSpPr>
          <p:cNvPr id="135" name="Google Shape;135;p13"/>
          <p:cNvSpPr txBox="1"/>
          <p:nvPr>
            <p:ph idx="1" type="subTitle"/>
          </p:nvPr>
        </p:nvSpPr>
        <p:spPr>
          <a:xfrm>
            <a:off x="4193700" y="3924925"/>
            <a:ext cx="43611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u="sng"/>
              <a:t>Super 8</a:t>
            </a:r>
            <a:r>
              <a:rPr lang="en"/>
              <a:t>” team members: </a:t>
            </a:r>
            <a:r>
              <a:rPr lang="en"/>
              <a:t>Jason Zheng, Vinh Phan, Rachael Munyua, KJ Dove, Susan Pan, Zainab Busari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number of people died due to Covid-19: Two approaches continued</a:t>
            </a:r>
            <a:endParaRPr/>
          </a:p>
        </p:txBody>
      </p:sp>
      <p:sp>
        <p:nvSpPr>
          <p:cNvPr id="200" name="Google Shape;200;p22"/>
          <p:cNvSpPr txBox="1"/>
          <p:nvPr/>
        </p:nvSpPr>
        <p:spPr>
          <a:xfrm>
            <a:off x="706575" y="4355875"/>
            <a:ext cx="3308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Mortality rate among those infected </a:t>
            </a:r>
            <a:endParaRPr>
              <a:solidFill>
                <a:srgbClr val="FFFFFF"/>
              </a:solidFill>
              <a:latin typeface="Lato"/>
              <a:ea typeface="Lato"/>
              <a:cs typeface="Lato"/>
              <a:sym typeface="Lato"/>
            </a:endParaRPr>
          </a:p>
        </p:txBody>
      </p:sp>
      <p:pic>
        <p:nvPicPr>
          <p:cNvPr id="201" name="Google Shape;201;p22"/>
          <p:cNvPicPr preferRelativeResize="0"/>
          <p:nvPr/>
        </p:nvPicPr>
        <p:blipFill>
          <a:blip r:embed="rId3">
            <a:alphaModFix/>
          </a:blip>
          <a:stretch>
            <a:fillRect/>
          </a:stretch>
        </p:blipFill>
        <p:spPr>
          <a:xfrm>
            <a:off x="4651375" y="1460250"/>
            <a:ext cx="4340225" cy="2716475"/>
          </a:xfrm>
          <a:prstGeom prst="rect">
            <a:avLst/>
          </a:prstGeom>
          <a:noFill/>
          <a:ln>
            <a:noFill/>
          </a:ln>
        </p:spPr>
      </p:pic>
      <p:sp>
        <p:nvSpPr>
          <p:cNvPr id="202" name="Google Shape;202;p22"/>
          <p:cNvSpPr txBox="1"/>
          <p:nvPr/>
        </p:nvSpPr>
        <p:spPr>
          <a:xfrm>
            <a:off x="5167275" y="4329125"/>
            <a:ext cx="33084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Number of death due to COVID-19</a:t>
            </a:r>
            <a:endParaRPr>
              <a:solidFill>
                <a:srgbClr val="FFFFFF"/>
              </a:solidFill>
              <a:latin typeface="Lato"/>
              <a:ea typeface="Lato"/>
              <a:cs typeface="Lato"/>
              <a:sym typeface="Lato"/>
            </a:endParaRPr>
          </a:p>
        </p:txBody>
      </p:sp>
      <p:pic>
        <p:nvPicPr>
          <p:cNvPr id="203" name="Google Shape;203;p22" title="plotly4.mov">
            <a:hlinkClick r:id="rId4"/>
          </p:cNvPr>
          <p:cNvPicPr preferRelativeResize="0"/>
          <p:nvPr/>
        </p:nvPicPr>
        <p:blipFill>
          <a:blip r:embed="rId5">
            <a:alphaModFix/>
          </a:blip>
          <a:stretch>
            <a:fillRect/>
          </a:stretch>
        </p:blipFill>
        <p:spPr>
          <a:xfrm>
            <a:off x="187488" y="1612575"/>
            <a:ext cx="4346574" cy="24118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analyses and results</a:t>
            </a:r>
            <a:r>
              <a:rPr lang="en"/>
              <a:t> </a:t>
            </a:r>
            <a:endParaRPr/>
          </a:p>
        </p:txBody>
      </p:sp>
      <p:sp>
        <p:nvSpPr>
          <p:cNvPr id="209" name="Google Shape;209;p23"/>
          <p:cNvSpPr txBox="1"/>
          <p:nvPr>
            <p:ph idx="1" type="body"/>
          </p:nvPr>
        </p:nvSpPr>
        <p:spPr>
          <a:xfrm>
            <a:off x="1052550" y="9862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methods</a:t>
            </a:r>
            <a:r>
              <a:rPr lang="en"/>
              <a:t>:</a:t>
            </a:r>
            <a:endParaRPr/>
          </a:p>
          <a:p>
            <a:pPr indent="-311150" lvl="0" marL="457200" rtl="0" algn="l">
              <a:spcBef>
                <a:spcPts val="1600"/>
              </a:spcBef>
              <a:spcAft>
                <a:spcPts val="0"/>
              </a:spcAft>
              <a:buSzPts val="1300"/>
              <a:buAutoNum type="arabicPeriod"/>
            </a:pPr>
            <a:r>
              <a:rPr lang="en"/>
              <a:t>For mortality rate and food insecurity rate at county level: a linear regression analyses.</a:t>
            </a:r>
            <a:endParaRPr/>
          </a:p>
          <a:p>
            <a:pPr indent="-311150" lvl="0" marL="457200" rtl="0" algn="l">
              <a:lnSpc>
                <a:spcPct val="120000"/>
              </a:lnSpc>
              <a:spcBef>
                <a:spcPts val="0"/>
              </a:spcBef>
              <a:spcAft>
                <a:spcPts val="0"/>
              </a:spcAft>
              <a:buSzPts val="1300"/>
              <a:buAutoNum type="arabicPeriod"/>
            </a:pPr>
            <a:r>
              <a:rPr lang="en"/>
              <a:t>For the actual number of people infected with COVID-19, we conducted separate </a:t>
            </a:r>
            <a:r>
              <a:rPr lang="en"/>
              <a:t>Poisson</a:t>
            </a:r>
            <a:r>
              <a:rPr lang="en"/>
              <a:t> regressions, </a:t>
            </a:r>
            <a:r>
              <a:rPr lang="en"/>
              <a:t>stratified</a:t>
            </a:r>
            <a:r>
              <a:rPr lang="en"/>
              <a:t> by number of infected people (cutoff point: n=150). The reason is that north part of the county has high infections because of </a:t>
            </a:r>
            <a:r>
              <a:rPr lang="en"/>
              <a:t>population</a:t>
            </a:r>
            <a:r>
              <a:rPr lang="en"/>
              <a:t> density, and south is more likely due to low socioeconomic status. </a:t>
            </a:r>
            <a:endParaRPr/>
          </a:p>
          <a:p>
            <a:pPr indent="0" lvl="0" marL="0" rtl="0" algn="l">
              <a:spcBef>
                <a:spcPts val="1600"/>
              </a:spcBef>
              <a:spcAft>
                <a:spcPts val="0"/>
              </a:spcAft>
              <a:buNone/>
            </a:pPr>
            <a:r>
              <a:rPr lang="en"/>
              <a:t>Results:</a:t>
            </a:r>
            <a:endParaRPr/>
          </a:p>
          <a:p>
            <a:pPr indent="-311150" lvl="0" marL="457200" rtl="0" algn="l">
              <a:spcBef>
                <a:spcPts val="1600"/>
              </a:spcBef>
              <a:spcAft>
                <a:spcPts val="0"/>
              </a:spcAft>
              <a:buSzPts val="1300"/>
              <a:buAutoNum type="arabicPeriod"/>
            </a:pPr>
            <a:r>
              <a:rPr lang="en"/>
              <a:t>Linear regression: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lnSpc>
                <a:spcPct val="200000"/>
              </a:lnSpc>
              <a:spcBef>
                <a:spcPts val="1600"/>
              </a:spcBef>
              <a:spcAft>
                <a:spcPts val="0"/>
              </a:spcAft>
              <a:buNone/>
            </a:pPr>
            <a:r>
              <a:t/>
            </a:r>
            <a:endParaRPr sz="1000">
              <a:solidFill>
                <a:srgbClr val="FFFFFF"/>
              </a:solidFill>
              <a:latin typeface="Times New Roman"/>
              <a:ea typeface="Times New Roman"/>
              <a:cs typeface="Times New Roman"/>
              <a:sym typeface="Times New Roman"/>
            </a:endParaRPr>
          </a:p>
        </p:txBody>
      </p:sp>
      <p:graphicFrame>
        <p:nvGraphicFramePr>
          <p:cNvPr id="210" name="Google Shape;210;p23"/>
          <p:cNvGraphicFramePr/>
          <p:nvPr/>
        </p:nvGraphicFramePr>
        <p:xfrm>
          <a:off x="457200" y="3729450"/>
          <a:ext cx="3000000" cy="3000000"/>
        </p:xfrm>
        <a:graphic>
          <a:graphicData uri="http://schemas.openxmlformats.org/drawingml/2006/table">
            <a:tbl>
              <a:tblPr>
                <a:noFill/>
                <a:tableStyleId>{96DEEE79-97F6-4E9D-93E2-1E1DF5707AF1}</a:tableStyleId>
              </a:tblPr>
              <a:tblGrid>
                <a:gridCol w="828675"/>
                <a:gridCol w="809625"/>
                <a:gridCol w="828675"/>
                <a:gridCol w="828675"/>
                <a:gridCol w="819150"/>
              </a:tblGrid>
              <a:tr h="381075">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Intercept</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Slope</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P-value</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R-value</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Stderr</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0.023</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0.039</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rgbClr val="FFFFFF"/>
                          </a:solidFill>
                          <a:latin typeface="Lato"/>
                          <a:ea typeface="Lato"/>
                          <a:cs typeface="Lato"/>
                          <a:sym typeface="Lato"/>
                        </a:rPr>
                        <a:t>0.224</a:t>
                      </a:r>
                      <a:endParaRPr b="1"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0.022</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latin typeface="Lato"/>
                          <a:ea typeface="Lato"/>
                          <a:cs typeface="Lato"/>
                          <a:sym typeface="Lato"/>
                        </a:rPr>
                        <a:t>0.032</a:t>
                      </a:r>
                      <a:endParaRPr sz="1200">
                        <a:solidFill>
                          <a:srgbClr val="FFFFFF"/>
                        </a:solidFill>
                        <a:latin typeface="Lato"/>
                        <a:ea typeface="Lato"/>
                        <a:cs typeface="Lato"/>
                        <a:sym typeface="Lato"/>
                      </a:endParaRPr>
                    </a:p>
                  </a:txBody>
                  <a:tcPr marT="9525" marB="91425" marR="9525" marL="9525" anchor="b">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bl>
          </a:graphicData>
        </a:graphic>
      </p:graphicFrame>
      <p:pic>
        <p:nvPicPr>
          <p:cNvPr id="211" name="Google Shape;211;p23"/>
          <p:cNvPicPr preferRelativeResize="0"/>
          <p:nvPr/>
        </p:nvPicPr>
        <p:blipFill>
          <a:blip r:embed="rId3">
            <a:alphaModFix/>
          </a:blip>
          <a:stretch>
            <a:fillRect/>
          </a:stretch>
        </p:blipFill>
        <p:spPr>
          <a:xfrm>
            <a:off x="4872800" y="2859325"/>
            <a:ext cx="3463600" cy="211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analyses and results continued</a:t>
            </a:r>
            <a:endParaRPr/>
          </a:p>
        </p:txBody>
      </p:sp>
      <p:sp>
        <p:nvSpPr>
          <p:cNvPr id="217" name="Google Shape;217;p24"/>
          <p:cNvSpPr txBox="1"/>
          <p:nvPr>
            <p:ph idx="1" type="body"/>
          </p:nvPr>
        </p:nvSpPr>
        <p:spPr>
          <a:xfrm>
            <a:off x="1297500" y="1307850"/>
            <a:ext cx="7038900" cy="10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1600"/>
              </a:spcBef>
              <a:spcAft>
                <a:spcPts val="0"/>
              </a:spcAft>
              <a:buNone/>
            </a:pPr>
            <a:r>
              <a:rPr lang="en"/>
              <a:t>          2. </a:t>
            </a:r>
            <a:r>
              <a:rPr lang="en"/>
              <a:t>Poisson</a:t>
            </a:r>
            <a:r>
              <a:rPr lang="en"/>
              <a:t> regression: log~linear relationship between count data (number of infected  at county level vs food insecurity):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lnSpc>
                <a:spcPct val="200000"/>
              </a:lnSpc>
              <a:spcBef>
                <a:spcPts val="1600"/>
              </a:spcBef>
              <a:spcAft>
                <a:spcPts val="0"/>
              </a:spcAft>
              <a:buNone/>
            </a:pPr>
            <a:r>
              <a:t/>
            </a:r>
            <a:endParaRPr sz="1000">
              <a:solidFill>
                <a:srgbClr val="FFFFFF"/>
              </a:solidFill>
              <a:latin typeface="Times New Roman"/>
              <a:ea typeface="Times New Roman"/>
              <a:cs typeface="Times New Roman"/>
              <a:sym typeface="Times New Roman"/>
            </a:endParaRPr>
          </a:p>
        </p:txBody>
      </p:sp>
      <p:graphicFrame>
        <p:nvGraphicFramePr>
          <p:cNvPr id="218" name="Google Shape;218;p24"/>
          <p:cNvGraphicFramePr/>
          <p:nvPr/>
        </p:nvGraphicFramePr>
        <p:xfrm>
          <a:off x="1126975" y="2718725"/>
          <a:ext cx="3000000" cy="3000000"/>
        </p:xfrm>
        <a:graphic>
          <a:graphicData uri="http://schemas.openxmlformats.org/drawingml/2006/table">
            <a:tbl>
              <a:tblPr>
                <a:noFill/>
                <a:tableStyleId>{96DEEE79-97F6-4E9D-93E2-1E1DF5707AF1}</a:tableStyleId>
              </a:tblPr>
              <a:tblGrid>
                <a:gridCol w="1200150"/>
                <a:gridCol w="723900"/>
                <a:gridCol w="762000"/>
                <a:gridCol w="1143000"/>
                <a:gridCol w="723900"/>
                <a:gridCol w="1181100"/>
                <a:gridCol w="981075"/>
              </a:tblGrid>
              <a:tr h="200025">
                <a:tc>
                  <a:txBody>
                    <a:bodyPr/>
                    <a:lstStyle/>
                    <a:p>
                      <a:pPr indent="0" lvl="0" marL="0" rtl="0" algn="l">
                        <a:spcBef>
                          <a:spcPts val="0"/>
                        </a:spcBef>
                        <a:spcAft>
                          <a:spcPts val="0"/>
                        </a:spcAft>
                        <a:buNone/>
                      </a:pPr>
                      <a:r>
                        <a:rPr lang="en" sz="1200">
                          <a:solidFill>
                            <a:srgbClr val="E7E6E6"/>
                          </a:solidFill>
                        </a:rPr>
                        <a:t>n &lt;= 150 infected</a:t>
                      </a:r>
                      <a:endParaRPr sz="1200">
                        <a:solidFill>
                          <a:srgbClr val="E7E6E6"/>
                        </a:solidFill>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b="1" lang="en" sz="1200">
                          <a:solidFill>
                            <a:srgbClr val="E7E6E6"/>
                          </a:solidFill>
                        </a:rPr>
                        <a:t>Coef.</a:t>
                      </a:r>
                      <a:endParaRPr b="1" sz="1200">
                        <a:solidFill>
                          <a:srgbClr val="E7E6E6"/>
                        </a:solidFill>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b="1" lang="en" sz="1200">
                          <a:solidFill>
                            <a:srgbClr val="E7E6E6"/>
                          </a:solidFill>
                        </a:rPr>
                        <a:t>Std err</a:t>
                      </a:r>
                      <a:endParaRPr b="1" sz="1200">
                        <a:solidFill>
                          <a:srgbClr val="E7E6E6"/>
                        </a:solidFill>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b="1" lang="en" sz="1200">
                          <a:solidFill>
                            <a:srgbClr val="E7E6E6"/>
                          </a:solidFill>
                        </a:rPr>
                        <a:t>Z test statistic</a:t>
                      </a:r>
                      <a:endParaRPr b="1" sz="1200">
                        <a:solidFill>
                          <a:srgbClr val="E7E6E6"/>
                        </a:solidFill>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b="1" lang="en" sz="1200">
                          <a:solidFill>
                            <a:srgbClr val="E7E6E6"/>
                          </a:solidFill>
                        </a:rPr>
                        <a:t>P&gt;|z|</a:t>
                      </a:r>
                      <a:endParaRPr b="1" sz="1200">
                        <a:solidFill>
                          <a:srgbClr val="E7E6E6"/>
                        </a:solidFill>
                      </a:endParaRPr>
                    </a:p>
                  </a:txBody>
                  <a:tcPr marT="9525" marB="91425" marR="9525" marL="9525" anchor="b">
                    <a:lnT cap="flat" cmpd="sng" w="6250">
                      <a:solidFill>
                        <a:srgbClr val="000000"/>
                      </a:solidFill>
                      <a:prstDash val="solid"/>
                      <a:round/>
                      <a:headEnd len="sm" w="sm" type="none"/>
                      <a:tailEnd len="sm" w="sm" type="none"/>
                    </a:lnT>
                  </a:tcPr>
                </a:tc>
                <a:tc gridSpan="2">
                  <a:txBody>
                    <a:bodyPr/>
                    <a:lstStyle/>
                    <a:p>
                      <a:pPr indent="0" lvl="0" marL="0" rtl="0" algn="ctr">
                        <a:lnSpc>
                          <a:spcPct val="115000"/>
                        </a:lnSpc>
                        <a:spcBef>
                          <a:spcPts val="0"/>
                        </a:spcBef>
                        <a:spcAft>
                          <a:spcPts val="0"/>
                        </a:spcAft>
                        <a:buNone/>
                      </a:pPr>
                      <a:r>
                        <a:rPr b="1" lang="en" sz="1200">
                          <a:solidFill>
                            <a:srgbClr val="E7E6E6"/>
                          </a:solidFill>
                        </a:rPr>
                        <a:t>95% Confidence Intervals</a:t>
                      </a:r>
                      <a:endParaRPr b="1" sz="1200">
                        <a:solidFill>
                          <a:srgbClr val="E7E6E6"/>
                        </a:solidFill>
                      </a:endParaRPr>
                    </a:p>
                  </a:txBody>
                  <a:tcPr marT="9525" marB="91425" marR="9525" marL="9525" anchor="b">
                    <a:lnT cap="flat" cmpd="sng" w="6250">
                      <a:solidFill>
                        <a:srgbClr val="000000"/>
                      </a:solidFill>
                      <a:prstDash val="solid"/>
                      <a:round/>
                      <a:headEnd len="sm" w="sm" type="none"/>
                      <a:tailEnd len="sm" w="sm" type="none"/>
                    </a:lnT>
                  </a:tcPr>
                </a:tc>
                <a:tc hMerge="1"/>
              </a:tr>
              <a:tr h="200025">
                <a:tc>
                  <a:txBody>
                    <a:bodyPr/>
                    <a:lstStyle/>
                    <a:p>
                      <a:pPr indent="0" lvl="0" marL="0" rtl="0" algn="l">
                        <a:spcBef>
                          <a:spcPts val="0"/>
                        </a:spcBef>
                        <a:spcAft>
                          <a:spcPts val="0"/>
                        </a:spcAft>
                        <a:buNone/>
                      </a:pPr>
                      <a:r>
                        <a:rPr b="1" lang="en" sz="1200">
                          <a:solidFill>
                            <a:srgbClr val="E7E6E6"/>
                          </a:solidFill>
                        </a:rPr>
                        <a:t>Intercept</a:t>
                      </a:r>
                      <a:endParaRPr b="1"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-0.82</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0.074</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-11.1</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0</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-0.97</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-0.68</a:t>
                      </a:r>
                      <a:endParaRPr sz="1200">
                        <a:solidFill>
                          <a:srgbClr val="E7E6E6"/>
                        </a:solidFill>
                      </a:endParaRPr>
                    </a:p>
                  </a:txBody>
                  <a:tcPr marT="9525" marB="91425" marR="9525" marL="9525" anchor="b"/>
                </a:tc>
              </a:tr>
              <a:tr h="200025">
                <a:tc>
                  <a:txBody>
                    <a:bodyPr/>
                    <a:lstStyle/>
                    <a:p>
                      <a:pPr indent="0" lvl="0" marL="0" rtl="0" algn="l">
                        <a:spcBef>
                          <a:spcPts val="0"/>
                        </a:spcBef>
                        <a:spcAft>
                          <a:spcPts val="0"/>
                        </a:spcAft>
                        <a:buNone/>
                      </a:pPr>
                      <a:r>
                        <a:rPr b="1" lang="en" sz="1200">
                          <a:solidFill>
                            <a:srgbClr val="E7E6E6"/>
                          </a:solidFill>
                        </a:rPr>
                        <a:t>Food </a:t>
                      </a:r>
                      <a:r>
                        <a:rPr b="1" lang="en" sz="1200">
                          <a:solidFill>
                            <a:srgbClr val="E7E6E6"/>
                          </a:solidFill>
                        </a:rPr>
                        <a:t>insecurity</a:t>
                      </a:r>
                      <a:endParaRPr b="1"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4.06</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0.504</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8.0</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0</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3.07</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5.05</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sz="1200">
                          <a:solidFill>
                            <a:srgbClr val="E7E6E6"/>
                          </a:solidFill>
                        </a:rPr>
                        <a:t>n &gt; 150 infected</a:t>
                      </a:r>
                      <a:endParaRPr sz="1200">
                        <a:solidFill>
                          <a:srgbClr val="E7E6E6"/>
                        </a:solidFill>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525" marB="91425" marR="9525" marL="9525" anchor="b">
                    <a:lnT cap="flat" cmpd="sng" w="62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525" marB="91425" marR="9525" marL="9525" anchor="b">
                    <a:lnT cap="flat" cmpd="sng" w="6250">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b="1" lang="en" sz="1200">
                          <a:solidFill>
                            <a:srgbClr val="E7E6E6"/>
                          </a:solidFill>
                        </a:rPr>
                        <a:t>Intercept</a:t>
                      </a:r>
                      <a:endParaRPr b="1"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9.32</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0.004</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2223.0</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0</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9.31</a:t>
                      </a:r>
                      <a:endParaRPr sz="1200">
                        <a:solidFill>
                          <a:srgbClr val="E7E6E6"/>
                        </a:solidFill>
                      </a:endParaRPr>
                    </a:p>
                  </a:txBody>
                  <a:tcPr marT="9525" marB="91425" marR="9525" marL="9525" anchor="b"/>
                </a:tc>
                <a:tc>
                  <a:txBody>
                    <a:bodyPr/>
                    <a:lstStyle/>
                    <a:p>
                      <a:pPr indent="0" lvl="0" marL="0" rtl="0" algn="ctr">
                        <a:lnSpc>
                          <a:spcPct val="115000"/>
                        </a:lnSpc>
                        <a:spcBef>
                          <a:spcPts val="0"/>
                        </a:spcBef>
                        <a:spcAft>
                          <a:spcPts val="0"/>
                        </a:spcAft>
                        <a:buNone/>
                      </a:pPr>
                      <a:r>
                        <a:rPr lang="en" sz="1200">
                          <a:solidFill>
                            <a:srgbClr val="E7E6E6"/>
                          </a:solidFill>
                        </a:rPr>
                        <a:t>9.33</a:t>
                      </a:r>
                      <a:endParaRPr sz="1200">
                        <a:solidFill>
                          <a:srgbClr val="E7E6E6"/>
                        </a:solidFill>
                      </a:endParaRPr>
                    </a:p>
                  </a:txBody>
                  <a:tcPr marT="9525" marB="91425" marR="9525" marL="9525" anchor="b"/>
                </a:tc>
              </a:tr>
              <a:tr h="200025">
                <a:tc>
                  <a:txBody>
                    <a:bodyPr/>
                    <a:lstStyle/>
                    <a:p>
                      <a:pPr indent="0" lvl="0" marL="0" rtl="0" algn="l">
                        <a:spcBef>
                          <a:spcPts val="0"/>
                        </a:spcBef>
                        <a:spcAft>
                          <a:spcPts val="0"/>
                        </a:spcAft>
                        <a:buNone/>
                      </a:pPr>
                      <a:r>
                        <a:rPr b="1" lang="en" sz="1200">
                          <a:solidFill>
                            <a:srgbClr val="E7E6E6"/>
                          </a:solidFill>
                        </a:rPr>
                        <a:t>Food </a:t>
                      </a:r>
                      <a:r>
                        <a:rPr b="1" lang="en" sz="1200">
                          <a:solidFill>
                            <a:srgbClr val="E7E6E6"/>
                          </a:solidFill>
                        </a:rPr>
                        <a:t>insecurity</a:t>
                      </a:r>
                      <a:endParaRPr b="1"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1.15</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0.036</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31.9</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0</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1.08</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E7E6E6"/>
                          </a:solidFill>
                        </a:rPr>
                        <a:t>1.22</a:t>
                      </a:r>
                      <a:endParaRPr sz="1200">
                        <a:solidFill>
                          <a:srgbClr val="E7E6E6"/>
                        </a:solidFill>
                      </a:endParaRPr>
                    </a:p>
                  </a:txBody>
                  <a:tcPr marT="9525" marB="91425" marR="9525" marL="9525" anchor="b">
                    <a:lnB cap="flat" cmpd="sng" w="625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Summary</a:t>
            </a:r>
            <a:endParaRPr/>
          </a:p>
        </p:txBody>
      </p:sp>
      <p:sp>
        <p:nvSpPr>
          <p:cNvPr id="224" name="Google Shape;224;p25"/>
          <p:cNvSpPr txBox="1"/>
          <p:nvPr>
            <p:ph idx="1" type="body"/>
          </p:nvPr>
        </p:nvSpPr>
        <p:spPr>
          <a:xfrm>
            <a:off x="1421475" y="1116150"/>
            <a:ext cx="73497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We did not find </a:t>
            </a:r>
            <a:r>
              <a:rPr lang="en"/>
              <a:t>statistically</a:t>
            </a:r>
            <a:r>
              <a:rPr lang="en"/>
              <a:t> significant </a:t>
            </a:r>
            <a:r>
              <a:rPr lang="en"/>
              <a:t>evidence</a:t>
            </a:r>
            <a:r>
              <a:rPr lang="en"/>
              <a:t> for linear relationship between mortality rate due to COVID-19 and food insecurity rate at county level.</a:t>
            </a:r>
            <a:endParaRPr/>
          </a:p>
          <a:p>
            <a:pPr indent="-298450" lvl="1" marL="914400" rtl="0" algn="l">
              <a:lnSpc>
                <a:spcPct val="150000"/>
              </a:lnSpc>
              <a:spcBef>
                <a:spcPts val="0"/>
              </a:spcBef>
              <a:spcAft>
                <a:spcPts val="0"/>
              </a:spcAft>
              <a:buSzPts val="1100"/>
              <a:buChar char="○"/>
            </a:pPr>
            <a:r>
              <a:rPr lang="en"/>
              <a:t>COVID-19 is rapidly evolving and any analyses are temporal and will need future validations.</a:t>
            </a:r>
            <a:endParaRPr/>
          </a:p>
          <a:p>
            <a:pPr indent="-311150" lvl="0" marL="457200" rtl="0" algn="l">
              <a:lnSpc>
                <a:spcPct val="150000"/>
              </a:lnSpc>
              <a:spcBef>
                <a:spcPts val="0"/>
              </a:spcBef>
              <a:spcAft>
                <a:spcPts val="0"/>
              </a:spcAft>
              <a:buSzPts val="1300"/>
              <a:buChar char="●"/>
            </a:pPr>
            <a:r>
              <a:rPr lang="en"/>
              <a:t>We found that there are large geographical variations in the number of infected with COVID-19 as well as mortality.</a:t>
            </a:r>
            <a:endParaRPr/>
          </a:p>
          <a:p>
            <a:pPr indent="-311150" lvl="0" marL="457200" rtl="0" algn="l">
              <a:lnSpc>
                <a:spcPct val="150000"/>
              </a:lnSpc>
              <a:spcBef>
                <a:spcPts val="0"/>
              </a:spcBef>
              <a:spcAft>
                <a:spcPts val="0"/>
              </a:spcAft>
              <a:buSzPts val="1300"/>
              <a:buChar char="●"/>
            </a:pPr>
            <a:r>
              <a:rPr lang="en"/>
              <a:t>In our </a:t>
            </a:r>
            <a:r>
              <a:rPr lang="en"/>
              <a:t>stratified</a:t>
            </a:r>
            <a:r>
              <a:rPr lang="en"/>
              <a:t> analyses, the evidence suggest that the </a:t>
            </a:r>
            <a:r>
              <a:rPr lang="en"/>
              <a:t>northern</a:t>
            </a:r>
            <a:r>
              <a:rPr lang="en"/>
              <a:t> part of the </a:t>
            </a:r>
            <a:r>
              <a:rPr lang="en"/>
              <a:t>country’ population density is high, whereas south and midwest are suffering from poverty, and therefore, we observed stronger associations between food insecurity and COVID-19 infection rate when n&lt;= 150 versus those with n &gt;150 at county level.</a:t>
            </a:r>
            <a:endParaRPr/>
          </a:p>
          <a:p>
            <a:pPr indent="-311150" lvl="0" marL="457200" rtl="0" algn="l">
              <a:lnSpc>
                <a:spcPct val="150000"/>
              </a:lnSpc>
              <a:spcBef>
                <a:spcPts val="0"/>
              </a:spcBef>
              <a:spcAft>
                <a:spcPts val="0"/>
              </a:spcAft>
              <a:buSzPts val="1300"/>
              <a:buChar char="●"/>
            </a:pPr>
            <a:r>
              <a:rPr lang="en"/>
              <a:t>Future updates and additional modelings are needed to improve the accuracy of this model.</a:t>
            </a:r>
            <a:endParaRPr/>
          </a:p>
          <a:p>
            <a:pPr indent="-311150" lvl="0" marL="457200" rtl="0" algn="l">
              <a:lnSpc>
                <a:spcPct val="150000"/>
              </a:lnSpc>
              <a:spcBef>
                <a:spcPts val="0"/>
              </a:spcBef>
              <a:spcAft>
                <a:spcPts val="0"/>
              </a:spcAft>
              <a:buSzPts val="1300"/>
              <a:buChar char="●"/>
            </a:pPr>
            <a:r>
              <a:rPr lang="en"/>
              <a:t>Limitations: no person-level data, such as existing conditions, race/ethnicity, or age. Our analyses are restricted to county level associations.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30" name="Google Shape;230;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100">
                <a:latin typeface="Arial"/>
                <a:ea typeface="Arial"/>
                <a:cs typeface="Arial"/>
                <a:sym typeface="Arial"/>
              </a:rPr>
              <a:t>John Hopkins University, Novel Coronavirus (COVID-19) Cases, GitHub repository, </a:t>
            </a:r>
            <a:r>
              <a:rPr lang="en" sz="1100" u="sng">
                <a:solidFill>
                  <a:schemeClr val="hlink"/>
                </a:solidFill>
                <a:latin typeface="Arial"/>
                <a:ea typeface="Arial"/>
                <a:cs typeface="Arial"/>
                <a:sym typeface="Arial"/>
                <a:hlinkClick r:id="rId3"/>
              </a:rPr>
              <a:t>https://github.com/CSSEGISandData/COVID-19</a:t>
            </a:r>
            <a:r>
              <a:rPr lang="en" sz="1100">
                <a:solidFill>
                  <a:srgbClr val="242729"/>
                </a:solidFill>
                <a:latin typeface="Arial"/>
                <a:ea typeface="Arial"/>
                <a:cs typeface="Arial"/>
                <a:sym typeface="Arial"/>
              </a:rPr>
              <a:t> </a:t>
            </a:r>
            <a:endParaRPr sz="1100">
              <a:solidFill>
                <a:srgbClr val="FFFFFF"/>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a:solidFill>
                  <a:srgbClr val="FFFFFF"/>
                </a:solidFill>
                <a:latin typeface="Arial"/>
                <a:ea typeface="Arial"/>
                <a:cs typeface="Arial"/>
                <a:sym typeface="Arial"/>
              </a:rPr>
              <a:t>Morrison, Rosanne M. “Food Security and Nutrition Assistance.” </a:t>
            </a:r>
            <a:r>
              <a:rPr i="1" lang="en" sz="1100">
                <a:solidFill>
                  <a:srgbClr val="FFFFFF"/>
                </a:solidFill>
                <a:latin typeface="Arial"/>
                <a:ea typeface="Arial"/>
                <a:cs typeface="Arial"/>
                <a:sym typeface="Arial"/>
              </a:rPr>
              <a:t>USDA ERS - Food Security and 	Nutrition Assistance</a:t>
            </a:r>
            <a:r>
              <a:rPr lang="en" sz="1100">
                <a:solidFill>
                  <a:srgbClr val="FFFFFF"/>
                </a:solidFill>
                <a:latin typeface="Arial"/>
                <a:ea typeface="Arial"/>
                <a:cs typeface="Arial"/>
                <a:sym typeface="Arial"/>
              </a:rPr>
              <a:t>, 12 Sept. 2019, 							</a:t>
            </a:r>
            <a:endParaRPr sz="1100">
              <a:solidFill>
                <a:srgbClr val="FFFFFF"/>
              </a:solidFill>
              <a:latin typeface="Arial"/>
              <a:ea typeface="Arial"/>
              <a:cs typeface="Arial"/>
              <a:sym typeface="Arial"/>
            </a:endParaRPr>
          </a:p>
          <a:p>
            <a:pPr indent="-298450" lvl="1" marL="914400" rtl="0" algn="l">
              <a:spcBef>
                <a:spcPts val="0"/>
              </a:spcBef>
              <a:spcAft>
                <a:spcPts val="0"/>
              </a:spcAft>
              <a:buSzPts val="1100"/>
              <a:buFont typeface="Arial"/>
              <a:buChar char="○"/>
            </a:pPr>
            <a:r>
              <a:rPr lang="en">
                <a:solidFill>
                  <a:srgbClr val="FFFFFF"/>
                </a:solidFill>
                <a:latin typeface="Arial"/>
                <a:ea typeface="Arial"/>
                <a:cs typeface="Arial"/>
                <a:sym typeface="Arial"/>
              </a:rPr>
              <a:t>www.ers.usda.gov/data-products/ag-and-food-statistics-charting-the-essentials/food-security-and-nutrition-assistance/</a:t>
            </a:r>
            <a:endParaRPr>
              <a:solidFill>
                <a:srgbClr val="FFFFFF"/>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a:solidFill>
                  <a:srgbClr val="FFFFFF"/>
                </a:solidFill>
                <a:latin typeface="Arial"/>
                <a:ea typeface="Arial"/>
                <a:cs typeface="Arial"/>
                <a:sym typeface="Arial"/>
              </a:rPr>
              <a:t>“What Is Food Insecurity in America?” </a:t>
            </a:r>
            <a:r>
              <a:rPr i="1" lang="en" sz="1100">
                <a:solidFill>
                  <a:srgbClr val="FFFFFF"/>
                </a:solidFill>
                <a:latin typeface="Arial"/>
                <a:ea typeface="Arial"/>
                <a:cs typeface="Arial"/>
                <a:sym typeface="Arial"/>
              </a:rPr>
              <a:t>Hunger and Health</a:t>
            </a:r>
            <a:r>
              <a:rPr lang="en" sz="1100">
                <a:solidFill>
                  <a:srgbClr val="FFFFFF"/>
                </a:solidFill>
                <a:latin typeface="Arial"/>
                <a:ea typeface="Arial"/>
                <a:cs typeface="Arial"/>
                <a:sym typeface="Arial"/>
              </a:rPr>
              <a:t>, 2019, 						hungerandhealth.feedingamerica.org/understand-food-insecurity/.</a:t>
            </a:r>
            <a:endParaRPr sz="1100">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0" lvl="0" marL="0" rtl="0" algn="l">
              <a:spcBef>
                <a:spcPts val="1200"/>
              </a:spcBef>
              <a:spcAft>
                <a:spcPts val="1600"/>
              </a:spcAft>
              <a:buNone/>
            </a:pPr>
            <a:r>
              <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Food Insecurities &amp; </a:t>
            </a:r>
            <a:r>
              <a:rPr lang="en">
                <a:solidFill>
                  <a:srgbClr val="FFFFFF"/>
                </a:solidFill>
              </a:rPr>
              <a:t>COVID-19</a:t>
            </a:r>
            <a:endParaRPr/>
          </a:p>
        </p:txBody>
      </p:sp>
      <p:sp>
        <p:nvSpPr>
          <p:cNvPr id="141" name="Google Shape;141;p14"/>
          <p:cNvSpPr txBox="1"/>
          <p:nvPr>
            <p:ph idx="1" type="body"/>
          </p:nvPr>
        </p:nvSpPr>
        <p:spPr>
          <a:xfrm>
            <a:off x="1297500" y="15844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Food insecurity is the lack of financial resources for food that supports a healthy lifestyle.</a:t>
            </a:r>
            <a:endParaRPr/>
          </a:p>
          <a:p>
            <a:pPr indent="-311150" lvl="0" marL="457200" rtl="0" algn="l">
              <a:spcBef>
                <a:spcPts val="0"/>
              </a:spcBef>
              <a:spcAft>
                <a:spcPts val="0"/>
              </a:spcAft>
              <a:buSzPts val="1300"/>
              <a:buChar char="●"/>
            </a:pPr>
            <a:r>
              <a:rPr lang="en"/>
              <a:t>According to a report by the Federal Reserve, about 40% of Americans cannot afford a $400 unexpected expense in the year 2019. This is a stark reminder of the number of people with Financial insecurity and food insecurity in the  United states. </a:t>
            </a:r>
            <a:endParaRPr/>
          </a:p>
          <a:p>
            <a:pPr indent="-311150" lvl="0" marL="457200" rtl="0" algn="l">
              <a:spcBef>
                <a:spcPts val="0"/>
              </a:spcBef>
              <a:spcAft>
                <a:spcPts val="0"/>
              </a:spcAft>
              <a:buSzPts val="1300"/>
              <a:buChar char="●"/>
            </a:pPr>
            <a:r>
              <a:rPr lang="en"/>
              <a:t>Millions of household struggle to pay for food and don’t have proper access to healthy food. </a:t>
            </a:r>
            <a:endParaRPr/>
          </a:p>
          <a:p>
            <a:pPr indent="-311150" lvl="0" marL="457200" rtl="0" algn="l">
              <a:spcBef>
                <a:spcPts val="0"/>
              </a:spcBef>
              <a:spcAft>
                <a:spcPts val="0"/>
              </a:spcAft>
              <a:buSzPts val="1300"/>
              <a:buChar char="●"/>
            </a:pPr>
            <a:r>
              <a:rPr lang="en"/>
              <a:t>Consumption of  unhealthy food are some of the leading causes of death in the U.S, it contributes to approximately 678,000 deaths each year due to nutrition and obesity-related diseases such as heart disease, cancer, and type II diabetes.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Food Insecurities &amp; </a:t>
            </a:r>
            <a:r>
              <a:rPr lang="en">
                <a:solidFill>
                  <a:srgbClr val="FFFFFF"/>
                </a:solidFill>
              </a:rPr>
              <a:t>COVID-19</a:t>
            </a:r>
            <a:endParaRPr/>
          </a:p>
        </p:txBody>
      </p:sp>
      <p:sp>
        <p:nvSpPr>
          <p:cNvPr id="147" name="Google Shape;147;p15"/>
          <p:cNvSpPr txBox="1"/>
          <p:nvPr>
            <p:ph idx="1" type="body"/>
          </p:nvPr>
        </p:nvSpPr>
        <p:spPr>
          <a:xfrm>
            <a:off x="1128575" y="979725"/>
            <a:ext cx="7038900" cy="3690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FFFFFF"/>
              </a:buClr>
              <a:buSzPts val="1300"/>
              <a:buChar char="●"/>
            </a:pPr>
            <a:r>
              <a:rPr lang="en">
                <a:solidFill>
                  <a:srgbClr val="FFFFFF"/>
                </a:solidFill>
              </a:rPr>
              <a:t>COVID-19</a:t>
            </a:r>
            <a:r>
              <a:rPr lang="en">
                <a:solidFill>
                  <a:srgbClr val="FFFFFF"/>
                </a:solidFill>
              </a:rPr>
              <a:t> is a global </a:t>
            </a:r>
            <a:r>
              <a:rPr lang="en">
                <a:solidFill>
                  <a:srgbClr val="FFFFFF"/>
                </a:solidFill>
              </a:rPr>
              <a:t>pandemic health crisis</a:t>
            </a:r>
            <a:r>
              <a:rPr lang="en">
                <a:solidFill>
                  <a:srgbClr val="FFFFFF"/>
                </a:solidFill>
              </a:rPr>
              <a:t>  that causes upper-respiratory tract illnesses.</a:t>
            </a:r>
            <a:endParaRPr>
              <a:solidFill>
                <a:srgbClr val="FFFFFF"/>
              </a:solidFill>
            </a:endParaRPr>
          </a:p>
          <a:p>
            <a:pPr indent="-311150" lvl="0" marL="457200" rtl="0" algn="l">
              <a:lnSpc>
                <a:spcPct val="150000"/>
              </a:lnSpc>
              <a:spcBef>
                <a:spcPts val="0"/>
              </a:spcBef>
              <a:spcAft>
                <a:spcPts val="0"/>
              </a:spcAft>
              <a:buClr>
                <a:srgbClr val="FFFFFF"/>
              </a:buClr>
              <a:buSzPts val="1300"/>
              <a:buChar char="●"/>
            </a:pPr>
            <a:r>
              <a:rPr b="1" lang="en">
                <a:solidFill>
                  <a:srgbClr val="FFFFFF"/>
                </a:solidFill>
              </a:rPr>
              <a:t>It has resulted in high  death rate in patients with underlying health conditions. </a:t>
            </a:r>
            <a:endParaRPr b="1">
              <a:solidFill>
                <a:srgbClr val="FFFFFF"/>
              </a:solidFill>
            </a:endParaRPr>
          </a:p>
          <a:p>
            <a:pPr indent="-311150" lvl="0" marL="457200" rtl="0" algn="l">
              <a:lnSpc>
                <a:spcPct val="150000"/>
              </a:lnSpc>
              <a:spcBef>
                <a:spcPts val="0"/>
              </a:spcBef>
              <a:spcAft>
                <a:spcPts val="0"/>
              </a:spcAft>
              <a:buClr>
                <a:srgbClr val="FFFFFF"/>
              </a:buClr>
              <a:buSzPts val="1300"/>
              <a:buFont typeface="Times New Roman"/>
              <a:buChar char="●"/>
            </a:pPr>
            <a:r>
              <a:rPr b="1" lang="en">
                <a:solidFill>
                  <a:srgbClr val="FFFFFF"/>
                </a:solidFill>
              </a:rPr>
              <a:t>Patients that died from </a:t>
            </a:r>
            <a:r>
              <a:rPr lang="en">
                <a:solidFill>
                  <a:srgbClr val="FFFFFF"/>
                </a:solidFill>
              </a:rPr>
              <a:t>COVID-19</a:t>
            </a:r>
            <a:r>
              <a:rPr b="1" lang="en">
                <a:solidFill>
                  <a:srgbClr val="FFFFFF"/>
                </a:solidFill>
              </a:rPr>
              <a:t> </a:t>
            </a:r>
            <a:r>
              <a:rPr b="1" lang="en">
                <a:solidFill>
                  <a:srgbClr val="FFFFFF"/>
                </a:solidFill>
              </a:rPr>
              <a:t>probably were</a:t>
            </a:r>
            <a:r>
              <a:rPr b="1" lang="en">
                <a:solidFill>
                  <a:srgbClr val="FFFFFF"/>
                </a:solidFill>
              </a:rPr>
              <a:t> suffering from existing  illness like (</a:t>
            </a:r>
            <a:r>
              <a:rPr lang="en"/>
              <a:t>heart disease,and type II diabetes) which are associated with food insecurities (consuming unhealthy food).</a:t>
            </a:r>
            <a:endParaRPr b="1">
              <a:solidFill>
                <a:srgbClr val="FFFFFF"/>
              </a:solidFill>
            </a:endParaRPr>
          </a:p>
          <a:p>
            <a:pPr indent="-311150" lvl="0" marL="457200" rtl="0" algn="just">
              <a:lnSpc>
                <a:spcPct val="150000"/>
              </a:lnSpc>
              <a:spcBef>
                <a:spcPts val="0"/>
              </a:spcBef>
              <a:spcAft>
                <a:spcPts val="0"/>
              </a:spcAft>
              <a:buClr>
                <a:srgbClr val="FFFFFF"/>
              </a:buClr>
              <a:buSzPts val="1300"/>
              <a:buChar char="●"/>
            </a:pPr>
            <a:r>
              <a:rPr lang="en">
                <a:solidFill>
                  <a:srgbClr val="FFFFFF"/>
                </a:solidFill>
              </a:rPr>
              <a:t>The recent widespread health crisis of COVID-19 across the whole country forced almost 90% of the population to stay at home, and within weeks, more than 26 million individuals filed for unemployment benefits. Lack of employment can further aggregate food insecurity whereby people are not able to afford healthy food options, making them more susceptible to illness that will put them at high risk of dying from </a:t>
            </a:r>
            <a:r>
              <a:rPr lang="en">
                <a:solidFill>
                  <a:srgbClr val="FFFFFF"/>
                </a:solidFill>
              </a:rPr>
              <a:t>COVID-19.</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Americans</a:t>
            </a:r>
            <a:r>
              <a:rPr lang="en"/>
              <a:t> are in grave danger... but from what?</a:t>
            </a:r>
            <a:endParaRPr/>
          </a:p>
        </p:txBody>
      </p:sp>
      <p:sp>
        <p:nvSpPr>
          <p:cNvPr id="153" name="Google Shape;153;p16"/>
          <p:cNvSpPr txBox="1"/>
          <p:nvPr>
            <p:ph idx="1" type="body"/>
          </p:nvPr>
        </p:nvSpPr>
        <p:spPr>
          <a:xfrm>
            <a:off x="1297500" y="1565150"/>
            <a:ext cx="3274500" cy="2913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With more people </a:t>
            </a:r>
            <a:r>
              <a:rPr lang="en"/>
              <a:t>remaining</a:t>
            </a:r>
            <a:r>
              <a:rPr lang="en"/>
              <a:t> home and eating out less, this can </a:t>
            </a:r>
            <a:r>
              <a:rPr lang="en"/>
              <a:t>aggravate</a:t>
            </a:r>
            <a:r>
              <a:rPr lang="en"/>
              <a:t> the </a:t>
            </a:r>
            <a:r>
              <a:rPr lang="en"/>
              <a:t>conditions</a:t>
            </a:r>
            <a:r>
              <a:rPr lang="en"/>
              <a:t> of those who are in areas of high food insecurity rates.</a:t>
            </a:r>
            <a:endParaRPr/>
          </a:p>
          <a:p>
            <a:pPr indent="-311150" lvl="0" marL="457200" rtl="0" algn="l">
              <a:lnSpc>
                <a:spcPct val="150000"/>
              </a:lnSpc>
              <a:spcBef>
                <a:spcPts val="0"/>
              </a:spcBef>
              <a:spcAft>
                <a:spcPts val="0"/>
              </a:spcAft>
              <a:buSzPts val="1300"/>
              <a:buChar char="●"/>
            </a:pPr>
            <a:r>
              <a:rPr lang="en"/>
              <a:t>In 2017 the US food insecurity rate was 11.8% (ers.usda.gov).</a:t>
            </a:r>
            <a:endParaRPr/>
          </a:p>
          <a:p>
            <a:pPr indent="0" lvl="0" marL="914400" rtl="0" algn="l">
              <a:lnSpc>
                <a:spcPct val="150000"/>
              </a:lnSpc>
              <a:spcBef>
                <a:spcPts val="1600"/>
              </a:spcBef>
              <a:spcAft>
                <a:spcPts val="1600"/>
              </a:spcAft>
              <a:buNone/>
            </a:pPr>
            <a:r>
              <a:t/>
            </a:r>
            <a:endParaRPr/>
          </a:p>
        </p:txBody>
      </p:sp>
      <p:pic>
        <p:nvPicPr>
          <p:cNvPr id="154" name="Google Shape;154;p16"/>
          <p:cNvPicPr preferRelativeResize="0"/>
          <p:nvPr/>
        </p:nvPicPr>
        <p:blipFill rotWithShape="1">
          <a:blip r:embed="rId3">
            <a:alphaModFix/>
          </a:blip>
          <a:srcRect b="1730" l="0" r="0" t="-1730"/>
          <a:stretch/>
        </p:blipFill>
        <p:spPr>
          <a:xfrm>
            <a:off x="5287275" y="1527275"/>
            <a:ext cx="3049125" cy="291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wondering...</a:t>
            </a:r>
            <a:endParaRPr/>
          </a:p>
        </p:txBody>
      </p:sp>
      <p:sp>
        <p:nvSpPr>
          <p:cNvPr id="160" name="Google Shape;160;p17"/>
          <p:cNvSpPr txBox="1"/>
          <p:nvPr>
            <p:ph idx="1" type="body"/>
          </p:nvPr>
        </p:nvSpPr>
        <p:spPr>
          <a:xfrm>
            <a:off x="1152900" y="1588725"/>
            <a:ext cx="7183500" cy="27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311150" lvl="0" marL="914400" rtl="0" algn="l">
              <a:spcBef>
                <a:spcPts val="1600"/>
              </a:spcBef>
              <a:spcAft>
                <a:spcPts val="0"/>
              </a:spcAft>
              <a:buSzPts val="1300"/>
              <a:buChar char="●"/>
            </a:pPr>
            <a:r>
              <a:rPr lang="en"/>
              <a:t>Are </a:t>
            </a:r>
            <a:r>
              <a:rPr lang="en"/>
              <a:t>impoverished people being affected by COVID-19 </a:t>
            </a:r>
            <a:r>
              <a:rPr lang="en"/>
              <a:t>disproportionately</a:t>
            </a:r>
            <a:r>
              <a:rPr lang="en"/>
              <a:t>?</a:t>
            </a:r>
            <a:endParaRPr/>
          </a:p>
          <a:p>
            <a:pPr indent="-311150" lvl="0" marL="914400" rtl="0" algn="l">
              <a:spcBef>
                <a:spcPts val="0"/>
              </a:spcBef>
              <a:spcAft>
                <a:spcPts val="0"/>
              </a:spcAft>
              <a:buSzPts val="1300"/>
              <a:buChar char="●"/>
            </a:pPr>
            <a:r>
              <a:rPr lang="en"/>
              <a:t>Which areas around us are more affected?</a:t>
            </a:r>
            <a:endParaRPr/>
          </a:p>
          <a:p>
            <a:pPr indent="-311150" lvl="0" marL="914400" rtl="0" algn="l">
              <a:spcBef>
                <a:spcPts val="0"/>
              </a:spcBef>
              <a:spcAft>
                <a:spcPts val="0"/>
              </a:spcAft>
              <a:buSzPts val="1300"/>
              <a:buChar char="●"/>
            </a:pPr>
            <a:r>
              <a:rPr lang="en"/>
              <a:t>Which regions have higher mortality rates?</a:t>
            </a:r>
            <a:endParaRPr/>
          </a:p>
          <a:p>
            <a:pPr indent="-311150" lvl="0" marL="914400" rtl="0" algn="l">
              <a:spcBef>
                <a:spcPts val="0"/>
              </a:spcBef>
              <a:spcAft>
                <a:spcPts val="0"/>
              </a:spcAft>
              <a:buSzPts val="1300"/>
              <a:buChar char="●"/>
            </a:pPr>
            <a:r>
              <a:rPr lang="en"/>
              <a:t>How will COVID-19 affect our economy, </a:t>
            </a:r>
            <a:r>
              <a:rPr lang="en"/>
              <a:t>especially</a:t>
            </a:r>
            <a:r>
              <a:rPr lang="en"/>
              <a:t> food </a:t>
            </a:r>
            <a:r>
              <a:rPr lang="en"/>
              <a:t>insecurity</a:t>
            </a:r>
            <a:r>
              <a:rPr lang="en"/>
              <a:t> in the future?</a:t>
            </a:r>
            <a:endParaRPr/>
          </a:p>
          <a:p>
            <a:pPr indent="0" lvl="0" marL="0" rtl="0" algn="l">
              <a:spcBef>
                <a:spcPts val="1600"/>
              </a:spcBef>
              <a:spcAft>
                <a:spcPts val="0"/>
              </a:spcAft>
              <a:buNone/>
            </a:pPr>
            <a:r>
              <a:rPr lang="en"/>
              <a:t>Motive</a:t>
            </a:r>
            <a:endParaRPr/>
          </a:p>
          <a:p>
            <a:pPr indent="-311150" lvl="0" marL="914400" rtl="0" algn="just">
              <a:lnSpc>
                <a:spcPct val="200000"/>
              </a:lnSpc>
              <a:spcBef>
                <a:spcPts val="1600"/>
              </a:spcBef>
              <a:spcAft>
                <a:spcPts val="0"/>
              </a:spcAft>
              <a:buClr>
                <a:srgbClr val="FFFFFF"/>
              </a:buClr>
              <a:buSzPts val="1300"/>
              <a:buChar char="●"/>
            </a:pPr>
            <a:r>
              <a:rPr lang="en">
                <a:solidFill>
                  <a:srgbClr val="FFFFFF"/>
                </a:solidFill>
              </a:rPr>
              <a:t>Understanding of how COVID-19 is and/or will impact the world around us</a:t>
            </a:r>
            <a:endParaRPr>
              <a:solidFill>
                <a:srgbClr val="FFFFFF"/>
              </a:solidFill>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7134950" y="393750"/>
            <a:ext cx="1675325" cy="167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believe?</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hypothesis:</a:t>
            </a:r>
            <a:endParaRPr/>
          </a:p>
          <a:p>
            <a:pPr indent="-311150" lvl="0" marL="457200" rtl="0" algn="l">
              <a:spcBef>
                <a:spcPts val="1600"/>
              </a:spcBef>
              <a:spcAft>
                <a:spcPts val="0"/>
              </a:spcAft>
              <a:buSzPts val="1300"/>
              <a:buChar char="●"/>
            </a:pPr>
            <a:r>
              <a:rPr lang="en"/>
              <a:t>We believe that COVID-19 infection and mortality rates will be elevated in </a:t>
            </a:r>
            <a:r>
              <a:rPr lang="en"/>
              <a:t>counties</a:t>
            </a:r>
            <a:r>
              <a:rPr lang="en"/>
              <a:t> with higher levels of food insecurities compared to counties with lower levels. Our hypothesis is based on the fact that food </a:t>
            </a:r>
            <a:r>
              <a:rPr lang="en"/>
              <a:t>insecurity</a:t>
            </a:r>
            <a:r>
              <a:rPr lang="en"/>
              <a:t> is a good indicator for local socioeconomic status, and is often associated with </a:t>
            </a:r>
            <a:r>
              <a:rPr lang="en"/>
              <a:t>development</a:t>
            </a:r>
            <a:r>
              <a:rPr lang="en"/>
              <a:t> of chronic conditions, and poor health in those local communities. </a:t>
            </a:r>
            <a:endParaRPr/>
          </a:p>
          <a:p>
            <a:pPr indent="0" lvl="0" marL="0" rtl="0" algn="l">
              <a:spcBef>
                <a:spcPts val="1600"/>
              </a:spcBef>
              <a:spcAft>
                <a:spcPts val="0"/>
              </a:spcAft>
              <a:buNone/>
            </a:pPr>
            <a:r>
              <a:rPr lang="en"/>
              <a:t>Our null-hypothesis:</a:t>
            </a:r>
            <a:endParaRPr/>
          </a:p>
          <a:p>
            <a:pPr indent="-311150" lvl="0" marL="457200" rtl="0" algn="l">
              <a:spcBef>
                <a:spcPts val="1600"/>
              </a:spcBef>
              <a:spcAft>
                <a:spcPts val="0"/>
              </a:spcAft>
              <a:buSzPts val="1300"/>
              <a:buChar char="●"/>
            </a:pPr>
            <a:r>
              <a:rPr lang="en"/>
              <a:t>There is no association between food insecurity and COVID-19 infection and mortality rates.</a:t>
            </a:r>
            <a:endParaRPr/>
          </a:p>
          <a:p>
            <a:pPr indent="0" lvl="0" marL="0" rtl="0" algn="just">
              <a:lnSpc>
                <a:spcPct val="200000"/>
              </a:lnSpc>
              <a:spcBef>
                <a:spcPts val="1600"/>
              </a:spcBef>
              <a:spcAft>
                <a:spcPts val="0"/>
              </a:spcAft>
              <a:buNone/>
            </a:pPr>
            <a:r>
              <a:t/>
            </a:r>
            <a:endParaRPr sz="10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4639100" y="1364200"/>
            <a:ext cx="3969300" cy="32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Data Clean &amp; Preparation</a:t>
            </a:r>
            <a:endParaRPr b="1"/>
          </a:p>
          <a:p>
            <a:pPr indent="0" lvl="0" marL="0" rtl="0" algn="l">
              <a:lnSpc>
                <a:spcPct val="115000"/>
              </a:lnSpc>
              <a:spcBef>
                <a:spcPts val="0"/>
              </a:spcBef>
              <a:spcAft>
                <a:spcPts val="0"/>
              </a:spcAft>
              <a:buNone/>
            </a:pPr>
            <a:r>
              <a:t/>
            </a:r>
            <a:endParaRPr/>
          </a:p>
          <a:p>
            <a:pPr indent="-292100" lvl="0" marL="457200" rtl="0" algn="l">
              <a:lnSpc>
                <a:spcPct val="115000"/>
              </a:lnSpc>
              <a:spcBef>
                <a:spcPts val="0"/>
              </a:spcBef>
              <a:spcAft>
                <a:spcPts val="0"/>
              </a:spcAft>
              <a:buSzPts val="1000"/>
              <a:buChar char="●"/>
            </a:pPr>
            <a:r>
              <a:rPr lang="en" sz="1000"/>
              <a:t>Drop empty, null, and unqualified records.</a:t>
            </a:r>
            <a:endParaRPr sz="1000"/>
          </a:p>
          <a:p>
            <a:pPr indent="-292100" lvl="0" marL="457200" rtl="0" algn="l">
              <a:lnSpc>
                <a:spcPct val="115000"/>
              </a:lnSpc>
              <a:spcBef>
                <a:spcPts val="300"/>
              </a:spcBef>
              <a:spcAft>
                <a:spcPts val="0"/>
              </a:spcAft>
              <a:buSzPts val="1000"/>
              <a:buChar char="●"/>
            </a:pPr>
            <a:r>
              <a:rPr lang="en" sz="1000"/>
              <a:t> Geocode all US county to prepare for the heatmaps.</a:t>
            </a:r>
            <a:endParaRPr sz="1000"/>
          </a:p>
          <a:p>
            <a:pPr indent="0" lvl="0" marL="0" rtl="0" algn="l">
              <a:spcBef>
                <a:spcPts val="300"/>
              </a:spcBef>
              <a:spcAft>
                <a:spcPts val="1600"/>
              </a:spcAft>
              <a:buNone/>
            </a:pPr>
            <a:r>
              <a:t/>
            </a:r>
            <a:endParaRPr/>
          </a:p>
        </p:txBody>
      </p:sp>
      <p:pic>
        <p:nvPicPr>
          <p:cNvPr id="173" name="Google Shape;173;p19"/>
          <p:cNvPicPr preferRelativeResize="0"/>
          <p:nvPr/>
        </p:nvPicPr>
        <p:blipFill>
          <a:blip r:embed="rId3">
            <a:alphaModFix/>
          </a:blip>
          <a:stretch>
            <a:fillRect/>
          </a:stretch>
        </p:blipFill>
        <p:spPr>
          <a:xfrm>
            <a:off x="4908175" y="2661400"/>
            <a:ext cx="2624701" cy="914100"/>
          </a:xfrm>
          <a:prstGeom prst="rect">
            <a:avLst/>
          </a:prstGeom>
          <a:noFill/>
          <a:ln>
            <a:noFill/>
          </a:ln>
        </p:spPr>
      </p:pic>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&amp; Cleanup Process</a:t>
            </a:r>
            <a:endParaRPr/>
          </a:p>
        </p:txBody>
      </p:sp>
      <p:sp>
        <p:nvSpPr>
          <p:cNvPr id="175" name="Google Shape;175;p19"/>
          <p:cNvSpPr txBox="1"/>
          <p:nvPr>
            <p:ph idx="1" type="body"/>
          </p:nvPr>
        </p:nvSpPr>
        <p:spPr>
          <a:xfrm>
            <a:off x="398800" y="1364200"/>
            <a:ext cx="3969300" cy="32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Data Source</a:t>
            </a:r>
            <a:endParaRPr b="1"/>
          </a:p>
          <a:p>
            <a:pPr indent="0" lvl="0" marL="0" rtl="0" algn="l">
              <a:lnSpc>
                <a:spcPct val="115000"/>
              </a:lnSpc>
              <a:spcBef>
                <a:spcPts val="0"/>
              </a:spcBef>
              <a:spcAft>
                <a:spcPts val="0"/>
              </a:spcAft>
              <a:buNone/>
            </a:pPr>
            <a:r>
              <a:t/>
            </a:r>
            <a:endParaRPr/>
          </a:p>
          <a:p>
            <a:pPr indent="-292100" lvl="0" marL="457200" rtl="0" algn="l">
              <a:lnSpc>
                <a:spcPct val="115000"/>
              </a:lnSpc>
              <a:spcBef>
                <a:spcPts val="0"/>
              </a:spcBef>
              <a:spcAft>
                <a:spcPts val="0"/>
              </a:spcAft>
              <a:buSzPts val="1000"/>
              <a:buChar char="●"/>
            </a:pPr>
            <a:r>
              <a:rPr lang="en" sz="1000"/>
              <a:t>Food Insecurity Data</a:t>
            </a:r>
            <a:endParaRPr sz="1000"/>
          </a:p>
          <a:p>
            <a:pPr indent="0" lvl="0" marL="457200" rtl="0" algn="l">
              <a:lnSpc>
                <a:spcPct val="115000"/>
              </a:lnSpc>
              <a:spcBef>
                <a:spcPts val="300"/>
              </a:spcBef>
              <a:spcAft>
                <a:spcPts val="0"/>
              </a:spcAft>
              <a:buNone/>
            </a:pPr>
            <a:r>
              <a:rPr lang="en" sz="1000"/>
              <a:t>County_food_insecurity_2017.csv from </a:t>
            </a:r>
            <a:r>
              <a:rPr i="1" lang="en" sz="1000" u="sng"/>
              <a:t>Feeding America</a:t>
            </a:r>
            <a:endParaRPr i="1" sz="1000" u="sng"/>
          </a:p>
          <a:p>
            <a:pPr indent="0" lvl="0" marL="457200" rtl="0" algn="l">
              <a:lnSpc>
                <a:spcPct val="115000"/>
              </a:lnSpc>
              <a:spcBef>
                <a:spcPts val="300"/>
              </a:spcBef>
              <a:spcAft>
                <a:spcPts val="0"/>
              </a:spcAft>
              <a:buNone/>
            </a:pPr>
            <a:r>
              <a:t/>
            </a:r>
            <a:endParaRPr sz="1000"/>
          </a:p>
          <a:p>
            <a:pPr indent="-292100" lvl="0" marL="457200" rtl="0" algn="l">
              <a:lnSpc>
                <a:spcPct val="115000"/>
              </a:lnSpc>
              <a:spcBef>
                <a:spcPts val="300"/>
              </a:spcBef>
              <a:spcAft>
                <a:spcPts val="0"/>
              </a:spcAft>
              <a:buSzPts val="1000"/>
              <a:buChar char="●"/>
            </a:pPr>
            <a:r>
              <a:rPr lang="en" sz="1000"/>
              <a:t>Covid-19 Data:</a:t>
            </a:r>
            <a:endParaRPr sz="1000"/>
          </a:p>
          <a:p>
            <a:pPr indent="0" lvl="0" marL="457200" rtl="0" algn="l">
              <a:lnSpc>
                <a:spcPct val="115000"/>
              </a:lnSpc>
              <a:spcBef>
                <a:spcPts val="300"/>
              </a:spcBef>
              <a:spcAft>
                <a:spcPts val="0"/>
              </a:spcAft>
              <a:buNone/>
            </a:pPr>
            <a:r>
              <a:rPr lang="en" sz="1000"/>
              <a:t>time_series_covid19_confirmed_US.csv &amp; </a:t>
            </a:r>
            <a:r>
              <a:rPr lang="en" sz="1000"/>
              <a:t>time_series_covid19_deaths_US.csv from </a:t>
            </a:r>
            <a:r>
              <a:rPr i="1" lang="en" sz="1000" u="sng"/>
              <a:t>John Hopkins Univ.</a:t>
            </a:r>
            <a:endParaRPr i="1" sz="1000" u="sng"/>
          </a:p>
          <a:p>
            <a:pPr indent="0" lvl="0" marL="0" rtl="0" algn="l">
              <a:lnSpc>
                <a:spcPct val="115000"/>
              </a:lnSpc>
              <a:spcBef>
                <a:spcPts val="3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1600"/>
              </a:spcAft>
              <a:buNone/>
            </a:pPr>
            <a:r>
              <a:t/>
            </a:r>
            <a:endParaRPr/>
          </a:p>
        </p:txBody>
      </p:sp>
      <p:pic>
        <p:nvPicPr>
          <p:cNvPr id="176" name="Google Shape;176;p19"/>
          <p:cNvPicPr preferRelativeResize="0"/>
          <p:nvPr/>
        </p:nvPicPr>
        <p:blipFill>
          <a:blip r:embed="rId4">
            <a:alphaModFix/>
          </a:blip>
          <a:stretch>
            <a:fillRect/>
          </a:stretch>
        </p:blipFill>
        <p:spPr>
          <a:xfrm>
            <a:off x="822525" y="3348250"/>
            <a:ext cx="2044750" cy="1187901"/>
          </a:xfrm>
          <a:prstGeom prst="rect">
            <a:avLst/>
          </a:prstGeom>
          <a:noFill/>
          <a:ln>
            <a:noFill/>
          </a:ln>
        </p:spPr>
      </p:pic>
      <p:pic>
        <p:nvPicPr>
          <p:cNvPr id="177" name="Google Shape;177;p19"/>
          <p:cNvPicPr preferRelativeResize="0"/>
          <p:nvPr/>
        </p:nvPicPr>
        <p:blipFill>
          <a:blip r:embed="rId5">
            <a:alphaModFix/>
          </a:blip>
          <a:stretch>
            <a:fillRect/>
          </a:stretch>
        </p:blipFill>
        <p:spPr>
          <a:xfrm>
            <a:off x="2133625" y="3821225"/>
            <a:ext cx="2234476" cy="788150"/>
          </a:xfrm>
          <a:prstGeom prst="rect">
            <a:avLst/>
          </a:prstGeom>
          <a:noFill/>
          <a:ln>
            <a:noFill/>
          </a:ln>
        </p:spPr>
      </p:pic>
      <p:pic>
        <p:nvPicPr>
          <p:cNvPr id="178" name="Google Shape;178;p19"/>
          <p:cNvPicPr preferRelativeResize="0"/>
          <p:nvPr/>
        </p:nvPicPr>
        <p:blipFill>
          <a:blip r:embed="rId6">
            <a:alphaModFix/>
          </a:blip>
          <a:stretch>
            <a:fillRect/>
          </a:stretch>
        </p:blipFill>
        <p:spPr>
          <a:xfrm>
            <a:off x="5551618" y="3421474"/>
            <a:ext cx="2919259" cy="118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987550" y="321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a:t>
            </a:r>
            <a:r>
              <a:rPr lang="en"/>
              <a:t>isualization through plotly: food insecurity </a:t>
            </a:r>
            <a:endParaRPr/>
          </a:p>
        </p:txBody>
      </p:sp>
      <p:sp>
        <p:nvSpPr>
          <p:cNvPr id="184" name="Google Shape;184;p20"/>
          <p:cNvSpPr txBox="1"/>
          <p:nvPr/>
        </p:nvSpPr>
        <p:spPr>
          <a:xfrm>
            <a:off x="111975" y="1236000"/>
            <a:ext cx="8703000" cy="3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 </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Food Insecurity at county level:</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More than 3000 counties.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Yellow color represents counties </a:t>
            </a:r>
            <a:endParaRPr sz="1300">
              <a:solidFill>
                <a:schemeClr val="lt1"/>
              </a:solidFill>
              <a:latin typeface="Lato"/>
              <a:ea typeface="Lato"/>
              <a:cs typeface="Lato"/>
              <a:sym typeface="Lato"/>
            </a:endParaRPr>
          </a:p>
          <a:p>
            <a:pPr indent="0" lvl="0" marL="457200" rtl="0" algn="l">
              <a:spcBef>
                <a:spcPts val="0"/>
              </a:spcBef>
              <a:spcAft>
                <a:spcPts val="0"/>
              </a:spcAft>
              <a:buNone/>
            </a:pPr>
            <a:r>
              <a:rPr lang="en" sz="1300">
                <a:solidFill>
                  <a:schemeClr val="lt1"/>
                </a:solidFill>
                <a:latin typeface="Lato"/>
                <a:ea typeface="Lato"/>
                <a:cs typeface="Lato"/>
                <a:sym typeface="Lato"/>
              </a:rPr>
              <a:t>with food insecurity &gt;= 18% </a:t>
            </a:r>
            <a:endParaRPr sz="1300">
              <a:solidFill>
                <a:schemeClr val="lt1"/>
              </a:solidFill>
              <a:latin typeface="Lato"/>
              <a:ea typeface="Lato"/>
              <a:cs typeface="Lato"/>
              <a:sym typeface="Lato"/>
            </a:endParaRPr>
          </a:p>
          <a:p>
            <a:pPr indent="0" lvl="0" marL="457200" rtl="0" algn="l">
              <a:spcBef>
                <a:spcPts val="0"/>
              </a:spcBef>
              <a:spcAft>
                <a:spcPts val="0"/>
              </a:spcAft>
              <a:buNone/>
            </a:pPr>
            <a:r>
              <a:rPr lang="en" sz="1300">
                <a:solidFill>
                  <a:schemeClr val="lt1"/>
                </a:solidFill>
                <a:latin typeface="Lato"/>
                <a:ea typeface="Lato"/>
                <a:cs typeface="Lato"/>
                <a:sym typeface="Lato"/>
              </a:rPr>
              <a:t>at population level.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Darker color represents lower </a:t>
            </a:r>
            <a:endParaRPr sz="1300">
              <a:solidFill>
                <a:schemeClr val="lt1"/>
              </a:solidFill>
              <a:latin typeface="Lato"/>
              <a:ea typeface="Lato"/>
              <a:cs typeface="Lato"/>
              <a:sym typeface="Lato"/>
            </a:endParaRPr>
          </a:p>
          <a:p>
            <a:pPr indent="0" lvl="0" marL="457200" rtl="0" algn="l">
              <a:spcBef>
                <a:spcPts val="0"/>
              </a:spcBef>
              <a:spcAft>
                <a:spcPts val="0"/>
              </a:spcAft>
              <a:buNone/>
            </a:pPr>
            <a:r>
              <a:rPr lang="en" sz="1300">
                <a:solidFill>
                  <a:schemeClr val="lt1"/>
                </a:solidFill>
                <a:latin typeface="Lato"/>
                <a:ea typeface="Lato"/>
                <a:cs typeface="Lato"/>
                <a:sym typeface="Lato"/>
              </a:rPr>
              <a:t>level of food insecurity. </a:t>
            </a:r>
            <a:endParaRPr sz="1300">
              <a:solidFill>
                <a:schemeClr val="lt1"/>
              </a:solidFill>
              <a:latin typeface="Lato"/>
              <a:ea typeface="Lato"/>
              <a:cs typeface="Lato"/>
              <a:sym typeface="Lato"/>
            </a:endParaRPr>
          </a:p>
        </p:txBody>
      </p:sp>
      <p:sp>
        <p:nvSpPr>
          <p:cNvPr id="185" name="Google Shape;185;p20"/>
          <p:cNvSpPr txBox="1"/>
          <p:nvPr/>
        </p:nvSpPr>
        <p:spPr>
          <a:xfrm>
            <a:off x="396450" y="4308000"/>
            <a:ext cx="38811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6" name="Google Shape;186;p20" title="plotly1.mov">
            <a:hlinkClick r:id="rId3"/>
          </p:cNvPr>
          <p:cNvPicPr preferRelativeResize="0"/>
          <p:nvPr/>
        </p:nvPicPr>
        <p:blipFill>
          <a:blip r:embed="rId4">
            <a:alphaModFix/>
          </a:blip>
          <a:stretch>
            <a:fillRect/>
          </a:stretch>
        </p:blipFill>
        <p:spPr>
          <a:xfrm>
            <a:off x="3129551" y="1107250"/>
            <a:ext cx="5886360" cy="3543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number of people diagnosed with Covid-19: Two approaches </a:t>
            </a:r>
            <a:endParaRPr/>
          </a:p>
        </p:txBody>
      </p:sp>
      <p:pic>
        <p:nvPicPr>
          <p:cNvPr id="192" name="Google Shape;192;p21"/>
          <p:cNvPicPr preferRelativeResize="0"/>
          <p:nvPr/>
        </p:nvPicPr>
        <p:blipFill>
          <a:blip r:embed="rId3">
            <a:alphaModFix/>
          </a:blip>
          <a:stretch>
            <a:fillRect/>
          </a:stretch>
        </p:blipFill>
        <p:spPr>
          <a:xfrm>
            <a:off x="4736525" y="1528688"/>
            <a:ext cx="4061277" cy="2743775"/>
          </a:xfrm>
          <a:prstGeom prst="rect">
            <a:avLst/>
          </a:prstGeom>
          <a:noFill/>
          <a:ln>
            <a:noFill/>
          </a:ln>
        </p:spPr>
      </p:pic>
      <p:sp>
        <p:nvSpPr>
          <p:cNvPr id="193" name="Google Shape;193;p21"/>
          <p:cNvSpPr txBox="1"/>
          <p:nvPr/>
        </p:nvSpPr>
        <p:spPr>
          <a:xfrm>
            <a:off x="3045300" y="4545525"/>
            <a:ext cx="3543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COVID19 Number of Infections confirmed</a:t>
            </a:r>
            <a:endParaRPr>
              <a:solidFill>
                <a:srgbClr val="FFFFFF"/>
              </a:solidFill>
              <a:latin typeface="Lato"/>
              <a:ea typeface="Lato"/>
              <a:cs typeface="Lato"/>
              <a:sym typeface="Lato"/>
            </a:endParaRPr>
          </a:p>
        </p:txBody>
      </p:sp>
      <p:pic>
        <p:nvPicPr>
          <p:cNvPr id="194" name="Google Shape;194;p21" title="plotly3.mov">
            <a:hlinkClick r:id="rId4"/>
          </p:cNvPr>
          <p:cNvPicPr preferRelativeResize="0"/>
          <p:nvPr/>
        </p:nvPicPr>
        <p:blipFill>
          <a:blip r:embed="rId5">
            <a:alphaModFix/>
          </a:blip>
          <a:stretch>
            <a:fillRect/>
          </a:stretch>
        </p:blipFill>
        <p:spPr>
          <a:xfrm>
            <a:off x="253250" y="1685175"/>
            <a:ext cx="4431725" cy="243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