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78" r:id="rId5"/>
    <p:sldId id="286" r:id="rId6"/>
    <p:sldId id="281" r:id="rId7"/>
    <p:sldId id="282" r:id="rId8"/>
    <p:sldId id="285" r:id="rId9"/>
    <p:sldId id="283" r:id="rId10"/>
    <p:sldId id="284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20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1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2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36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472C-6F86-40F6-A85E-8610EA3A4D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009E-4EBA-4E8B-B480-4C7655B8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4927"/>
          </a:xfrm>
        </p:spPr>
        <p:txBody>
          <a:bodyPr>
            <a:noAutofit/>
          </a:bodyPr>
          <a:lstStyle/>
          <a:p>
            <a:r>
              <a:rPr lang="ru-RU" sz="4400" dirty="0"/>
              <a:t>Возможности применения дискретного преобразования Фурье для анализа двигательной активности на примере комплексов формальных упражнений восточных единоборств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9954" y="487106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Ермаков А.В., </a:t>
            </a:r>
          </a:p>
          <a:p>
            <a:pPr algn="r"/>
            <a:r>
              <a:rPr lang="ru-RU" dirty="0" smtClean="0"/>
              <a:t>к.п.н., доцент</a:t>
            </a:r>
          </a:p>
          <a:p>
            <a:pPr algn="r"/>
            <a:r>
              <a:rPr lang="ru-RU" dirty="0" smtClean="0"/>
              <a:t> ГЦОЛИФК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2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3" y="1871792"/>
            <a:ext cx="5664681" cy="42060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10" y="1871792"/>
            <a:ext cx="5876745" cy="417558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22960" y="169271"/>
            <a:ext cx="10168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Результаты применения дискретного преобразование Фурье для оценки изменений значений Х-фактора при выполнении комплексов формальных упражнений в тхэквондо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160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31058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95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/>
              <a:t>Распоряжение Правительства РФ от 28.07.2017 N 1632-р &lt;Об утверждении программы "Цифровая экономика Российской Федерации"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7931" y="2099824"/>
            <a:ext cx="113306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Основными сквозными цифровыми технологиями, которые входят в рамки настоящей </a:t>
            </a:r>
            <a:r>
              <a:rPr lang="ru-RU" dirty="0" smtClean="0"/>
              <a:t>Программы, </a:t>
            </a:r>
            <a:r>
              <a:rPr lang="ru-RU" dirty="0"/>
              <a:t>являются: </a:t>
            </a:r>
          </a:p>
          <a:p>
            <a:r>
              <a:rPr lang="ru-RU" sz="2400" dirty="0"/>
              <a:t>большие данные; </a:t>
            </a:r>
          </a:p>
          <a:p>
            <a:r>
              <a:rPr lang="ru-RU" sz="2400" dirty="0" err="1"/>
              <a:t>нейротехнологии</a:t>
            </a:r>
            <a:r>
              <a:rPr lang="ru-RU" sz="2400" dirty="0"/>
              <a:t> и искусственный интеллект; </a:t>
            </a:r>
          </a:p>
          <a:p>
            <a:r>
              <a:rPr lang="ru-RU" sz="2400" dirty="0"/>
              <a:t>системы распределенного реестра; </a:t>
            </a:r>
          </a:p>
          <a:p>
            <a:r>
              <a:rPr lang="ru-RU" sz="2400" dirty="0"/>
              <a:t>квантовые технологии; </a:t>
            </a:r>
          </a:p>
          <a:p>
            <a:r>
              <a:rPr lang="ru-RU" sz="2400" dirty="0"/>
              <a:t>новые производственные технологии; </a:t>
            </a:r>
          </a:p>
          <a:p>
            <a:r>
              <a:rPr lang="ru-RU" sz="2400" dirty="0"/>
              <a:t>промышленный интернет; </a:t>
            </a:r>
          </a:p>
          <a:p>
            <a:r>
              <a:rPr lang="ru-RU" sz="2400" dirty="0"/>
              <a:t>компоненты робототехники и </a:t>
            </a:r>
            <a:r>
              <a:rPr lang="ru-RU" sz="2400" dirty="0" err="1"/>
              <a:t>сенсорика</a:t>
            </a:r>
            <a:r>
              <a:rPr lang="ru-RU" sz="2400" dirty="0"/>
              <a:t>; </a:t>
            </a:r>
          </a:p>
          <a:p>
            <a:r>
              <a:rPr lang="ru-RU" sz="2400" dirty="0"/>
              <a:t>технологии беспроводной связи; </a:t>
            </a:r>
          </a:p>
          <a:p>
            <a:r>
              <a:rPr lang="ru-RU" sz="2400" dirty="0"/>
              <a:t>технологии виртуальной и дополненной реальностей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7931" y="5947752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http://static.government.ru/media/files/9gFM4FHj4PsB79I5v7yLVuPgu4bvR7M0.pdf </a:t>
            </a:r>
          </a:p>
        </p:txBody>
      </p:sp>
    </p:spTree>
    <p:extLst>
      <p:ext uri="{BB962C8B-B14F-4D97-AF65-F5344CB8AC3E}">
        <p14:creationId xmlns:p14="http://schemas.microsoft.com/office/powerpoint/2010/main" val="36688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48" y="227535"/>
            <a:ext cx="5781104" cy="64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4" y="55118"/>
            <a:ext cx="6785735" cy="33296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59" y="3729764"/>
            <a:ext cx="6964639" cy="29310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28" y="3644971"/>
            <a:ext cx="4728131" cy="27556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579" y="255415"/>
            <a:ext cx="4122936" cy="31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0" y="887506"/>
            <a:ext cx="4942904" cy="49640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24" y="887506"/>
            <a:ext cx="4187952" cy="49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0179"/>
              </p:ext>
            </p:extLst>
          </p:nvPr>
        </p:nvGraphicFramePr>
        <p:xfrm>
          <a:off x="365759" y="1847090"/>
          <a:ext cx="11393425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2382">
                  <a:extLst>
                    <a:ext uri="{9D8B030D-6E8A-4147-A177-3AD203B41FA5}">
                      <a16:colId xmlns:a16="http://schemas.microsoft.com/office/drawing/2014/main" val="2417673404"/>
                    </a:ext>
                  </a:extLst>
                </a:gridCol>
                <a:gridCol w="2953944">
                  <a:extLst>
                    <a:ext uri="{9D8B030D-6E8A-4147-A177-3AD203B41FA5}">
                      <a16:colId xmlns:a16="http://schemas.microsoft.com/office/drawing/2014/main" val="1075744847"/>
                    </a:ext>
                  </a:extLst>
                </a:gridCol>
                <a:gridCol w="2847099">
                  <a:extLst>
                    <a:ext uri="{9D8B030D-6E8A-4147-A177-3AD203B41FA5}">
                      <a16:colId xmlns:a16="http://schemas.microsoft.com/office/drawing/2014/main" val="382670135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Х-фактор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Каратэ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Тхэквондо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461334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Среднее арифметическое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13.24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7.53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5918548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Средн</a:t>
                      </a:r>
                      <a:r>
                        <a:rPr lang="ru-RU" sz="2400" dirty="0">
                          <a:effectLst/>
                        </a:rPr>
                        <a:t>. квадратичное отклонение (</a:t>
                      </a:r>
                      <a:r>
                        <a:rPr lang="ru-RU" sz="2400" dirty="0" err="1">
                          <a:effectLst/>
                        </a:rPr>
                        <a:t>std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11.35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6.40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2195584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Минимальное значение (</a:t>
                      </a:r>
                      <a:r>
                        <a:rPr lang="ru-RU" sz="2400" dirty="0" err="1">
                          <a:effectLst/>
                        </a:rPr>
                        <a:t>min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0.07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0.32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6075166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Перцентиль 25%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5.61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3.16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742907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Перцентиль 50% (медиана)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10.34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5.75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994705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Перцентиль 75%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17.37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9.37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9599986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Максимальное значение (max)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79.12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47.01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1537437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59536" y="407015"/>
            <a:ext cx="10040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Описательные статистики значений Х-фактора при выполнении комплексов формальных упражнений в каратэ киокусинкай и тхэквондо ИТФ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78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7840"/>
              </p:ext>
            </p:extLst>
          </p:nvPr>
        </p:nvGraphicFramePr>
        <p:xfrm>
          <a:off x="484632" y="2651761"/>
          <a:ext cx="11612880" cy="2318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827">
                  <a:extLst>
                    <a:ext uri="{9D8B030D-6E8A-4147-A177-3AD203B41FA5}">
                      <a16:colId xmlns:a16="http://schemas.microsoft.com/office/drawing/2014/main" val="565571277"/>
                    </a:ext>
                  </a:extLst>
                </a:gridCol>
                <a:gridCol w="3993488">
                  <a:extLst>
                    <a:ext uri="{9D8B030D-6E8A-4147-A177-3AD203B41FA5}">
                      <a16:colId xmlns:a16="http://schemas.microsoft.com/office/drawing/2014/main" val="3770004847"/>
                    </a:ext>
                  </a:extLst>
                </a:gridCol>
                <a:gridCol w="4901565">
                  <a:extLst>
                    <a:ext uri="{9D8B030D-6E8A-4147-A177-3AD203B41FA5}">
                      <a16:colId xmlns:a16="http://schemas.microsoft.com/office/drawing/2014/main" val="1862984492"/>
                    </a:ext>
                  </a:extLst>
                </a:gridCol>
              </a:tblGrid>
              <a:tr h="7027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U-критерий Манна-Уитни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H-критерий </a:t>
                      </a:r>
                      <a:r>
                        <a:rPr lang="ru-RU" sz="2800" dirty="0" err="1">
                          <a:effectLst/>
                        </a:rPr>
                        <a:t>Крускала-Уоллиса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428318"/>
                  </a:ext>
                </a:extLst>
              </a:tr>
              <a:tr h="70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Значение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1686131.000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299.798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446800"/>
                  </a:ext>
                </a:extLst>
              </a:tr>
              <a:tr h="70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p-value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p</a:t>
                      </a:r>
                      <a:r>
                        <a:rPr lang="zh-CN" sz="2800" dirty="0">
                          <a:effectLst/>
                        </a:rPr>
                        <a:t>≤</a:t>
                      </a:r>
                      <a:r>
                        <a:rPr lang="ru-RU" sz="2800" dirty="0">
                          <a:effectLst/>
                        </a:rPr>
                        <a:t>0.001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p</a:t>
                      </a:r>
                      <a:r>
                        <a:rPr lang="zh-CN" sz="2800" dirty="0">
                          <a:effectLst/>
                        </a:rPr>
                        <a:t>≤</a:t>
                      </a:r>
                      <a:r>
                        <a:rPr lang="ru-RU" sz="2800" dirty="0">
                          <a:effectLst/>
                        </a:rPr>
                        <a:t>0.001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33801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13232" y="589895"/>
            <a:ext cx="11155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Результаты дисперсионного анализа значений Х-фактора при выполнении комплексов формальных упражнений в каратэ киокусинкай и тхэквондо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109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75" y="1237353"/>
            <a:ext cx="9541002" cy="51415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36468" y="208526"/>
            <a:ext cx="381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Преобразование </a:t>
            </a:r>
            <a:r>
              <a:rPr lang="ru-RU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Фурье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86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8" y="1755649"/>
            <a:ext cx="5625591" cy="427954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21272" y="1755648"/>
            <a:ext cx="5546471" cy="44213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55496" y="370653"/>
            <a:ext cx="10131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Результаты применения дискретного преобразование Фурье для оценки изменений значений Х-фактора при выполнении ката в каратэ киокусинкай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236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226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DengXian</vt:lpstr>
      <vt:lpstr>Arial</vt:lpstr>
      <vt:lpstr>Calibri</vt:lpstr>
      <vt:lpstr>Calibri Light</vt:lpstr>
      <vt:lpstr>Times New Roman</vt:lpstr>
      <vt:lpstr>Тема Office</vt:lpstr>
      <vt:lpstr>Возможности применения дискретного преобразования Фурье для анализа двигательной активности на примере комплексов формальных упражнений восточных единоборств</vt:lpstr>
      <vt:lpstr>Распоряжение Правительства РФ от 28.07.2017 N 1632-р &lt;Об утверждении программы "Цифровая экономика Российской Федерации"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аппаратно-программному комплексу вида спорта в условиях цифровой трансформации</dc:title>
  <dc:creator>1</dc:creator>
  <cp:lastModifiedBy>1</cp:lastModifiedBy>
  <cp:revision>39</cp:revision>
  <dcterms:created xsi:type="dcterms:W3CDTF">2022-08-24T08:22:42Z</dcterms:created>
  <dcterms:modified xsi:type="dcterms:W3CDTF">2024-10-24T16:18:00Z</dcterms:modified>
</cp:coreProperties>
</file>