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Russo One" charset="1" panose="02000503050000020004"/>
      <p:regular r:id="rId16"/>
    </p:embeddedFont>
    <p:embeddedFont>
      <p:font typeface="DM Sans Bold" charset="1" panose="00000000000000000000"/>
      <p:regular r:id="rId17"/>
    </p:embeddedFont>
    <p:embeddedFont>
      <p:font typeface="DM Sans" charset="1" panose="00000000000000000000"/>
      <p:regular r:id="rId18"/>
    </p:embeddedFont>
    <p:embeddedFont>
      <p:font typeface="Canva Sans Bold" charset="1" panose="020B0803030501040103"/>
      <p:regular r:id="rId19"/>
    </p:embeddedFont>
    <p:embeddedFont>
      <p:font typeface="Canva Sans" charset="1" panose="020B05030305010401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8C2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549913" y="1069130"/>
            <a:ext cx="1335151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-5400000">
            <a:off x="1213546" y="8345417"/>
            <a:ext cx="1206443" cy="1202056"/>
          </a:xfrm>
          <a:custGeom>
            <a:avLst/>
            <a:gdLst/>
            <a:ahLst/>
            <a:cxnLst/>
            <a:rect r="r" b="b" t="t" l="l"/>
            <a:pathLst>
              <a:path h="1202056" w="1206443">
                <a:moveTo>
                  <a:pt x="0" y="0"/>
                </a:moveTo>
                <a:lnTo>
                  <a:pt x="1206443" y="0"/>
                </a:lnTo>
                <a:lnTo>
                  <a:pt x="1206443" y="1202057"/>
                </a:lnTo>
                <a:lnTo>
                  <a:pt x="0" y="12020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94858" y="7520203"/>
            <a:ext cx="2866901" cy="2168420"/>
          </a:xfrm>
          <a:custGeom>
            <a:avLst/>
            <a:gdLst/>
            <a:ahLst/>
            <a:cxnLst/>
            <a:rect r="r" b="b" t="t" l="l"/>
            <a:pathLst>
              <a:path h="2168420" w="2866901">
                <a:moveTo>
                  <a:pt x="0" y="0"/>
                </a:moveTo>
                <a:lnTo>
                  <a:pt x="2866901" y="0"/>
                </a:lnTo>
                <a:lnTo>
                  <a:pt x="2866901" y="2168420"/>
                </a:lnTo>
                <a:lnTo>
                  <a:pt x="0" y="21684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86911" y="1526624"/>
            <a:ext cx="11722758" cy="5401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4290"/>
              </a:lnSpc>
              <a:spcBef>
                <a:spcPct val="0"/>
              </a:spcBef>
            </a:pPr>
            <a:r>
              <a:rPr lang="en-US" sz="11908" u="none">
                <a:solidFill>
                  <a:srgbClr val="000000"/>
                </a:solidFill>
                <a:latin typeface="Russo One"/>
              </a:rPr>
              <a:t>E-Commerce</a:t>
            </a:r>
          </a:p>
          <a:p>
            <a:pPr algn="l" marL="0" indent="0" lvl="0">
              <a:lnSpc>
                <a:spcPts val="14290"/>
              </a:lnSpc>
              <a:spcBef>
                <a:spcPct val="0"/>
              </a:spcBef>
            </a:pPr>
            <a:r>
              <a:rPr lang="en-US" sz="11908" u="none">
                <a:solidFill>
                  <a:srgbClr val="000000"/>
                </a:solidFill>
                <a:latin typeface="Russo One"/>
              </a:rPr>
              <a:t>Product Categorization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409669" y="2037534"/>
            <a:ext cx="5328557" cy="4960402"/>
          </a:xfrm>
          <a:custGeom>
            <a:avLst/>
            <a:gdLst/>
            <a:ahLst/>
            <a:cxnLst/>
            <a:rect r="r" b="b" t="t" l="l"/>
            <a:pathLst>
              <a:path h="4960402" w="5328557">
                <a:moveTo>
                  <a:pt x="0" y="0"/>
                </a:moveTo>
                <a:lnTo>
                  <a:pt x="5328557" y="0"/>
                </a:lnTo>
                <a:lnTo>
                  <a:pt x="5328557" y="4960402"/>
                </a:lnTo>
                <a:lnTo>
                  <a:pt x="0" y="49604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72636" y="239290"/>
            <a:ext cx="912522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DM Sans Bold"/>
              </a:rPr>
              <a:t>EDA &amp; EVALUATION RESULTS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60709" y="1644439"/>
            <a:ext cx="6552787" cy="6998122"/>
          </a:xfrm>
          <a:custGeom>
            <a:avLst/>
            <a:gdLst/>
            <a:ahLst/>
            <a:cxnLst/>
            <a:rect r="r" b="b" t="t" l="l"/>
            <a:pathLst>
              <a:path h="6998122" w="6552787">
                <a:moveTo>
                  <a:pt x="0" y="0"/>
                </a:moveTo>
                <a:lnTo>
                  <a:pt x="6552787" y="0"/>
                </a:lnTo>
                <a:lnTo>
                  <a:pt x="6552787" y="6998122"/>
                </a:lnTo>
                <a:lnTo>
                  <a:pt x="0" y="69981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44000" y="6525171"/>
            <a:ext cx="9473406" cy="1264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53"/>
              </a:lnSpc>
            </a:pPr>
            <a:r>
              <a:rPr lang="en-US" sz="8294" spc="-331">
                <a:solidFill>
                  <a:srgbClr val="000000"/>
                </a:solidFill>
                <a:latin typeface="Russo One"/>
              </a:rPr>
              <a:t>Thank you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06" y="7520940"/>
            <a:ext cx="464611" cy="591519"/>
          </a:xfrm>
          <a:custGeom>
            <a:avLst/>
            <a:gdLst/>
            <a:ahLst/>
            <a:cxnLst/>
            <a:rect r="r" b="b" t="t" l="l"/>
            <a:pathLst>
              <a:path h="591519" w="464611">
                <a:moveTo>
                  <a:pt x="0" y="0"/>
                </a:moveTo>
                <a:lnTo>
                  <a:pt x="464611" y="0"/>
                </a:lnTo>
                <a:lnTo>
                  <a:pt x="464611" y="591519"/>
                </a:lnTo>
                <a:lnTo>
                  <a:pt x="0" y="5915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792031" y="2033305"/>
            <a:ext cx="11304402" cy="5616919"/>
          </a:xfrm>
          <a:custGeom>
            <a:avLst/>
            <a:gdLst/>
            <a:ahLst/>
            <a:cxnLst/>
            <a:rect r="r" b="b" t="t" l="l"/>
            <a:pathLst>
              <a:path h="5616919" w="11304402">
                <a:moveTo>
                  <a:pt x="0" y="0"/>
                </a:moveTo>
                <a:lnTo>
                  <a:pt x="11304402" y="0"/>
                </a:lnTo>
                <a:lnTo>
                  <a:pt x="11304402" y="5616919"/>
                </a:lnTo>
                <a:lnTo>
                  <a:pt x="0" y="56169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97633" y="398293"/>
            <a:ext cx="10228395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spc="-240">
                <a:solidFill>
                  <a:srgbClr val="000000"/>
                </a:solidFill>
                <a:latin typeface="Russo One"/>
              </a:rPr>
              <a:t>Description Length Distribution by Category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44225" y="7444740"/>
            <a:ext cx="10839766" cy="2270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DM Sans"/>
              </a:rPr>
              <a:t>D</a:t>
            </a:r>
            <a:r>
              <a:rPr lang="en-US" sz="2400">
                <a:solidFill>
                  <a:srgbClr val="000000"/>
                </a:solidFill>
                <a:latin typeface="DM Sans"/>
              </a:rPr>
              <a:t>escriptions for products in the “Mobiles &amp; Accessories” category tend to be the longest, followed by “Kitchens &amp; Dining” and “Computers.”</a:t>
            </a:r>
          </a:p>
          <a:p>
            <a:pPr algn="l"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DM Sans"/>
              </a:rPr>
              <a:t>Descriptions for products in the “Clothing” ,”watches” and “Footwear” categories tend to be on the shorter side.</a:t>
            </a:r>
          </a:p>
          <a:p>
            <a:pPr algn="l">
              <a:lnSpc>
                <a:spcPts val="360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06" y="7520940"/>
            <a:ext cx="464611" cy="591519"/>
          </a:xfrm>
          <a:custGeom>
            <a:avLst/>
            <a:gdLst/>
            <a:ahLst/>
            <a:cxnLst/>
            <a:rect r="r" b="b" t="t" l="l"/>
            <a:pathLst>
              <a:path h="591519" w="464611">
                <a:moveTo>
                  <a:pt x="0" y="0"/>
                </a:moveTo>
                <a:lnTo>
                  <a:pt x="464611" y="0"/>
                </a:lnTo>
                <a:lnTo>
                  <a:pt x="464611" y="591519"/>
                </a:lnTo>
                <a:lnTo>
                  <a:pt x="0" y="5915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75179" y="1431027"/>
            <a:ext cx="11285503" cy="6089913"/>
          </a:xfrm>
          <a:custGeom>
            <a:avLst/>
            <a:gdLst/>
            <a:ahLst/>
            <a:cxnLst/>
            <a:rect r="r" b="b" t="t" l="l"/>
            <a:pathLst>
              <a:path h="6089913" w="11285503">
                <a:moveTo>
                  <a:pt x="0" y="0"/>
                </a:moveTo>
                <a:lnTo>
                  <a:pt x="11285503" y="0"/>
                </a:lnTo>
                <a:lnTo>
                  <a:pt x="11285503" y="6089913"/>
                </a:lnTo>
                <a:lnTo>
                  <a:pt x="0" y="60899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97633" y="855493"/>
            <a:ext cx="10228395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spc="-240">
                <a:solidFill>
                  <a:srgbClr val="000000"/>
                </a:solidFill>
                <a:latin typeface="Russo One"/>
              </a:rPr>
              <a:t>Category Distribution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44225" y="7444740"/>
            <a:ext cx="10839766" cy="1813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DM Sans"/>
              </a:rPr>
              <a:t>Dataset contains more categories of “Clothing” followed by “Jewellery” and “Footwear”, this implies that customers are more interested in buying this products probably female customers</a:t>
            </a:r>
          </a:p>
          <a:p>
            <a:pPr algn="l">
              <a:lnSpc>
                <a:spcPts val="360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12559" y="2032291"/>
            <a:ext cx="12241361" cy="7108889"/>
          </a:xfrm>
          <a:custGeom>
            <a:avLst/>
            <a:gdLst/>
            <a:ahLst/>
            <a:cxnLst/>
            <a:rect r="r" b="b" t="t" l="l"/>
            <a:pathLst>
              <a:path h="7108889" w="12241361">
                <a:moveTo>
                  <a:pt x="0" y="0"/>
                </a:moveTo>
                <a:lnTo>
                  <a:pt x="12241361" y="0"/>
                </a:lnTo>
                <a:lnTo>
                  <a:pt x="12241361" y="7108889"/>
                </a:lnTo>
                <a:lnTo>
                  <a:pt x="0" y="71088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97633" y="855493"/>
            <a:ext cx="10228395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spc="-240">
                <a:solidFill>
                  <a:srgbClr val="000000"/>
                </a:solidFill>
                <a:latin typeface="Russo One"/>
              </a:rPr>
              <a:t>Text Normalization Pipeline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06" y="7520940"/>
            <a:ext cx="464611" cy="591519"/>
          </a:xfrm>
          <a:custGeom>
            <a:avLst/>
            <a:gdLst/>
            <a:ahLst/>
            <a:cxnLst/>
            <a:rect r="r" b="b" t="t" l="l"/>
            <a:pathLst>
              <a:path h="591519" w="464611">
                <a:moveTo>
                  <a:pt x="0" y="0"/>
                </a:moveTo>
                <a:lnTo>
                  <a:pt x="464611" y="0"/>
                </a:lnTo>
                <a:lnTo>
                  <a:pt x="464611" y="591519"/>
                </a:lnTo>
                <a:lnTo>
                  <a:pt x="0" y="5915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97633" y="1779418"/>
            <a:ext cx="8661995" cy="4603778"/>
          </a:xfrm>
          <a:custGeom>
            <a:avLst/>
            <a:gdLst/>
            <a:ahLst/>
            <a:cxnLst/>
            <a:rect r="r" b="b" t="t" l="l"/>
            <a:pathLst>
              <a:path h="4603778" w="8661995">
                <a:moveTo>
                  <a:pt x="0" y="0"/>
                </a:moveTo>
                <a:lnTo>
                  <a:pt x="8661995" y="0"/>
                </a:lnTo>
                <a:lnTo>
                  <a:pt x="8661995" y="4603779"/>
                </a:lnTo>
                <a:lnTo>
                  <a:pt x="0" y="46037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009465" y="1993498"/>
            <a:ext cx="8732145" cy="4470478"/>
          </a:xfrm>
          <a:custGeom>
            <a:avLst/>
            <a:gdLst/>
            <a:ahLst/>
            <a:cxnLst/>
            <a:rect r="r" b="b" t="t" l="l"/>
            <a:pathLst>
              <a:path h="4470478" w="8732145">
                <a:moveTo>
                  <a:pt x="0" y="0"/>
                </a:moveTo>
                <a:lnTo>
                  <a:pt x="8732144" y="0"/>
                </a:lnTo>
                <a:lnTo>
                  <a:pt x="8732144" y="4470478"/>
                </a:lnTo>
                <a:lnTo>
                  <a:pt x="0" y="44704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97633" y="723484"/>
            <a:ext cx="11246753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spc="-240">
                <a:solidFill>
                  <a:srgbClr val="000000"/>
                </a:solidFill>
                <a:latin typeface="Russo One"/>
              </a:rPr>
              <a:t>After Applying Normalization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44225" y="7444740"/>
            <a:ext cx="10839766" cy="899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DM Sans"/>
              </a:rPr>
              <a:t>Percentage reduction in text length after cleaning: 44.75%</a:t>
            </a:r>
          </a:p>
          <a:p>
            <a:pPr algn="l">
              <a:lnSpc>
                <a:spcPts val="360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96768" y="2538613"/>
            <a:ext cx="7913830" cy="4322845"/>
          </a:xfrm>
          <a:custGeom>
            <a:avLst/>
            <a:gdLst/>
            <a:ahLst/>
            <a:cxnLst/>
            <a:rect r="r" b="b" t="t" l="l"/>
            <a:pathLst>
              <a:path h="4322845" w="7913830">
                <a:moveTo>
                  <a:pt x="0" y="0"/>
                </a:moveTo>
                <a:lnTo>
                  <a:pt x="7913831" y="0"/>
                </a:lnTo>
                <a:lnTo>
                  <a:pt x="7913831" y="4322844"/>
                </a:lnTo>
                <a:lnTo>
                  <a:pt x="0" y="43228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276353" y="4700035"/>
            <a:ext cx="8428113" cy="4793685"/>
          </a:xfrm>
          <a:custGeom>
            <a:avLst/>
            <a:gdLst/>
            <a:ahLst/>
            <a:cxnLst/>
            <a:rect r="r" b="b" t="t" l="l"/>
            <a:pathLst>
              <a:path h="4793685" w="8428113">
                <a:moveTo>
                  <a:pt x="0" y="0"/>
                </a:moveTo>
                <a:lnTo>
                  <a:pt x="8428113" y="0"/>
                </a:lnTo>
                <a:lnTo>
                  <a:pt x="8428113" y="4793685"/>
                </a:lnTo>
                <a:lnTo>
                  <a:pt x="0" y="47936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41057" y="440607"/>
            <a:ext cx="14000089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spc="-240">
                <a:solidFill>
                  <a:srgbClr val="000000"/>
                </a:solidFill>
                <a:latin typeface="Russo One"/>
              </a:rPr>
              <a:t>Word Distribution After Normalization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276353" y="3954666"/>
            <a:ext cx="5891576" cy="620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8"/>
              </a:lnSpc>
            </a:pPr>
            <a:r>
              <a:rPr lang="en-US" sz="3634">
                <a:solidFill>
                  <a:srgbClr val="000000"/>
                </a:solidFill>
                <a:latin typeface="Canva Sans Bold"/>
              </a:rPr>
              <a:t>Testing Data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749571"/>
            <a:ext cx="5891576" cy="620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8"/>
              </a:lnSpc>
            </a:pPr>
            <a:r>
              <a:rPr lang="en-US" sz="3634">
                <a:solidFill>
                  <a:srgbClr val="000000"/>
                </a:solidFill>
                <a:latin typeface="Canva Sans Bold"/>
              </a:rPr>
              <a:t>Training Data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23103" y="1654695"/>
            <a:ext cx="10938142" cy="7829907"/>
          </a:xfrm>
          <a:custGeom>
            <a:avLst/>
            <a:gdLst/>
            <a:ahLst/>
            <a:cxnLst/>
            <a:rect r="r" b="b" t="t" l="l"/>
            <a:pathLst>
              <a:path h="7829907" w="10938142">
                <a:moveTo>
                  <a:pt x="0" y="0"/>
                </a:moveTo>
                <a:lnTo>
                  <a:pt x="10938143" y="0"/>
                </a:lnTo>
                <a:lnTo>
                  <a:pt x="10938143" y="7829907"/>
                </a:lnTo>
                <a:lnTo>
                  <a:pt x="0" y="78299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41057" y="440607"/>
            <a:ext cx="15621918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spc="-240">
                <a:solidFill>
                  <a:srgbClr val="000000"/>
                </a:solidFill>
                <a:latin typeface="Russo One"/>
              </a:rPr>
              <a:t>Applying Models on TF-IDF Vectorization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84725" y="8384782"/>
            <a:ext cx="4938378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anva Sans"/>
              </a:rPr>
              <a:t>Ridge Classifiers performed best of all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509819"/>
            <a:ext cx="5401633" cy="4091237"/>
          </a:xfrm>
          <a:custGeom>
            <a:avLst/>
            <a:gdLst/>
            <a:ahLst/>
            <a:cxnLst/>
            <a:rect r="r" b="b" t="t" l="l"/>
            <a:pathLst>
              <a:path h="4091237" w="5401633">
                <a:moveTo>
                  <a:pt x="0" y="0"/>
                </a:moveTo>
                <a:lnTo>
                  <a:pt x="5401633" y="0"/>
                </a:lnTo>
                <a:lnTo>
                  <a:pt x="5401633" y="4091237"/>
                </a:lnTo>
                <a:lnTo>
                  <a:pt x="0" y="40912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7549" y="5743931"/>
            <a:ext cx="5842784" cy="4329164"/>
          </a:xfrm>
          <a:custGeom>
            <a:avLst/>
            <a:gdLst/>
            <a:ahLst/>
            <a:cxnLst/>
            <a:rect r="r" b="b" t="t" l="l"/>
            <a:pathLst>
              <a:path h="4329164" w="5842784">
                <a:moveTo>
                  <a:pt x="0" y="0"/>
                </a:moveTo>
                <a:lnTo>
                  <a:pt x="5842784" y="0"/>
                </a:lnTo>
                <a:lnTo>
                  <a:pt x="5842784" y="4329164"/>
                </a:lnTo>
                <a:lnTo>
                  <a:pt x="0" y="43291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800623" y="1509819"/>
            <a:ext cx="8702750" cy="8341426"/>
          </a:xfrm>
          <a:custGeom>
            <a:avLst/>
            <a:gdLst/>
            <a:ahLst/>
            <a:cxnLst/>
            <a:rect r="r" b="b" t="t" l="l"/>
            <a:pathLst>
              <a:path h="8341426" w="8702750">
                <a:moveTo>
                  <a:pt x="0" y="0"/>
                </a:moveTo>
                <a:lnTo>
                  <a:pt x="8702750" y="0"/>
                </a:lnTo>
                <a:lnTo>
                  <a:pt x="8702750" y="8341426"/>
                </a:lnTo>
                <a:lnTo>
                  <a:pt x="0" y="83414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41057" y="440607"/>
            <a:ext cx="15621918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spc="-240">
                <a:solidFill>
                  <a:srgbClr val="000000"/>
                </a:solidFill>
                <a:latin typeface="Russo One"/>
              </a:rPr>
              <a:t>HyperParameter Tuning on Best Perfomed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52449" y="574389"/>
            <a:ext cx="9509262" cy="6005146"/>
          </a:xfrm>
          <a:custGeom>
            <a:avLst/>
            <a:gdLst/>
            <a:ahLst/>
            <a:cxnLst/>
            <a:rect r="r" b="b" t="t" l="l"/>
            <a:pathLst>
              <a:path h="6005146" w="9509262">
                <a:moveTo>
                  <a:pt x="0" y="0"/>
                </a:moveTo>
                <a:lnTo>
                  <a:pt x="9509261" y="0"/>
                </a:lnTo>
                <a:lnTo>
                  <a:pt x="9509261" y="6005146"/>
                </a:lnTo>
                <a:lnTo>
                  <a:pt x="0" y="60051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85830" y="6462485"/>
            <a:ext cx="11587991" cy="3547608"/>
          </a:xfrm>
          <a:custGeom>
            <a:avLst/>
            <a:gdLst/>
            <a:ahLst/>
            <a:cxnLst/>
            <a:rect r="r" b="b" t="t" l="l"/>
            <a:pathLst>
              <a:path h="3547608" w="11587991">
                <a:moveTo>
                  <a:pt x="0" y="0"/>
                </a:moveTo>
                <a:lnTo>
                  <a:pt x="11587991" y="0"/>
                </a:lnTo>
                <a:lnTo>
                  <a:pt x="11587991" y="3547608"/>
                </a:lnTo>
                <a:lnTo>
                  <a:pt x="0" y="35476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84482" y="285143"/>
            <a:ext cx="6852730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spc="-240">
                <a:solidFill>
                  <a:srgbClr val="000000"/>
                </a:solidFill>
                <a:latin typeface="Russo One"/>
              </a:rPr>
              <a:t>Prediction on Test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DAGFqo-YK70</dc:identifier>
  <dcterms:modified xsi:type="dcterms:W3CDTF">2011-08-01T06:04:30Z</dcterms:modified>
  <cp:revision>1</cp:revision>
  <dc:title>EDA and Evaluation</dc:title>
</cp:coreProperties>
</file>