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02D"/>
    <a:srgbClr val="F9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3E30-D412-ADA9-B1D3-94410529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BF8D-05A1-BCF6-5FDF-5AF57C46E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F72E-9ED3-3F8E-833F-89ADA05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B99E-76E5-A39B-E077-1D3D66DF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D8E1-111B-8517-DCAF-977E83A3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3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623E-9FA9-976C-9DE2-FD98FD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F88D9-89EA-0FF9-62D9-E9CDFE9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29EA-6FAB-8CE3-8AFD-EBA2286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AE94-0360-1985-7F01-2A6E4B56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5D6C-994F-8523-1DC6-9FA4BAF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6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1C117-EBE5-FE32-7676-AB1DC90F6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B84BA-DBF2-7081-8604-34BF45C1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B92F-A03D-A24C-7C31-F8058A11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0AEA-2808-888A-D422-1FE6CF46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B914-D859-A8F0-5493-817ECED8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4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F341-A408-A7B5-DCD6-1F963CB5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741B-F288-B75F-E4C6-8A14310E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3F4C-4549-8687-ABE0-48220964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A5A0-1F86-7DDE-A603-5EE5BA5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3BDF-AB5A-481A-9F27-0A6A77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653E-031F-81EB-89EB-245F2D66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0FED-17A4-4368-CB2A-A606DF7E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6209-4880-0574-FE58-7698DC29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0E90-508D-56FF-0F43-C1E4540B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2BFA-EDF4-0AAD-401B-FD58B403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9942-E71F-0647-24AD-828A7734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1570-AA75-2591-4A22-92A3FECA3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13D0-7B37-FB16-8917-1851E41F2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9B826-E93D-7D52-E6F6-9871A41A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3C163-8918-C1FE-0258-458A5063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C8B9-A315-EDFB-ED3C-DCF18D42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6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DE24-8534-DDE8-A902-CAF16437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18B59-DBB7-54EB-B1A3-40961E50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9E13-2F4E-1C9D-72D1-0C43D767C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162E1-3DA1-31A7-440C-1C3FEF518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10D6-ABFE-04DA-3745-0B637B8DD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4330A-67E8-AF80-1D28-6F424A73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90B1F-7C70-0890-361C-7DC0B0E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764DA-DE25-9128-463C-EF3A5718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D551-5B7B-018F-19D0-34D066EF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999F0-FFF2-E41C-B548-C88072E8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4B3DB-5000-1951-9102-C9730F1F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67EDE-4D6C-4172-B5F4-5F4AD2D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2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BD15D-FB25-D1A0-5180-E999C412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E95CA-E46F-AAF0-1A9E-8E1A95BF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E23A-EA52-8487-75AB-16958090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9692-B3B5-6B2F-6709-BF36E40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CA6-8C7E-7552-6483-5ACDB2F7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B5A4-B1FA-471E-E1E4-4DFD4366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DF01-6101-8B97-13A1-5022214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0355-0234-005B-646D-4A64C55E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C4D1-C174-2941-C3A9-6A75BF4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4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DB38-150D-BDFF-3736-1E6056BB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7A9F-3187-DBAA-76E3-F9E42D21C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0410-4653-19F8-6BA3-4C1712AFD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DA7CA-143D-0A24-70B8-2838402D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BE76-FB8A-76AB-ABB3-97C4488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28F4F-77E0-DA84-683C-3457AD8B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560AD-1685-2B4B-4882-1865FF5D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F08F-6E1C-3194-BCF7-EB421FEE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F7A9-17E7-E358-65CA-1E916151D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9A78-6BC3-4FE5-B461-1E2FBE8718F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9462-2A07-5476-8075-6F378723A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D3FB-3E48-2124-FEE3-2597F7C72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2694-C9FF-4221-8687-C8CE7915E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EED93-7D49-3A61-1F52-908341D1FAC0}"/>
              </a:ext>
            </a:extLst>
          </p:cNvPr>
          <p:cNvSpPr txBox="1"/>
          <p:nvPr/>
        </p:nvSpPr>
        <p:spPr>
          <a:xfrm>
            <a:off x="904875" y="3752850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bnb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74DB5-F5DC-BCB1-6A8A-61DBD973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11" y="1885734"/>
            <a:ext cx="2810464" cy="41390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592D6-A875-D827-B37C-8FF853CD0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17" y="2276383"/>
            <a:ext cx="2837799" cy="9925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2575C3-354E-E0BD-C95D-EF9FB13B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767" y="2346424"/>
            <a:ext cx="2540384" cy="80514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3D04E-80D4-F893-E657-E77B692C3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6889" y="4484706"/>
            <a:ext cx="2324098" cy="103000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EF1559-A9FB-B2EE-8AF0-FC54FF98FB69}"/>
              </a:ext>
            </a:extLst>
          </p:cNvPr>
          <p:cNvSpPr txBox="1"/>
          <p:nvPr/>
        </p:nvSpPr>
        <p:spPr>
          <a:xfrm>
            <a:off x="1066210" y="1504950"/>
            <a:ext cx="281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 Display" panose="020B0004020202020204" pitchFamily="34" charset="0"/>
              </a:rPr>
              <a:t>Sales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32365-B565-95B6-EDD8-D710BA6D9F50}"/>
              </a:ext>
            </a:extLst>
          </p:cNvPr>
          <p:cNvSpPr txBox="1"/>
          <p:nvPr/>
        </p:nvSpPr>
        <p:spPr>
          <a:xfrm>
            <a:off x="4226517" y="1874282"/>
            <a:ext cx="283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 Display" panose="020B0004020202020204" pitchFamily="34" charset="0"/>
              </a:rPr>
              <a:t>Product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25887-232D-7304-19F7-455EDF55A422}"/>
              </a:ext>
            </a:extLst>
          </p:cNvPr>
          <p:cNvSpPr txBox="1"/>
          <p:nvPr/>
        </p:nvSpPr>
        <p:spPr>
          <a:xfrm>
            <a:off x="7685187" y="1955255"/>
            <a:ext cx="249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 Display" panose="020B0004020202020204" pitchFamily="34" charset="0"/>
              </a:rPr>
              <a:t>Gold-signup users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E29CB-305C-481B-FF85-46A1E6AE1185}"/>
              </a:ext>
            </a:extLst>
          </p:cNvPr>
          <p:cNvSpPr txBox="1"/>
          <p:nvPr/>
        </p:nvSpPr>
        <p:spPr>
          <a:xfrm>
            <a:off x="8546889" y="4093662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 Display" panose="020B0004020202020204" pitchFamily="34" charset="0"/>
              </a:rPr>
              <a:t>Users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B3087F-0B08-99B9-3419-CA327896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43902"/>
              </p:ext>
            </p:extLst>
          </p:nvPr>
        </p:nvGraphicFramePr>
        <p:xfrm>
          <a:off x="1066210" y="1476374"/>
          <a:ext cx="28104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462">
                  <a:extLst>
                    <a:ext uri="{9D8B030D-6E8A-4147-A177-3AD203B41FA5}">
                      <a16:colId xmlns:a16="http://schemas.microsoft.com/office/drawing/2014/main" val="594732077"/>
                    </a:ext>
                  </a:extLst>
                </a:gridCol>
              </a:tblGrid>
              <a:tr h="348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0288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5AED86-7BFB-7118-7A92-6A321B52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39880"/>
              </p:ext>
            </p:extLst>
          </p:nvPr>
        </p:nvGraphicFramePr>
        <p:xfrm>
          <a:off x="4226515" y="1874282"/>
          <a:ext cx="28377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799">
                  <a:extLst>
                    <a:ext uri="{9D8B030D-6E8A-4147-A177-3AD203B41FA5}">
                      <a16:colId xmlns:a16="http://schemas.microsoft.com/office/drawing/2014/main" val="594732077"/>
                    </a:ext>
                  </a:extLst>
                </a:gridCol>
              </a:tblGrid>
              <a:tr h="2817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0288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17214D4-D683-5170-25F3-01DC860B1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65634"/>
              </p:ext>
            </p:extLst>
          </p:nvPr>
        </p:nvGraphicFramePr>
        <p:xfrm>
          <a:off x="7662767" y="1931067"/>
          <a:ext cx="2540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384">
                  <a:extLst>
                    <a:ext uri="{9D8B030D-6E8A-4147-A177-3AD203B41FA5}">
                      <a16:colId xmlns:a16="http://schemas.microsoft.com/office/drawing/2014/main" val="594732077"/>
                    </a:ext>
                  </a:extLst>
                </a:gridCol>
              </a:tblGrid>
              <a:tr h="3007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0288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735646C-219E-0E4B-2311-B6627644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51297"/>
              </p:ext>
            </p:extLst>
          </p:nvPr>
        </p:nvGraphicFramePr>
        <p:xfrm>
          <a:off x="8546889" y="4075521"/>
          <a:ext cx="23240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98">
                  <a:extLst>
                    <a:ext uri="{9D8B030D-6E8A-4147-A177-3AD203B41FA5}">
                      <a16:colId xmlns:a16="http://schemas.microsoft.com/office/drawing/2014/main" val="594732077"/>
                    </a:ext>
                  </a:extLst>
                </a:gridCol>
              </a:tblGrid>
              <a:tr h="348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0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56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How many Zomato points has each customer accumulated, considering that the points vary by product (e.g., for product P1, ₹5 = 1 Zomato point, and for product P2, ₹10 = 5 Zomato points)? Additionally, which product has contributed the highest number of total Zomato points across all customers?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300165" y="352722"/>
            <a:ext cx="5729910" cy="51706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PointsPerProduct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amt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1.0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For product 1: 1 point per ₹5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5.0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For product 2: 5 points per ₹10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5.0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For product 3: 5 points per ₹5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sales s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product p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TotalPointsPerUser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2.5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total_cashbacks_earned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PointsPerProduct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MostPointsPerProduct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total_points_per_product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PointsPerProduct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total_cashbacks_earned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total_points_per_product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TotalPointsPerUser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total_points_per_product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MostPointsPerProduct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total_points_per_product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MostPoints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813B4-900E-2394-4344-5DF6B6ED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88" y="5679071"/>
            <a:ext cx="5570857" cy="7690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7278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In the first year after a customer joins the Zomato Gold program (including the join date), where they earn 5 Zomato points for every ₹10 spent regardless of the items purchased, which customer—User 1 or User 3—earned more points? Additionally, what were their total Zomato points earnings in the first year, considering that 1 Zomato point equals ₹2 (i.e., 0.5 Zomato point equals ₹1)?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54644" y="1216254"/>
            <a:ext cx="5360405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total_points_earned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s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goldusers_signup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</a:p>
          <a:p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 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EE08F-9D7E-8C07-71AB-23437BAA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44" y="5154609"/>
            <a:ext cx="5358984" cy="66516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7862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Rank all transaction of the customers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54644" y="1216254"/>
            <a:ext cx="536040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A4E73-978F-A26B-E356-BA0931FD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44" y="2117141"/>
            <a:ext cx="4070482" cy="42384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6142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Rank all transactions for each Zomato Gold member during their membership period, while marking the transactions for non-Gold members as 'NA'? This will allow us to track the activity of Gold members and differentiate it from non-members.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53223" y="351996"/>
            <a:ext cx="5360405" cy="26776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'NA'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sales 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goldusers_signup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</a:p>
          <a:p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b-NO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  <a:r>
              <a:rPr lang="nb-NO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nb-NO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0594F-5C39-ECCE-38A6-8EF03329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22" y="3276599"/>
            <a:ext cx="3843517" cy="317149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164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1EED93-7D49-3A61-1F52-908341D1FAC0}"/>
              </a:ext>
            </a:extLst>
          </p:cNvPr>
          <p:cNvSpPr txBox="1"/>
          <p:nvPr/>
        </p:nvSpPr>
        <p:spPr>
          <a:xfrm>
            <a:off x="742951" y="3581401"/>
            <a:ext cx="486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ptos Display" panose="020B0004020202020204" pitchFamily="34" charset="0"/>
              </a:rPr>
              <a:t>What is the total amount each customer spent on </a:t>
            </a:r>
            <a:r>
              <a:rPr lang="en-US" sz="18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zomato</a:t>
            </a:r>
            <a:r>
              <a:rPr lang="en-US" sz="1800" dirty="0">
                <a:solidFill>
                  <a:schemeClr val="bg1"/>
                </a:solidFill>
                <a:latin typeface="Aptos Display" panose="020B0004020202020204" pitchFamily="34" charset="0"/>
              </a:rPr>
              <a:t>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A65E07-188A-F785-4B32-61660866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54" y="3429000"/>
            <a:ext cx="4227198" cy="1867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FD3A0-F0E2-9F6D-4FF3-05BEBBA45F23}"/>
              </a:ext>
            </a:extLst>
          </p:cNvPr>
          <p:cNvSpPr txBox="1"/>
          <p:nvPr/>
        </p:nvSpPr>
        <p:spPr>
          <a:xfrm>
            <a:off x="6862654" y="1218872"/>
            <a:ext cx="4227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total_amt_spent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3EB37-AB4F-56A6-FF37-037BAF467A5A}"/>
              </a:ext>
            </a:extLst>
          </p:cNvPr>
          <p:cNvSpPr txBox="1"/>
          <p:nvPr/>
        </p:nvSpPr>
        <p:spPr>
          <a:xfrm>
            <a:off x="742951" y="3581401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How many days has each customer visited </a:t>
            </a:r>
            <a:r>
              <a:rPr lang="en-US" dirty="0" err="1">
                <a:solidFill>
                  <a:schemeClr val="bg1"/>
                </a:solidFill>
                <a:latin typeface="Aptos Display" panose="020B0004020202020204" pitchFamily="34" charset="0"/>
              </a:rPr>
              <a:t>zomato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40835-37F4-9D4C-0AC1-FE79BC3A25B3}"/>
              </a:ext>
            </a:extLst>
          </p:cNvPr>
          <p:cNvSpPr txBox="1"/>
          <p:nvPr/>
        </p:nvSpPr>
        <p:spPr>
          <a:xfrm>
            <a:off x="6883554" y="1724322"/>
            <a:ext cx="4565495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distinct_days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99F36E-900F-A6D0-8867-0C3D5BD5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54" y="3023135"/>
            <a:ext cx="2843316" cy="14858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987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What was the first product purchased by each customer?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629400" y="970894"/>
            <a:ext cx="4980064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product_rank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product_rank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370B3-C209-EBFD-42CD-B5D1DFB8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26807"/>
            <a:ext cx="4980064" cy="133454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8083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What is the most purchased item on the menu and how many times was it purchased by all customers?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629400" y="970894"/>
            <a:ext cx="5161039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MostPurchasedProduct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MostPurchasedProduct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3CB6C-C432-FC9E-90D0-8E3B2468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4657674"/>
            <a:ext cx="4667250" cy="155262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1581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Which item was the most popular for each customer?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77001" y="970894"/>
            <a:ext cx="538162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ranked_sales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A017F-C64A-658E-9373-2FEBE3C9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4370279"/>
            <a:ext cx="3962399" cy="143481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072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Which item was purchased first by the customer after they became a member?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10325" y="970894"/>
            <a:ext cx="5513464" cy="36933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s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goldusers_signup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ranked_purchases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5997C-1AC7-BF6D-5C0D-F7532B2F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4952963"/>
            <a:ext cx="5313656" cy="84776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7286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Which item was purchased just before the customer become a member?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38900" y="970894"/>
            <a:ext cx="5391150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s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goldusers_signup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ranked_purchases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CF469-64F2-9BB3-7694-2F7919B6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5205376"/>
            <a:ext cx="5286375" cy="83071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94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136-B555-48DB-3ED0-BB4E15B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89187"/>
            <a:ext cx="9412015" cy="772510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SQL Zomato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D409EA-B415-F6C1-6419-69A6121087CF}"/>
              </a:ext>
            </a:extLst>
          </p:cNvPr>
          <p:cNvSpPr/>
          <p:nvPr/>
        </p:nvSpPr>
        <p:spPr>
          <a:xfrm>
            <a:off x="582536" y="961697"/>
            <a:ext cx="5513464" cy="5486400"/>
          </a:xfrm>
          <a:prstGeom prst="roundRect">
            <a:avLst>
              <a:gd name="adj" fmla="val 0"/>
            </a:avLst>
          </a:prstGeom>
          <a:solidFill>
            <a:srgbClr val="CB202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FD65-12BA-1502-9FA6-8F1898C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095375"/>
            <a:ext cx="52006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0087-2C2C-512E-F9E6-56F5BAE08EF1}"/>
              </a:ext>
            </a:extLst>
          </p:cNvPr>
          <p:cNvSpPr txBox="1"/>
          <p:nvPr/>
        </p:nvSpPr>
        <p:spPr>
          <a:xfrm>
            <a:off x="775631" y="3647747"/>
            <a:ext cx="51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What are the total orders and amount spent for each member before they became a member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0C00-1A9F-6152-11C0-AA4BEBB59082}"/>
              </a:ext>
            </a:extLst>
          </p:cNvPr>
          <p:cNvSpPr txBox="1"/>
          <p:nvPr/>
        </p:nvSpPr>
        <p:spPr>
          <a:xfrm>
            <a:off x="6438900" y="970894"/>
            <a:ext cx="5391150" cy="42473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order_purchased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total_amt_spent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s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goldusers_signup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gold_signup_date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 d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A95DD-E839-D302-4FDE-0A40A0C3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5363157"/>
            <a:ext cx="4572000" cy="9597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8823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1406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Aptos Display</vt:lpstr>
      <vt:lpstr>Arial</vt:lpstr>
      <vt:lpstr>Calibri</vt:lpstr>
      <vt:lpstr>Calibri Light</vt:lpstr>
      <vt:lpstr>Consolas</vt:lpstr>
      <vt:lpstr>Office Theme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  <vt:lpstr>SQL Zomato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917249214184</dc:creator>
  <cp:lastModifiedBy>917249214184</cp:lastModifiedBy>
  <cp:revision>1</cp:revision>
  <dcterms:created xsi:type="dcterms:W3CDTF">2024-10-04T15:20:29Z</dcterms:created>
  <dcterms:modified xsi:type="dcterms:W3CDTF">2024-10-04T18:36:52Z</dcterms:modified>
</cp:coreProperties>
</file>