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ZSrjSkidg33Ey5+9lA5biWatg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3f014f55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3f014f5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1d5d7bb4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121d5d7bb4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b3b3b4b81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11b3b3b4b81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b3b3b4b81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11b3b3b4b81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1d5d7bb4e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121d5d7bb4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1d5d7bb4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121d5d7bb4e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b3b3b4b81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11b3b3b4b81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b3b3b4b8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11b3b3b4b81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3f014f55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3f014f5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b3b3b4b81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11b3b3b4b81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b3b3b4b81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11b3b3b4b81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b3b3b4b81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11b3b3b4b81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b3b3b4b81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11b3b3b4b81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3f014f55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3f014f5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3f014f55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3f014f5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3f014f55a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3f014f55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b3b3b4b81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11b3b3b4b81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b3b3b4b8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11b3b3b4b8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f3f014f55a_0_0"/>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85" name="Google Shape;85;gf3f014f55a_0_0"/>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nvSpPr>
        <p:spPr>
          <a:xfrm>
            <a:off x="649485" y="239275"/>
            <a:ext cx="7891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Dapp user - Account Page where user can edit settings and Add Contributor</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Below are the list of contributors aded</a:t>
            </a:r>
            <a:endParaRPr sz="1800">
              <a:solidFill>
                <a:schemeClr val="dk1"/>
              </a:solidFill>
              <a:latin typeface="Calibri"/>
              <a:ea typeface="Calibri"/>
              <a:cs typeface="Calibri"/>
              <a:sym typeface="Calibri"/>
            </a:endParaRPr>
          </a:p>
        </p:txBody>
      </p:sp>
      <p:pic>
        <p:nvPicPr>
          <p:cNvPr id="134" name="Google Shape;134;p4"/>
          <p:cNvPicPr preferRelativeResize="0"/>
          <p:nvPr/>
        </p:nvPicPr>
        <p:blipFill>
          <a:blip r:embed="rId3">
            <a:alphaModFix/>
          </a:blip>
          <a:stretch>
            <a:fillRect/>
          </a:stretch>
        </p:blipFill>
        <p:spPr>
          <a:xfrm>
            <a:off x="897262" y="927750"/>
            <a:ext cx="10397476" cy="5630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nvSpPr>
        <p:spPr>
          <a:xfrm>
            <a:off x="649478" y="239275"/>
            <a:ext cx="434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Dapp user - Add/ </a:t>
            </a:r>
            <a:r>
              <a:rPr b="0" i="0" lang="en-MY" sz="1800" u="none" cap="none" strike="noStrike">
                <a:solidFill>
                  <a:schemeClr val="dk1"/>
                </a:solidFill>
                <a:latin typeface="Calibri"/>
                <a:ea typeface="Calibri"/>
                <a:cs typeface="Calibri"/>
                <a:sym typeface="Calibri"/>
              </a:rPr>
              <a:t>Edit </a:t>
            </a:r>
            <a:r>
              <a:rPr lang="en-MY" sz="1800">
                <a:solidFill>
                  <a:schemeClr val="dk1"/>
                </a:solidFill>
                <a:latin typeface="Calibri"/>
                <a:ea typeface="Calibri"/>
                <a:cs typeface="Calibri"/>
                <a:sym typeface="Calibri"/>
              </a:rPr>
              <a:t>Contributor</a:t>
            </a:r>
            <a:endParaRPr b="0" i="0" sz="1800" u="none" cap="none" strike="noStrike">
              <a:solidFill>
                <a:schemeClr val="dk1"/>
              </a:solidFill>
              <a:latin typeface="Calibri"/>
              <a:ea typeface="Calibri"/>
              <a:cs typeface="Calibri"/>
              <a:sym typeface="Calibri"/>
            </a:endParaRPr>
          </a:p>
        </p:txBody>
      </p:sp>
      <p:pic>
        <p:nvPicPr>
          <p:cNvPr id="140" name="Google Shape;140;p5"/>
          <p:cNvPicPr preferRelativeResize="0"/>
          <p:nvPr/>
        </p:nvPicPr>
        <p:blipFill>
          <a:blip r:embed="rId3">
            <a:alphaModFix/>
          </a:blip>
          <a:stretch>
            <a:fillRect/>
          </a:stretch>
        </p:blipFill>
        <p:spPr>
          <a:xfrm>
            <a:off x="860825" y="692140"/>
            <a:ext cx="10977915" cy="59445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nvSpPr>
        <p:spPr>
          <a:xfrm>
            <a:off x="531185" y="196050"/>
            <a:ext cx="8983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Dapp Users - </a:t>
            </a:r>
            <a:r>
              <a:rPr b="0" i="0" lang="en-MY" sz="1800" u="none" cap="none" strike="noStrike">
                <a:solidFill>
                  <a:schemeClr val="dk1"/>
                </a:solidFill>
                <a:latin typeface="Calibri"/>
                <a:ea typeface="Calibri"/>
                <a:cs typeface="Calibri"/>
                <a:sym typeface="Calibri"/>
              </a:rPr>
              <a:t>ONERep Files menu - where we add the csv file and also list the previous</a:t>
            </a:r>
            <a:r>
              <a:rPr lang="en-MY" sz="1800">
                <a:solidFill>
                  <a:schemeClr val="dk1"/>
                </a:solidFill>
                <a:latin typeface="Calibri"/>
                <a:ea typeface="Calibri"/>
                <a:cs typeface="Calibri"/>
                <a:sym typeface="Calibri"/>
              </a:rPr>
              <a:t>ly uploaded </a:t>
            </a:r>
            <a:r>
              <a:rPr lang="en-MY" sz="1800">
                <a:solidFill>
                  <a:schemeClr val="dk1"/>
                </a:solidFill>
                <a:latin typeface="Calibri"/>
                <a:ea typeface="Calibri"/>
                <a:cs typeface="Calibri"/>
                <a:sym typeface="Calibri"/>
              </a:rPr>
              <a:t>files and mint/allocation status, IPFS URI, Date uploaded etc</a:t>
            </a:r>
            <a:endParaRPr b="0" i="0" sz="1800" u="none" cap="none" strike="noStrike">
              <a:solidFill>
                <a:schemeClr val="dk1"/>
              </a:solidFill>
              <a:latin typeface="Calibri"/>
              <a:ea typeface="Calibri"/>
              <a:cs typeface="Calibri"/>
              <a:sym typeface="Calibri"/>
            </a:endParaRPr>
          </a:p>
        </p:txBody>
      </p:sp>
      <p:pic>
        <p:nvPicPr>
          <p:cNvPr id="146" name="Google Shape;146;p7"/>
          <p:cNvPicPr preferRelativeResize="0"/>
          <p:nvPr/>
        </p:nvPicPr>
        <p:blipFill>
          <a:blip r:embed="rId3">
            <a:alphaModFix/>
          </a:blip>
          <a:stretch>
            <a:fillRect/>
          </a:stretch>
        </p:blipFill>
        <p:spPr>
          <a:xfrm>
            <a:off x="865850" y="1009400"/>
            <a:ext cx="10010476" cy="5420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21d5d7bb4e_0_8"/>
          <p:cNvSpPr txBox="1"/>
          <p:nvPr/>
        </p:nvSpPr>
        <p:spPr>
          <a:xfrm>
            <a:off x="521300" y="264925"/>
            <a:ext cx="4998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Dapp user : </a:t>
            </a:r>
            <a:r>
              <a:rPr b="0" i="0" lang="en-MY" sz="1800" u="none" cap="none" strike="noStrike">
                <a:solidFill>
                  <a:schemeClr val="dk1"/>
                </a:solidFill>
                <a:latin typeface="Calibri"/>
                <a:ea typeface="Calibri"/>
                <a:cs typeface="Calibri"/>
                <a:sym typeface="Calibri"/>
              </a:rPr>
              <a:t>Add ONERep File - Step1</a:t>
            </a:r>
            <a:endParaRPr b="0" i="0" sz="1800" u="none" cap="none" strike="noStrike">
              <a:solidFill>
                <a:schemeClr val="dk1"/>
              </a:solidFill>
              <a:latin typeface="Calibri"/>
              <a:ea typeface="Calibri"/>
              <a:cs typeface="Calibri"/>
              <a:sym typeface="Calibri"/>
            </a:endParaRPr>
          </a:p>
        </p:txBody>
      </p:sp>
      <p:pic>
        <p:nvPicPr>
          <p:cNvPr id="152" name="Google Shape;152;g121d5d7bb4e_0_8"/>
          <p:cNvPicPr preferRelativeResize="0"/>
          <p:nvPr/>
        </p:nvPicPr>
        <p:blipFill>
          <a:blip r:embed="rId3">
            <a:alphaModFix/>
          </a:blip>
          <a:stretch>
            <a:fillRect/>
          </a:stretch>
        </p:blipFill>
        <p:spPr>
          <a:xfrm>
            <a:off x="870675" y="806300"/>
            <a:ext cx="10930621" cy="5918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1b3b3b4b81_0_17"/>
          <p:cNvSpPr txBox="1"/>
          <p:nvPr/>
        </p:nvSpPr>
        <p:spPr>
          <a:xfrm>
            <a:off x="521300" y="264925"/>
            <a:ext cx="4998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Dapp user : </a:t>
            </a:r>
            <a:r>
              <a:rPr b="0" i="0" lang="en-MY" sz="1800" u="none" cap="none" strike="noStrike">
                <a:solidFill>
                  <a:schemeClr val="dk1"/>
                </a:solidFill>
                <a:latin typeface="Calibri"/>
                <a:ea typeface="Calibri"/>
                <a:cs typeface="Calibri"/>
                <a:sym typeface="Calibri"/>
              </a:rPr>
              <a:t>Add ONERep File - Step</a:t>
            </a:r>
            <a:r>
              <a:rPr lang="en-MY" sz="1800">
                <a:solidFill>
                  <a:schemeClr val="dk1"/>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pic>
        <p:nvPicPr>
          <p:cNvPr id="158" name="Google Shape;158;g11b3b3b4b81_0_17"/>
          <p:cNvPicPr preferRelativeResize="0"/>
          <p:nvPr/>
        </p:nvPicPr>
        <p:blipFill>
          <a:blip r:embed="rId3">
            <a:alphaModFix/>
          </a:blip>
          <a:stretch>
            <a:fillRect/>
          </a:stretch>
        </p:blipFill>
        <p:spPr>
          <a:xfrm>
            <a:off x="742775" y="766950"/>
            <a:ext cx="10930621" cy="5918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1b3b3b4b81_0_22"/>
          <p:cNvSpPr txBox="1"/>
          <p:nvPr/>
        </p:nvSpPr>
        <p:spPr>
          <a:xfrm>
            <a:off x="521300" y="264925"/>
            <a:ext cx="4998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Dapp user : </a:t>
            </a:r>
            <a:r>
              <a:rPr b="0" i="0" lang="en-MY" sz="1800" u="none" cap="none" strike="noStrike">
                <a:solidFill>
                  <a:schemeClr val="dk1"/>
                </a:solidFill>
                <a:latin typeface="Calibri"/>
                <a:ea typeface="Calibri"/>
                <a:cs typeface="Calibri"/>
                <a:sym typeface="Calibri"/>
              </a:rPr>
              <a:t>Add ONERep File - Step</a:t>
            </a:r>
            <a:r>
              <a:rPr lang="en-MY" sz="1800">
                <a:solidFill>
                  <a:schemeClr val="dk1"/>
                </a:solidFill>
                <a:latin typeface="Calibri"/>
                <a:ea typeface="Calibri"/>
                <a:cs typeface="Calibri"/>
                <a:sym typeface="Calibri"/>
              </a:rPr>
              <a:t>3</a:t>
            </a:r>
            <a:endParaRPr b="0" i="0" sz="1800" u="none" cap="none" strike="noStrike">
              <a:solidFill>
                <a:schemeClr val="dk1"/>
              </a:solidFill>
              <a:latin typeface="Calibri"/>
              <a:ea typeface="Calibri"/>
              <a:cs typeface="Calibri"/>
              <a:sym typeface="Calibri"/>
            </a:endParaRPr>
          </a:p>
        </p:txBody>
      </p:sp>
      <p:pic>
        <p:nvPicPr>
          <p:cNvPr id="164" name="Google Shape;164;g11b3b3b4b81_0_22"/>
          <p:cNvPicPr preferRelativeResize="0"/>
          <p:nvPr/>
        </p:nvPicPr>
        <p:blipFill>
          <a:blip r:embed="rId3">
            <a:alphaModFix/>
          </a:blip>
          <a:stretch>
            <a:fillRect/>
          </a:stretch>
        </p:blipFill>
        <p:spPr>
          <a:xfrm>
            <a:off x="851000" y="698075"/>
            <a:ext cx="10930621" cy="5918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21d5d7bb4e_0_21"/>
          <p:cNvSpPr txBox="1"/>
          <p:nvPr/>
        </p:nvSpPr>
        <p:spPr>
          <a:xfrm>
            <a:off x="570500" y="215750"/>
            <a:ext cx="6543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Dapp user : </a:t>
            </a:r>
            <a:r>
              <a:rPr b="0" i="0" lang="en-MY" sz="1800" u="none" cap="none" strike="noStrike">
                <a:solidFill>
                  <a:schemeClr val="dk1"/>
                </a:solidFill>
                <a:latin typeface="Calibri"/>
                <a:ea typeface="Calibri"/>
                <a:cs typeface="Calibri"/>
                <a:sym typeface="Calibri"/>
              </a:rPr>
              <a:t>After Mint and </a:t>
            </a:r>
            <a:r>
              <a:rPr lang="en-MY" sz="1800">
                <a:solidFill>
                  <a:schemeClr val="dk1"/>
                </a:solidFill>
                <a:latin typeface="Calibri"/>
                <a:ea typeface="Calibri"/>
                <a:cs typeface="Calibri"/>
                <a:sym typeface="Calibri"/>
              </a:rPr>
              <a:t>NTT allocation to the wallets in the csv</a:t>
            </a:r>
            <a:r>
              <a:rPr b="0" i="0" lang="en-MY"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pic>
        <p:nvPicPr>
          <p:cNvPr id="170" name="Google Shape;170;g121d5d7bb4e_0_21"/>
          <p:cNvPicPr preferRelativeResize="0"/>
          <p:nvPr/>
        </p:nvPicPr>
        <p:blipFill>
          <a:blip r:embed="rId3">
            <a:alphaModFix/>
          </a:blip>
          <a:stretch>
            <a:fillRect/>
          </a:stretch>
        </p:blipFill>
        <p:spPr>
          <a:xfrm>
            <a:off x="988750" y="688225"/>
            <a:ext cx="10930621" cy="5918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21d5d7bb4e_0_28"/>
          <p:cNvSpPr txBox="1"/>
          <p:nvPr/>
        </p:nvSpPr>
        <p:spPr>
          <a:xfrm>
            <a:off x="319200" y="161500"/>
            <a:ext cx="10956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Dapp user : </a:t>
            </a:r>
            <a:r>
              <a:rPr b="0" i="0" lang="en-MY" sz="1800" u="none" cap="none" strike="noStrike">
                <a:solidFill>
                  <a:schemeClr val="dk1"/>
                </a:solidFill>
                <a:latin typeface="Calibri"/>
                <a:ea typeface="Calibri"/>
                <a:cs typeface="Calibri"/>
                <a:sym typeface="Calibri"/>
              </a:rPr>
              <a:t>ONERep Board Menu</a:t>
            </a:r>
            <a:r>
              <a:rPr lang="en-MY" sz="1800">
                <a:solidFill>
                  <a:schemeClr val="dk1"/>
                </a:solidFill>
                <a:latin typeface="Calibri"/>
                <a:ea typeface="Calibri"/>
                <a:cs typeface="Calibri"/>
                <a:sym typeface="Calibri"/>
              </a:rPr>
              <a:t>. This is the page where we display all the wallets in the csv, their name and the no of tokens </a:t>
            </a:r>
            <a:r>
              <a:rPr lang="en-MY" sz="1800">
                <a:solidFill>
                  <a:schemeClr val="dk1"/>
                </a:solidFill>
                <a:latin typeface="Calibri"/>
                <a:ea typeface="Calibri"/>
                <a:cs typeface="Calibri"/>
                <a:sym typeface="Calibri"/>
              </a:rPr>
              <a:t>transferred</a:t>
            </a:r>
            <a:r>
              <a:rPr lang="en-MY" sz="1800">
                <a:solidFill>
                  <a:schemeClr val="dk1"/>
                </a:solidFill>
                <a:latin typeface="Calibri"/>
                <a:ea typeface="Calibri"/>
                <a:cs typeface="Calibri"/>
                <a:sym typeface="Calibri"/>
              </a:rPr>
              <a:t> to them. Keep sorting on the table header. </a:t>
            </a:r>
            <a:endParaRPr b="0" i="0" sz="1800" u="none" cap="none" strike="noStrike">
              <a:solidFill>
                <a:schemeClr val="dk1"/>
              </a:solidFill>
              <a:latin typeface="Calibri"/>
              <a:ea typeface="Calibri"/>
              <a:cs typeface="Calibri"/>
              <a:sym typeface="Calibri"/>
            </a:endParaRPr>
          </a:p>
        </p:txBody>
      </p:sp>
      <p:pic>
        <p:nvPicPr>
          <p:cNvPr id="176" name="Google Shape;176;g121d5d7bb4e_0_28"/>
          <p:cNvPicPr preferRelativeResize="0"/>
          <p:nvPr/>
        </p:nvPicPr>
        <p:blipFill>
          <a:blip r:embed="rId3">
            <a:alphaModFix/>
          </a:blip>
          <a:stretch>
            <a:fillRect/>
          </a:stretch>
        </p:blipFill>
        <p:spPr>
          <a:xfrm>
            <a:off x="664075" y="808000"/>
            <a:ext cx="11048904" cy="5983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1b3b3b4b81_0_31"/>
          <p:cNvSpPr txBox="1"/>
          <p:nvPr/>
        </p:nvSpPr>
        <p:spPr>
          <a:xfrm>
            <a:off x="5293630" y="3244358"/>
            <a:ext cx="1250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Admin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1b3b3b4b81_0_36"/>
          <p:cNvSpPr txBox="1"/>
          <p:nvPr/>
        </p:nvSpPr>
        <p:spPr>
          <a:xfrm>
            <a:off x="649470" y="239275"/>
            <a:ext cx="4191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Admin</a:t>
            </a:r>
            <a:r>
              <a:rPr lang="en-MY" sz="1800">
                <a:solidFill>
                  <a:schemeClr val="dk1"/>
                </a:solidFill>
                <a:latin typeface="Calibri"/>
                <a:ea typeface="Calibri"/>
                <a:cs typeface="Calibri"/>
                <a:sym typeface="Calibri"/>
              </a:rPr>
              <a:t> User - </a:t>
            </a:r>
            <a:r>
              <a:rPr b="0" i="0" lang="en-MY" sz="1800" u="none" cap="none" strike="noStrike">
                <a:solidFill>
                  <a:schemeClr val="dk1"/>
                </a:solidFill>
                <a:latin typeface="Calibri"/>
                <a:ea typeface="Calibri"/>
                <a:cs typeface="Calibri"/>
                <a:sym typeface="Calibri"/>
              </a:rPr>
              <a:t>Wallet Connect</a:t>
            </a:r>
            <a:endParaRPr b="0" i="0" sz="1800" u="none" cap="none" strike="noStrike">
              <a:solidFill>
                <a:schemeClr val="dk1"/>
              </a:solidFill>
              <a:latin typeface="Calibri"/>
              <a:ea typeface="Calibri"/>
              <a:cs typeface="Calibri"/>
              <a:sym typeface="Calibri"/>
            </a:endParaRPr>
          </a:p>
        </p:txBody>
      </p:sp>
      <p:pic>
        <p:nvPicPr>
          <p:cNvPr id="187" name="Google Shape;187;g11b3b3b4b81_0_36"/>
          <p:cNvPicPr preferRelativeResize="0"/>
          <p:nvPr/>
        </p:nvPicPr>
        <p:blipFill>
          <a:blip r:embed="rId3">
            <a:alphaModFix/>
          </a:blip>
          <a:stretch>
            <a:fillRect/>
          </a:stretch>
        </p:blipFill>
        <p:spPr>
          <a:xfrm>
            <a:off x="791950" y="711815"/>
            <a:ext cx="10977915" cy="59445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f3f014f55a_0_5"/>
          <p:cNvSpPr txBox="1"/>
          <p:nvPr>
            <p:ph idx="1" type="subTitle"/>
          </p:nvPr>
        </p:nvSpPr>
        <p:spPr>
          <a:xfrm>
            <a:off x="1789650" y="1112747"/>
            <a:ext cx="9144000" cy="46335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MY"/>
              <a:t>The ONERep Dapp is to track the reputation badges for the developers working in a DAO ( The project team). Most of the DAO members use a Dapp called cordinape.com to track their tasks and pay the team members </a:t>
            </a:r>
            <a:r>
              <a:rPr lang="en-MY"/>
              <a:t>for</a:t>
            </a:r>
            <a:r>
              <a:rPr lang="en-MY"/>
              <a:t> their work. Cordinape lets the Project Admin export a csv with all the details of Project Member Name, wallet, </a:t>
            </a:r>
            <a:r>
              <a:rPr lang="en-MY"/>
              <a:t>received credits, sent credits, date etc</a:t>
            </a:r>
            <a:endParaRPr/>
          </a:p>
          <a:p>
            <a:pPr indent="0" lvl="0" marL="0" rtl="0" algn="ctr">
              <a:spcBef>
                <a:spcPts val="1000"/>
              </a:spcBef>
              <a:spcAft>
                <a:spcPts val="0"/>
              </a:spcAft>
              <a:buNone/>
            </a:pPr>
            <a:r>
              <a:t/>
            </a:r>
            <a:endParaRPr/>
          </a:p>
          <a:p>
            <a:pPr indent="0" lvl="0" marL="0" rtl="0" algn="ctr">
              <a:spcBef>
                <a:spcPts val="1000"/>
              </a:spcBef>
              <a:spcAft>
                <a:spcPts val="0"/>
              </a:spcAft>
              <a:buNone/>
            </a:pPr>
            <a:r>
              <a:rPr lang="en-MY"/>
              <a:t>Our Dapp ONERep lets the project leads import that csv, mint NTTs (Non Transferable Tokens) and assign those tokens to the Project member wallets and help the Project Lead / Admin to keep track of the performance or reputation of each of the project member.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1b3b3b4b81_0_41"/>
          <p:cNvSpPr txBox="1"/>
          <p:nvPr/>
        </p:nvSpPr>
        <p:spPr>
          <a:xfrm>
            <a:off x="649475" y="239275"/>
            <a:ext cx="112857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Admin</a:t>
            </a:r>
            <a:r>
              <a:rPr lang="en-MY" sz="1800">
                <a:solidFill>
                  <a:schemeClr val="dk1"/>
                </a:solidFill>
                <a:latin typeface="Calibri"/>
                <a:ea typeface="Calibri"/>
                <a:cs typeface="Calibri"/>
                <a:sym typeface="Calibri"/>
              </a:rPr>
              <a:t> User - After Wallet Connect, 1st admin of the Dapp will be hardcoded in the code, the </a:t>
            </a:r>
            <a:r>
              <a:rPr lang="en-MY" sz="1800">
                <a:solidFill>
                  <a:schemeClr val="dk1"/>
                </a:solidFill>
                <a:latin typeface="Calibri"/>
                <a:ea typeface="Calibri"/>
                <a:cs typeface="Calibri"/>
                <a:sym typeface="Calibri"/>
              </a:rPr>
              <a:t>rest will be validated from Contributors list</a:t>
            </a:r>
            <a:endParaRPr sz="1800">
              <a:solidFill>
                <a:schemeClr val="dk1"/>
              </a:solidFill>
              <a:latin typeface="Calibri"/>
              <a:ea typeface="Calibri"/>
              <a:cs typeface="Calibri"/>
              <a:sym typeface="Calibri"/>
            </a:endParaRPr>
          </a:p>
        </p:txBody>
      </p:sp>
      <p:pic>
        <p:nvPicPr>
          <p:cNvPr id="193" name="Google Shape;193;g11b3b3b4b81_0_41"/>
          <p:cNvPicPr preferRelativeResize="0"/>
          <p:nvPr/>
        </p:nvPicPr>
        <p:blipFill>
          <a:blip r:embed="rId3">
            <a:alphaModFix/>
          </a:blip>
          <a:stretch>
            <a:fillRect/>
          </a:stretch>
        </p:blipFill>
        <p:spPr>
          <a:xfrm>
            <a:off x="1033125" y="934700"/>
            <a:ext cx="10384599" cy="56233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1b3b3b4b81_0_46"/>
          <p:cNvSpPr txBox="1"/>
          <p:nvPr/>
        </p:nvSpPr>
        <p:spPr>
          <a:xfrm>
            <a:off x="649485" y="239275"/>
            <a:ext cx="7891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Admin</a:t>
            </a:r>
            <a:r>
              <a:rPr lang="en-MY" sz="1800">
                <a:solidFill>
                  <a:schemeClr val="dk1"/>
                </a:solidFill>
                <a:latin typeface="Calibri"/>
                <a:ea typeface="Calibri"/>
                <a:cs typeface="Calibri"/>
                <a:sym typeface="Calibri"/>
              </a:rPr>
              <a:t> user - Account Page where Admin can edit settings and Add Contributor</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Below are the list of contributors added</a:t>
            </a:r>
            <a:endParaRPr sz="1800">
              <a:solidFill>
                <a:schemeClr val="dk1"/>
              </a:solidFill>
              <a:latin typeface="Calibri"/>
              <a:ea typeface="Calibri"/>
              <a:cs typeface="Calibri"/>
              <a:sym typeface="Calibri"/>
            </a:endParaRPr>
          </a:p>
        </p:txBody>
      </p:sp>
      <p:pic>
        <p:nvPicPr>
          <p:cNvPr id="199" name="Google Shape;199;g11b3b3b4b81_0_46"/>
          <p:cNvPicPr preferRelativeResize="0"/>
          <p:nvPr/>
        </p:nvPicPr>
        <p:blipFill>
          <a:blip r:embed="rId3">
            <a:alphaModFix/>
          </a:blip>
          <a:stretch>
            <a:fillRect/>
          </a:stretch>
        </p:blipFill>
        <p:spPr>
          <a:xfrm>
            <a:off x="897262" y="927750"/>
            <a:ext cx="10397476" cy="56302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1b3b3b4b81_0_51"/>
          <p:cNvSpPr txBox="1"/>
          <p:nvPr/>
        </p:nvSpPr>
        <p:spPr>
          <a:xfrm>
            <a:off x="649478" y="239275"/>
            <a:ext cx="434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Admin</a:t>
            </a:r>
            <a:r>
              <a:rPr lang="en-MY" sz="1800">
                <a:solidFill>
                  <a:schemeClr val="dk1"/>
                </a:solidFill>
                <a:latin typeface="Calibri"/>
                <a:ea typeface="Calibri"/>
                <a:cs typeface="Calibri"/>
                <a:sym typeface="Calibri"/>
              </a:rPr>
              <a:t> user - Add/ </a:t>
            </a:r>
            <a:r>
              <a:rPr b="0" i="0" lang="en-MY" sz="1800" u="none" cap="none" strike="noStrike">
                <a:solidFill>
                  <a:schemeClr val="dk1"/>
                </a:solidFill>
                <a:latin typeface="Calibri"/>
                <a:ea typeface="Calibri"/>
                <a:cs typeface="Calibri"/>
                <a:sym typeface="Calibri"/>
              </a:rPr>
              <a:t>Edit </a:t>
            </a:r>
            <a:r>
              <a:rPr lang="en-MY" sz="1800">
                <a:solidFill>
                  <a:schemeClr val="dk1"/>
                </a:solidFill>
                <a:latin typeface="Calibri"/>
                <a:ea typeface="Calibri"/>
                <a:cs typeface="Calibri"/>
                <a:sym typeface="Calibri"/>
              </a:rPr>
              <a:t>Contributor</a:t>
            </a:r>
            <a:endParaRPr b="0" i="0" sz="1800" u="none" cap="none" strike="noStrike">
              <a:solidFill>
                <a:schemeClr val="dk1"/>
              </a:solidFill>
              <a:latin typeface="Calibri"/>
              <a:ea typeface="Calibri"/>
              <a:cs typeface="Calibri"/>
              <a:sym typeface="Calibri"/>
            </a:endParaRPr>
          </a:p>
        </p:txBody>
      </p:sp>
      <p:pic>
        <p:nvPicPr>
          <p:cNvPr id="205" name="Google Shape;205;g11b3b3b4b81_0_51"/>
          <p:cNvPicPr preferRelativeResize="0"/>
          <p:nvPr/>
        </p:nvPicPr>
        <p:blipFill>
          <a:blip r:embed="rId3">
            <a:alphaModFix/>
          </a:blip>
          <a:stretch>
            <a:fillRect/>
          </a:stretch>
        </p:blipFill>
        <p:spPr>
          <a:xfrm>
            <a:off x="860825" y="692140"/>
            <a:ext cx="10977915" cy="59445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1b3b3b4b81_0_56"/>
          <p:cNvSpPr txBox="1"/>
          <p:nvPr/>
        </p:nvSpPr>
        <p:spPr>
          <a:xfrm>
            <a:off x="319200" y="161500"/>
            <a:ext cx="109566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Admin</a:t>
            </a:r>
            <a:r>
              <a:rPr lang="en-MY" sz="1800">
                <a:solidFill>
                  <a:schemeClr val="dk1"/>
                </a:solidFill>
                <a:latin typeface="Calibri"/>
                <a:ea typeface="Calibri"/>
                <a:cs typeface="Calibri"/>
                <a:sym typeface="Calibri"/>
              </a:rPr>
              <a:t> user : </a:t>
            </a:r>
            <a:r>
              <a:rPr b="0" i="0" lang="en-MY" sz="1800" u="none" cap="none" strike="noStrike">
                <a:solidFill>
                  <a:schemeClr val="dk1"/>
                </a:solidFill>
                <a:latin typeface="Calibri"/>
                <a:ea typeface="Calibri"/>
                <a:cs typeface="Calibri"/>
                <a:sym typeface="Calibri"/>
              </a:rPr>
              <a:t>ONERep Board Menu</a:t>
            </a:r>
            <a:r>
              <a:rPr lang="en-MY" sz="1800">
                <a:solidFill>
                  <a:schemeClr val="dk1"/>
                </a:solidFill>
                <a:latin typeface="Calibri"/>
                <a:ea typeface="Calibri"/>
                <a:cs typeface="Calibri"/>
                <a:sym typeface="Calibri"/>
              </a:rPr>
              <a:t>. This is the page where we display all the wallets in the csv, their name and the no of tokens transferred to them. Keep sorting on the table header.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Admin user will be able to see all the wallets from all user accounts and need to have an option to select the account or all</a:t>
            </a:r>
            <a:endParaRPr sz="1800">
              <a:solidFill>
                <a:schemeClr val="dk1"/>
              </a:solidFill>
              <a:latin typeface="Calibri"/>
              <a:ea typeface="Calibri"/>
              <a:cs typeface="Calibri"/>
              <a:sym typeface="Calibri"/>
            </a:endParaRPr>
          </a:p>
        </p:txBody>
      </p:sp>
      <p:pic>
        <p:nvPicPr>
          <p:cNvPr id="211" name="Google Shape;211;g11b3b3b4b81_0_56"/>
          <p:cNvPicPr preferRelativeResize="0"/>
          <p:nvPr/>
        </p:nvPicPr>
        <p:blipFill>
          <a:blip r:embed="rId3">
            <a:alphaModFix/>
          </a:blip>
          <a:stretch>
            <a:fillRect/>
          </a:stretch>
        </p:blipFill>
        <p:spPr>
          <a:xfrm>
            <a:off x="1229925" y="1639000"/>
            <a:ext cx="9253151" cy="5010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f3f014f55a_0_10"/>
          <p:cNvSpPr txBox="1"/>
          <p:nvPr>
            <p:ph idx="1" type="subTitle"/>
          </p:nvPr>
        </p:nvSpPr>
        <p:spPr>
          <a:xfrm>
            <a:off x="1287850" y="719175"/>
            <a:ext cx="10037100" cy="5745300"/>
          </a:xfrm>
          <a:prstGeom prst="rect">
            <a:avLst/>
          </a:prstGeom>
        </p:spPr>
        <p:txBody>
          <a:bodyPr anchorCtr="0" anchor="t" bIns="45700" lIns="91425" spcFirstLastPara="1" rIns="91425" wrap="square" tIns="45700">
            <a:normAutofit fontScale="85000" lnSpcReduction="20000"/>
          </a:bodyPr>
          <a:lstStyle/>
          <a:p>
            <a:pPr indent="0" lvl="0" marL="0" rtl="0" algn="l">
              <a:lnSpc>
                <a:spcPct val="100000"/>
              </a:lnSpc>
              <a:spcBef>
                <a:spcPts val="1000"/>
              </a:spcBef>
              <a:spcAft>
                <a:spcPts val="0"/>
              </a:spcAft>
              <a:buNone/>
            </a:pPr>
            <a:r>
              <a:rPr lang="en-MY"/>
              <a:t>The main functions of ONERep Dapp</a:t>
            </a:r>
            <a:endParaRPr/>
          </a:p>
          <a:p>
            <a:pPr indent="-358140" lvl="0" marL="457200" rtl="0" algn="l">
              <a:lnSpc>
                <a:spcPct val="100000"/>
              </a:lnSpc>
              <a:spcBef>
                <a:spcPts val="1000"/>
              </a:spcBef>
              <a:spcAft>
                <a:spcPts val="0"/>
              </a:spcAft>
              <a:buSzPct val="100000"/>
              <a:buChar char="-"/>
            </a:pPr>
            <a:r>
              <a:rPr lang="en-MY"/>
              <a:t>Manage reputation tokens per DAO</a:t>
            </a:r>
            <a:endParaRPr/>
          </a:p>
          <a:p>
            <a:pPr indent="-358140" lvl="0" marL="457200" rtl="0" algn="l">
              <a:lnSpc>
                <a:spcPct val="100000"/>
              </a:lnSpc>
              <a:spcBef>
                <a:spcPts val="0"/>
              </a:spcBef>
              <a:spcAft>
                <a:spcPts val="0"/>
              </a:spcAft>
              <a:buSzPct val="100000"/>
              <a:buChar char="-"/>
            </a:pPr>
            <a:r>
              <a:rPr lang="en-MY"/>
              <a:t>Register DAOs with DAO Name and NTT Badge Name</a:t>
            </a:r>
            <a:endParaRPr/>
          </a:p>
          <a:p>
            <a:pPr indent="-358140" lvl="0" marL="457200" rtl="0" algn="l">
              <a:lnSpc>
                <a:spcPct val="100000"/>
              </a:lnSpc>
              <a:spcBef>
                <a:spcPts val="0"/>
              </a:spcBef>
              <a:spcAft>
                <a:spcPts val="0"/>
              </a:spcAft>
              <a:buSzPct val="100000"/>
              <a:buChar char="-"/>
            </a:pPr>
            <a:r>
              <a:rPr lang="en-MY"/>
              <a:t>Add Contributor to DAO ONERep Account ( Remember DO NOT Confuse the ONERep Account contributor with the team member wallet coming in the csv, they are not related) </a:t>
            </a:r>
            <a:endParaRPr/>
          </a:p>
          <a:p>
            <a:pPr indent="-358140" lvl="0" marL="457200" rtl="0" algn="l">
              <a:lnSpc>
                <a:spcPct val="100000"/>
              </a:lnSpc>
              <a:spcBef>
                <a:spcPts val="0"/>
              </a:spcBef>
              <a:spcAft>
                <a:spcPts val="0"/>
              </a:spcAft>
              <a:buSzPct val="100000"/>
              <a:buChar char="-"/>
            </a:pPr>
            <a:r>
              <a:rPr lang="en-MY"/>
              <a:t>Import CSV</a:t>
            </a:r>
            <a:endParaRPr/>
          </a:p>
          <a:p>
            <a:pPr indent="-358140" lvl="0" marL="457200" rtl="0" algn="l">
              <a:lnSpc>
                <a:spcPct val="100000"/>
              </a:lnSpc>
              <a:spcBef>
                <a:spcPts val="0"/>
              </a:spcBef>
              <a:spcAft>
                <a:spcPts val="0"/>
              </a:spcAft>
              <a:buSzPct val="100000"/>
              <a:buChar char="-"/>
            </a:pPr>
            <a:r>
              <a:rPr lang="en-MY"/>
              <a:t>Mint NTTs, token count based on </a:t>
            </a:r>
            <a:r>
              <a:rPr lang="en-MY"/>
              <a:t>the sum value of the RECEIVED column in the csv </a:t>
            </a:r>
            <a:r>
              <a:rPr lang="en-MY"/>
              <a:t>(2 options, either mint tokens for the badge name given or </a:t>
            </a:r>
            <a:r>
              <a:rPr lang="en-MY"/>
              <a:t>mint dynamic tokens for the badge name) </a:t>
            </a:r>
            <a:endParaRPr/>
          </a:p>
          <a:p>
            <a:pPr indent="-358140" lvl="0" marL="457200" rtl="0" algn="l">
              <a:lnSpc>
                <a:spcPct val="100000"/>
              </a:lnSpc>
              <a:spcBef>
                <a:spcPts val="0"/>
              </a:spcBef>
              <a:spcAft>
                <a:spcPts val="0"/>
              </a:spcAft>
              <a:buSzPct val="100000"/>
              <a:buChar char="-"/>
            </a:pPr>
            <a:r>
              <a:rPr lang="en-MY"/>
              <a:t>Transfer the minted tokens to the individual wallet ids in the csv to the amount in RECEIVED column against their wallets.</a:t>
            </a:r>
            <a:endParaRPr/>
          </a:p>
          <a:p>
            <a:pPr indent="-358140" lvl="0" marL="457200" rtl="0" algn="l">
              <a:lnSpc>
                <a:spcPct val="100000"/>
              </a:lnSpc>
              <a:spcBef>
                <a:spcPts val="0"/>
              </a:spcBef>
              <a:spcAft>
                <a:spcPts val="0"/>
              </a:spcAft>
              <a:buSzPct val="100000"/>
              <a:buChar char="-"/>
            </a:pPr>
            <a:r>
              <a:rPr lang="en-MY"/>
              <a:t>Display the Team member name , wallet id, reputation tokens received in ONERep board ( sorted by token count descending by default, keep sort option on the grid header)</a:t>
            </a:r>
            <a:endParaRPr/>
          </a:p>
          <a:p>
            <a:pPr indent="-358140" lvl="0" marL="457200" rtl="0" algn="l">
              <a:lnSpc>
                <a:spcPct val="100000"/>
              </a:lnSpc>
              <a:spcBef>
                <a:spcPts val="0"/>
              </a:spcBef>
              <a:spcAft>
                <a:spcPts val="0"/>
              </a:spcAft>
              <a:buSzPct val="100000"/>
              <a:buChar char="-"/>
            </a:pPr>
            <a:r>
              <a:rPr lang="en-MY"/>
              <a:t>List the imported CSV files in ONERep Files menu with </a:t>
            </a:r>
            <a:endParaRPr/>
          </a:p>
          <a:p>
            <a:pPr indent="-336550" lvl="1" marL="914400" rtl="0" algn="l">
              <a:lnSpc>
                <a:spcPct val="100000"/>
              </a:lnSpc>
              <a:spcBef>
                <a:spcPts val="0"/>
              </a:spcBef>
              <a:spcAft>
                <a:spcPts val="0"/>
              </a:spcAft>
              <a:buSzPct val="100000"/>
              <a:buChar char="-"/>
            </a:pPr>
            <a:r>
              <a:rPr lang="en-MY"/>
              <a:t>CSV File Name</a:t>
            </a:r>
            <a:endParaRPr/>
          </a:p>
          <a:p>
            <a:pPr indent="-336550" lvl="1" marL="914400" rtl="0" algn="l">
              <a:lnSpc>
                <a:spcPct val="100000"/>
              </a:lnSpc>
              <a:spcBef>
                <a:spcPts val="0"/>
              </a:spcBef>
              <a:spcAft>
                <a:spcPts val="0"/>
              </a:spcAft>
              <a:buSzPct val="100000"/>
              <a:buChar char="-"/>
            </a:pPr>
            <a:r>
              <a:rPr lang="en-MY"/>
              <a:t>IPFS URI (Files to be uploaded to IPFS only after successful minting and transfer)</a:t>
            </a:r>
            <a:endParaRPr/>
          </a:p>
          <a:p>
            <a:pPr indent="-336550" lvl="1" marL="914400" rtl="0" algn="l">
              <a:lnSpc>
                <a:spcPct val="100000"/>
              </a:lnSpc>
              <a:spcBef>
                <a:spcPts val="0"/>
              </a:spcBef>
              <a:spcAft>
                <a:spcPts val="0"/>
              </a:spcAft>
              <a:buSzPct val="100000"/>
              <a:buChar char="-"/>
            </a:pPr>
            <a:r>
              <a:rPr lang="en-MY"/>
              <a:t>Mint Status</a:t>
            </a:r>
            <a:endParaRPr/>
          </a:p>
          <a:p>
            <a:pPr indent="-336550" lvl="1" marL="914400" rtl="0" algn="l">
              <a:lnSpc>
                <a:spcPct val="100000"/>
              </a:lnSpc>
              <a:spcBef>
                <a:spcPts val="0"/>
              </a:spcBef>
              <a:spcAft>
                <a:spcPts val="0"/>
              </a:spcAft>
              <a:buSzPct val="100000"/>
              <a:buChar char="-"/>
            </a:pPr>
            <a:r>
              <a:rPr lang="en-MY"/>
              <a:t>Transfer Status</a:t>
            </a:r>
            <a:endParaRPr/>
          </a:p>
          <a:p>
            <a:pPr indent="-336550" lvl="1" marL="914400" rtl="0" algn="l">
              <a:lnSpc>
                <a:spcPct val="100000"/>
              </a:lnSpc>
              <a:spcBef>
                <a:spcPts val="0"/>
              </a:spcBef>
              <a:spcAft>
                <a:spcPts val="0"/>
              </a:spcAft>
              <a:buSzPct val="100000"/>
              <a:buChar char="-"/>
            </a:pPr>
            <a:r>
              <a:rPr lang="en-MY"/>
              <a:t>Import Timestamp</a:t>
            </a:r>
            <a:endParaRPr/>
          </a:p>
          <a:p>
            <a:pPr indent="-336550" lvl="1" marL="914400" rtl="0" algn="l">
              <a:lnSpc>
                <a:spcPct val="100000"/>
              </a:lnSpc>
              <a:spcBef>
                <a:spcPts val="0"/>
              </a:spcBef>
              <a:spcAft>
                <a:spcPts val="0"/>
              </a:spcAft>
              <a:buSzPct val="100000"/>
              <a:buChar char="-"/>
            </a:pPr>
            <a:r>
              <a:rPr lang="en-MY"/>
              <a:t>Imported by (Wallet ID- Name)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f3f014f55a_0_14"/>
          <p:cNvSpPr txBox="1"/>
          <p:nvPr>
            <p:ph idx="1" type="subTitle"/>
          </p:nvPr>
        </p:nvSpPr>
        <p:spPr>
          <a:xfrm>
            <a:off x="1287850" y="719175"/>
            <a:ext cx="10037100" cy="5745300"/>
          </a:xfrm>
          <a:prstGeom prst="rect">
            <a:avLst/>
          </a:prstGeom>
        </p:spPr>
        <p:txBody>
          <a:bodyPr anchorCtr="0" anchor="t" bIns="45700" lIns="91425" spcFirstLastPara="1" rIns="91425" wrap="square" tIns="45700">
            <a:normAutofit fontScale="70000" lnSpcReduction="20000"/>
          </a:bodyPr>
          <a:lstStyle/>
          <a:p>
            <a:pPr indent="0" lvl="0" marL="0" rtl="0" algn="l">
              <a:lnSpc>
                <a:spcPct val="100000"/>
              </a:lnSpc>
              <a:spcBef>
                <a:spcPts val="1000"/>
              </a:spcBef>
              <a:spcAft>
                <a:spcPts val="0"/>
              </a:spcAft>
              <a:buNone/>
            </a:pPr>
            <a:r>
              <a:rPr lang="en-MY"/>
              <a:t>2 Types of User Roles for the Dapp and functions</a:t>
            </a:r>
            <a:endParaRPr/>
          </a:p>
          <a:p>
            <a:pPr indent="-335280" lvl="0" marL="457200" rtl="0" algn="l">
              <a:lnSpc>
                <a:spcPct val="100000"/>
              </a:lnSpc>
              <a:spcBef>
                <a:spcPts val="1000"/>
              </a:spcBef>
              <a:spcAft>
                <a:spcPts val="0"/>
              </a:spcAft>
              <a:buSzPct val="100000"/>
              <a:buChar char="-"/>
            </a:pPr>
            <a:r>
              <a:rPr lang="en-MY"/>
              <a:t>Super Admin</a:t>
            </a:r>
            <a:endParaRPr/>
          </a:p>
          <a:p>
            <a:pPr indent="-317500" lvl="1" marL="1371600" rtl="0" algn="l">
              <a:lnSpc>
                <a:spcPct val="100000"/>
              </a:lnSpc>
              <a:spcBef>
                <a:spcPts val="0"/>
              </a:spcBef>
              <a:spcAft>
                <a:spcPts val="0"/>
              </a:spcAft>
              <a:buSzPct val="100000"/>
              <a:buChar char="-"/>
            </a:pPr>
            <a:r>
              <a:rPr lang="en-MY"/>
              <a:t>First time login with pre registered wallet (there is no registration process for Super Admin)</a:t>
            </a:r>
            <a:endParaRPr/>
          </a:p>
          <a:p>
            <a:pPr indent="-317500" lvl="1" marL="1371600" rtl="0" algn="l">
              <a:lnSpc>
                <a:spcPct val="100000"/>
              </a:lnSpc>
              <a:spcBef>
                <a:spcPts val="0"/>
              </a:spcBef>
              <a:spcAft>
                <a:spcPts val="0"/>
              </a:spcAft>
              <a:buSzPct val="100000"/>
              <a:buChar char="-"/>
            </a:pPr>
            <a:r>
              <a:rPr lang="en-MY"/>
              <a:t>Add contributors ( contributors for this user role is same as super admin)</a:t>
            </a:r>
            <a:endParaRPr/>
          </a:p>
          <a:p>
            <a:pPr indent="-317500" lvl="1" marL="1371600" rtl="0" algn="l">
              <a:lnSpc>
                <a:spcPct val="100000"/>
              </a:lnSpc>
              <a:spcBef>
                <a:spcPts val="0"/>
              </a:spcBef>
              <a:spcAft>
                <a:spcPts val="0"/>
              </a:spcAft>
              <a:buSzPct val="100000"/>
              <a:buChar char="-"/>
            </a:pPr>
            <a:r>
              <a:rPr lang="en-MY"/>
              <a:t>Make contributors as admin , enable disable contributors</a:t>
            </a:r>
            <a:endParaRPr/>
          </a:p>
          <a:p>
            <a:pPr indent="-317500" lvl="1" marL="1371600" rtl="0" algn="l">
              <a:lnSpc>
                <a:spcPct val="100000"/>
              </a:lnSpc>
              <a:spcBef>
                <a:spcPts val="0"/>
              </a:spcBef>
              <a:spcAft>
                <a:spcPts val="0"/>
              </a:spcAft>
              <a:buSzPct val="100000"/>
              <a:buChar char="-"/>
            </a:pPr>
            <a:r>
              <a:rPr lang="en-MY"/>
              <a:t>Super admin should be able to see all csv files from all DAO Accounts in ONERep Files Menu</a:t>
            </a:r>
            <a:endParaRPr/>
          </a:p>
          <a:p>
            <a:pPr indent="-317500" lvl="1" marL="1371600" rtl="0" algn="l">
              <a:lnSpc>
                <a:spcPct val="100000"/>
              </a:lnSpc>
              <a:spcBef>
                <a:spcPts val="0"/>
              </a:spcBef>
              <a:spcAft>
                <a:spcPts val="0"/>
              </a:spcAft>
              <a:buSzPct val="100000"/>
              <a:buChar char="-"/>
            </a:pPr>
            <a:r>
              <a:rPr lang="en-MY"/>
              <a:t>Super Admin should be able to see all team member reputation tokens from all DAOs in ONERep Board menu</a:t>
            </a:r>
            <a:endParaRPr/>
          </a:p>
          <a:p>
            <a:pPr indent="-317500" lvl="1" marL="1371600" rtl="0" algn="l">
              <a:lnSpc>
                <a:spcPct val="100000"/>
              </a:lnSpc>
              <a:spcBef>
                <a:spcPts val="0"/>
              </a:spcBef>
              <a:spcAft>
                <a:spcPts val="0"/>
              </a:spcAft>
              <a:buSzPct val="100000"/>
              <a:buChar char="-"/>
            </a:pPr>
            <a:r>
              <a:rPr lang="en-MY"/>
              <a:t>Both ONERep Files and Board menu to have Select DAO Name from drop down (Default : All)</a:t>
            </a:r>
            <a:endParaRPr/>
          </a:p>
          <a:p>
            <a:pPr indent="-317500" lvl="1" marL="1371600" rtl="0" algn="l">
              <a:lnSpc>
                <a:spcPct val="100000"/>
              </a:lnSpc>
              <a:spcBef>
                <a:spcPts val="0"/>
              </a:spcBef>
              <a:spcAft>
                <a:spcPts val="0"/>
              </a:spcAft>
              <a:buSzPct val="100000"/>
              <a:buChar char="-"/>
            </a:pPr>
            <a:r>
              <a:rPr lang="en-MY"/>
              <a:t>Super Admin DO NOT have CSV upload and Mint function</a:t>
            </a:r>
            <a:endParaRPr/>
          </a:p>
          <a:p>
            <a:pPr indent="-335280" lvl="0" marL="457200" rtl="0" algn="l">
              <a:lnSpc>
                <a:spcPct val="100000"/>
              </a:lnSpc>
              <a:spcBef>
                <a:spcPts val="0"/>
              </a:spcBef>
              <a:spcAft>
                <a:spcPts val="0"/>
              </a:spcAft>
              <a:buSzPct val="100000"/>
              <a:buChar char="-"/>
            </a:pPr>
            <a:r>
              <a:rPr lang="en-MY"/>
              <a:t>Dapp Account User</a:t>
            </a:r>
            <a:endParaRPr/>
          </a:p>
          <a:p>
            <a:pPr indent="-322580" lvl="0" marL="1371600" rtl="0" algn="l">
              <a:lnSpc>
                <a:spcPct val="100000"/>
              </a:lnSpc>
              <a:spcBef>
                <a:spcPts val="0"/>
              </a:spcBef>
              <a:spcAft>
                <a:spcPts val="0"/>
              </a:spcAft>
              <a:buSzPct val="100000"/>
              <a:buChar char="-"/>
            </a:pPr>
            <a:r>
              <a:rPr lang="en-MY" sz="2114"/>
              <a:t>Dapp Account user will have data permission access to only the single DAO registered using his wallet or the wallet added as a contributor to a DAO account</a:t>
            </a:r>
            <a:endParaRPr sz="2114"/>
          </a:p>
          <a:p>
            <a:pPr indent="-322580" lvl="0" marL="1371600" rtl="0" algn="l">
              <a:lnSpc>
                <a:spcPct val="100000"/>
              </a:lnSpc>
              <a:spcBef>
                <a:spcPts val="0"/>
              </a:spcBef>
              <a:spcAft>
                <a:spcPts val="0"/>
              </a:spcAft>
              <a:buSzPct val="100000"/>
              <a:buChar char="-"/>
            </a:pPr>
            <a:r>
              <a:rPr lang="en-MY" sz="2114"/>
              <a:t>Register DAOs with DAO Name and NTT Badge Name</a:t>
            </a:r>
            <a:endParaRPr sz="2114"/>
          </a:p>
          <a:p>
            <a:pPr indent="-322580" lvl="0" marL="1371600" rtl="0" algn="l">
              <a:lnSpc>
                <a:spcPct val="100000"/>
              </a:lnSpc>
              <a:spcBef>
                <a:spcPts val="0"/>
              </a:spcBef>
              <a:spcAft>
                <a:spcPts val="0"/>
              </a:spcAft>
              <a:buSzPct val="100000"/>
              <a:buChar char="-"/>
            </a:pPr>
            <a:r>
              <a:rPr lang="en-MY" sz="2114"/>
              <a:t>Add Contributor to DAO ONERep Account ( Remember DO NOT Confuse the ONERep Account contributor with the team member wallet coming in the csv, they are not related) </a:t>
            </a:r>
            <a:endParaRPr sz="2114"/>
          </a:p>
          <a:p>
            <a:pPr indent="-322580" lvl="0" marL="1371600" rtl="0" algn="l">
              <a:lnSpc>
                <a:spcPct val="100000"/>
              </a:lnSpc>
              <a:spcBef>
                <a:spcPts val="0"/>
              </a:spcBef>
              <a:spcAft>
                <a:spcPts val="0"/>
              </a:spcAft>
              <a:buSzPct val="100000"/>
              <a:buChar char="-"/>
            </a:pPr>
            <a:r>
              <a:rPr lang="en-MY" sz="2114"/>
              <a:t>Import CSV</a:t>
            </a:r>
            <a:endParaRPr sz="2114"/>
          </a:p>
          <a:p>
            <a:pPr indent="-322580" lvl="0" marL="1371600" rtl="0" algn="l">
              <a:lnSpc>
                <a:spcPct val="100000"/>
              </a:lnSpc>
              <a:spcBef>
                <a:spcPts val="0"/>
              </a:spcBef>
              <a:spcAft>
                <a:spcPts val="0"/>
              </a:spcAft>
              <a:buSzPct val="100000"/>
              <a:buChar char="-"/>
            </a:pPr>
            <a:r>
              <a:rPr lang="en-MY" sz="2114"/>
              <a:t>Mint NTTs, token count based on the sum value of the RECEIVED column in the csv (2 options, either mint tokens for the badge name given or mint dynamic tokens for the badge name) </a:t>
            </a:r>
            <a:endParaRPr sz="2114"/>
          </a:p>
          <a:p>
            <a:pPr indent="-322580" lvl="0" marL="1371600" rtl="0" algn="l">
              <a:lnSpc>
                <a:spcPct val="100000"/>
              </a:lnSpc>
              <a:spcBef>
                <a:spcPts val="0"/>
              </a:spcBef>
              <a:spcAft>
                <a:spcPts val="0"/>
              </a:spcAft>
              <a:buSzPct val="100000"/>
              <a:buChar char="-"/>
            </a:pPr>
            <a:r>
              <a:rPr lang="en-MY" sz="2114"/>
              <a:t>Transfer the minted tokens to the individual wallet ids in the csv to the amount in RECEIVED column against their wallets.</a:t>
            </a:r>
            <a:endParaRPr sz="2114"/>
          </a:p>
          <a:p>
            <a:pPr indent="-322580" lvl="0" marL="1371600" rtl="0" algn="l">
              <a:lnSpc>
                <a:spcPct val="100000"/>
              </a:lnSpc>
              <a:spcBef>
                <a:spcPts val="0"/>
              </a:spcBef>
              <a:spcAft>
                <a:spcPts val="0"/>
              </a:spcAft>
              <a:buSzPct val="100000"/>
              <a:buChar char="-"/>
            </a:pPr>
            <a:r>
              <a:rPr lang="en-MY" sz="2114"/>
              <a:t>Display the Team member name , wallet id, reputation tokens received in ONERep board ( sorted by token count descending by default, keep sort option on the grid header)</a:t>
            </a:r>
            <a:endParaRPr sz="2114"/>
          </a:p>
          <a:p>
            <a:pPr indent="-322580" lvl="0" marL="1371600" rtl="0" algn="l">
              <a:lnSpc>
                <a:spcPct val="100000"/>
              </a:lnSpc>
              <a:spcBef>
                <a:spcPts val="0"/>
              </a:spcBef>
              <a:spcAft>
                <a:spcPts val="0"/>
              </a:spcAft>
              <a:buSzPct val="100000"/>
              <a:buChar char="-"/>
            </a:pPr>
            <a:r>
              <a:rPr lang="en-MY" sz="2114"/>
              <a:t>List the imported CSV files in ONERep Files menu with </a:t>
            </a:r>
            <a:endParaRPr sz="2114"/>
          </a:p>
          <a:p>
            <a:pPr indent="-317500" lvl="1" marL="1828800" rtl="0" algn="l">
              <a:lnSpc>
                <a:spcPct val="100000"/>
              </a:lnSpc>
              <a:spcBef>
                <a:spcPts val="0"/>
              </a:spcBef>
              <a:spcAft>
                <a:spcPts val="0"/>
              </a:spcAft>
              <a:buSzPct val="100000"/>
              <a:buChar char="-"/>
            </a:pPr>
            <a:r>
              <a:rPr lang="en-MY"/>
              <a:t>CSV File Name</a:t>
            </a:r>
            <a:endParaRPr/>
          </a:p>
          <a:p>
            <a:pPr indent="-317500" lvl="1" marL="1828800" rtl="0" algn="l">
              <a:lnSpc>
                <a:spcPct val="100000"/>
              </a:lnSpc>
              <a:spcBef>
                <a:spcPts val="0"/>
              </a:spcBef>
              <a:spcAft>
                <a:spcPts val="0"/>
              </a:spcAft>
              <a:buSzPct val="100000"/>
              <a:buChar char="-"/>
            </a:pPr>
            <a:r>
              <a:rPr lang="en-MY"/>
              <a:t>IPFS URI (Files to be uploaded to IPFS only after successful minting and transfer)</a:t>
            </a:r>
            <a:endParaRPr/>
          </a:p>
          <a:p>
            <a:pPr indent="-317500" lvl="1" marL="1828800" rtl="0" algn="l">
              <a:lnSpc>
                <a:spcPct val="100000"/>
              </a:lnSpc>
              <a:spcBef>
                <a:spcPts val="0"/>
              </a:spcBef>
              <a:spcAft>
                <a:spcPts val="0"/>
              </a:spcAft>
              <a:buSzPct val="100000"/>
              <a:buChar char="-"/>
            </a:pPr>
            <a:r>
              <a:rPr lang="en-MY"/>
              <a:t>Mint Status</a:t>
            </a:r>
            <a:endParaRPr/>
          </a:p>
          <a:p>
            <a:pPr indent="-317500" lvl="1" marL="1828800" rtl="0" algn="l">
              <a:lnSpc>
                <a:spcPct val="100000"/>
              </a:lnSpc>
              <a:spcBef>
                <a:spcPts val="0"/>
              </a:spcBef>
              <a:spcAft>
                <a:spcPts val="0"/>
              </a:spcAft>
              <a:buSzPct val="100000"/>
              <a:buChar char="-"/>
            </a:pPr>
            <a:r>
              <a:rPr lang="en-MY"/>
              <a:t>Transfer Status</a:t>
            </a:r>
            <a:endParaRPr/>
          </a:p>
          <a:p>
            <a:pPr indent="-317500" lvl="1" marL="1828800" rtl="0" algn="l">
              <a:lnSpc>
                <a:spcPct val="100000"/>
              </a:lnSpc>
              <a:spcBef>
                <a:spcPts val="0"/>
              </a:spcBef>
              <a:spcAft>
                <a:spcPts val="0"/>
              </a:spcAft>
              <a:buSzPct val="100000"/>
              <a:buChar char="-"/>
            </a:pPr>
            <a:r>
              <a:rPr lang="en-MY"/>
              <a:t>Import Timestamp</a:t>
            </a:r>
            <a:endParaRPr/>
          </a:p>
          <a:p>
            <a:pPr indent="-317500" lvl="1" marL="1828800" rtl="0" algn="l">
              <a:lnSpc>
                <a:spcPct val="100000"/>
              </a:lnSpc>
              <a:spcBef>
                <a:spcPts val="0"/>
              </a:spcBef>
              <a:spcAft>
                <a:spcPts val="0"/>
              </a:spcAft>
              <a:buSzPct val="100000"/>
              <a:buChar char="-"/>
            </a:pPr>
            <a:r>
              <a:rPr lang="en-MY"/>
              <a:t>Imported by (Wallet ID- Name)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f3f014f55a_0_18"/>
          <p:cNvSpPr txBox="1"/>
          <p:nvPr>
            <p:ph idx="1" type="subTitle"/>
          </p:nvPr>
        </p:nvSpPr>
        <p:spPr>
          <a:xfrm>
            <a:off x="1287850" y="719175"/>
            <a:ext cx="10037100" cy="5745300"/>
          </a:xfrm>
          <a:prstGeom prst="rect">
            <a:avLst/>
          </a:prstGeom>
        </p:spPr>
        <p:txBody>
          <a:bodyPr anchorCtr="0" anchor="t" bIns="45700" lIns="91425" spcFirstLastPara="1" rIns="91425" wrap="square" tIns="45700">
            <a:normAutofit/>
          </a:bodyPr>
          <a:lstStyle/>
          <a:p>
            <a:pPr indent="-355600" lvl="1" marL="1828800" rtl="0" algn="l">
              <a:lnSpc>
                <a:spcPct val="100000"/>
              </a:lnSpc>
              <a:spcBef>
                <a:spcPts val="500"/>
              </a:spcBef>
              <a:spcAft>
                <a:spcPts val="0"/>
              </a:spcAft>
              <a:buSzPts val="2000"/>
              <a:buChar char="-"/>
            </a:pPr>
            <a:r>
              <a:rPr lang="en-MY" sz="2400"/>
              <a:t>What happens when a contributor wallet is disabled? </a:t>
            </a:r>
            <a:endParaRPr sz="2400"/>
          </a:p>
          <a:p>
            <a:pPr indent="-381000" lvl="2" marL="2286000" rtl="0" algn="l">
              <a:lnSpc>
                <a:spcPct val="100000"/>
              </a:lnSpc>
              <a:spcBef>
                <a:spcPts val="0"/>
              </a:spcBef>
              <a:spcAft>
                <a:spcPts val="0"/>
              </a:spcAft>
              <a:buSzPts val="2400"/>
              <a:buChar char="-"/>
            </a:pPr>
            <a:r>
              <a:rPr lang="en-MY" sz="2400"/>
              <a:t>That wallet will not be able to access that particular DAO Account and its functions.</a:t>
            </a:r>
            <a:endParaRPr sz="2400"/>
          </a:p>
          <a:p>
            <a:pPr indent="-381000" lvl="2" marL="2286000" rtl="0" algn="l">
              <a:lnSpc>
                <a:spcPct val="100000"/>
              </a:lnSpc>
              <a:spcBef>
                <a:spcPts val="0"/>
              </a:spcBef>
              <a:spcAft>
                <a:spcPts val="0"/>
              </a:spcAft>
              <a:buSzPts val="2400"/>
              <a:buChar char="-"/>
            </a:pPr>
            <a:r>
              <a:rPr lang="en-MY" sz="2400"/>
              <a:t>That wallet when try to login again will be treated as a new DAO registration process taking to the registration page. Display a message saying “Your access to &lt;DAO Name&gt; is removed, </a:t>
            </a:r>
            <a:r>
              <a:rPr lang="en-MY" sz="2400"/>
              <a:t>Would you like to create a new DAO?” If yes, take to register page, NO then Landing Page.</a:t>
            </a:r>
            <a:endParaRPr sz="2400"/>
          </a:p>
          <a:p>
            <a:pPr indent="-381000" lvl="2" marL="2286000" rtl="0" algn="l">
              <a:lnSpc>
                <a:spcPct val="100000"/>
              </a:lnSpc>
              <a:spcBef>
                <a:spcPts val="0"/>
              </a:spcBef>
              <a:spcAft>
                <a:spcPts val="0"/>
              </a:spcAft>
              <a:buSzPts val="2400"/>
              <a:buChar char="-"/>
            </a:pPr>
            <a:r>
              <a:rPr lang="en-MY" sz="2400"/>
              <a:t>The same logic applies for contributor accounts in both Super Admin and Dapp Account User roles.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nvSpPr>
        <p:spPr>
          <a:xfrm>
            <a:off x="649480" y="239283"/>
            <a:ext cx="125021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MY" sz="1800" u="none" cap="none" strike="noStrike">
                <a:solidFill>
                  <a:schemeClr val="dk1"/>
                </a:solidFill>
                <a:latin typeface="Calibri"/>
                <a:ea typeface="Calibri"/>
                <a:cs typeface="Calibri"/>
                <a:sym typeface="Calibri"/>
              </a:rPr>
              <a:t>Home Page</a:t>
            </a:r>
            <a:endParaRPr b="0" i="0" sz="1800" u="none" cap="none" strike="noStrike">
              <a:solidFill>
                <a:schemeClr val="dk1"/>
              </a:solidFill>
              <a:latin typeface="Calibri"/>
              <a:ea typeface="Calibri"/>
              <a:cs typeface="Calibri"/>
              <a:sym typeface="Calibri"/>
            </a:endParaRPr>
          </a:p>
        </p:txBody>
      </p:sp>
      <p:pic>
        <p:nvPicPr>
          <p:cNvPr id="111" name="Google Shape;111;p1"/>
          <p:cNvPicPr preferRelativeResize="0"/>
          <p:nvPr/>
        </p:nvPicPr>
        <p:blipFill>
          <a:blip r:embed="rId3">
            <a:alphaModFix/>
          </a:blip>
          <a:stretch>
            <a:fillRect/>
          </a:stretch>
        </p:blipFill>
        <p:spPr>
          <a:xfrm>
            <a:off x="607038" y="736515"/>
            <a:ext cx="10977915" cy="59445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1b3b3b4b81_0_61"/>
          <p:cNvSpPr txBox="1"/>
          <p:nvPr/>
        </p:nvSpPr>
        <p:spPr>
          <a:xfrm>
            <a:off x="5293630" y="3244358"/>
            <a:ext cx="1250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Dapp user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nvSpPr>
        <p:spPr>
          <a:xfrm>
            <a:off x="649470" y="239275"/>
            <a:ext cx="4191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Dapp User - </a:t>
            </a:r>
            <a:r>
              <a:rPr b="0" i="0" lang="en-MY" sz="1800" u="none" cap="none" strike="noStrike">
                <a:solidFill>
                  <a:schemeClr val="dk1"/>
                </a:solidFill>
                <a:latin typeface="Calibri"/>
                <a:ea typeface="Calibri"/>
                <a:cs typeface="Calibri"/>
                <a:sym typeface="Calibri"/>
              </a:rPr>
              <a:t>Wallet Connect</a:t>
            </a:r>
            <a:endParaRPr b="0" i="0" sz="1800" u="none" cap="none" strike="noStrike">
              <a:solidFill>
                <a:schemeClr val="dk1"/>
              </a:solidFill>
              <a:latin typeface="Calibri"/>
              <a:ea typeface="Calibri"/>
              <a:cs typeface="Calibri"/>
              <a:sym typeface="Calibri"/>
            </a:endParaRPr>
          </a:p>
        </p:txBody>
      </p:sp>
      <p:pic>
        <p:nvPicPr>
          <p:cNvPr id="122" name="Google Shape;122;p3"/>
          <p:cNvPicPr preferRelativeResize="0"/>
          <p:nvPr/>
        </p:nvPicPr>
        <p:blipFill>
          <a:blip r:embed="rId3">
            <a:alphaModFix/>
          </a:blip>
          <a:stretch>
            <a:fillRect/>
          </a:stretch>
        </p:blipFill>
        <p:spPr>
          <a:xfrm>
            <a:off x="791950" y="711815"/>
            <a:ext cx="10977915" cy="59445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1b3b3b4b81_0_2"/>
          <p:cNvSpPr txBox="1"/>
          <p:nvPr/>
        </p:nvSpPr>
        <p:spPr>
          <a:xfrm>
            <a:off x="649476" y="239275"/>
            <a:ext cx="48507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800"/>
              <a:buFont typeface="Arial"/>
              <a:buNone/>
            </a:pPr>
            <a:r>
              <a:rPr lang="en-MY" sz="1800">
                <a:solidFill>
                  <a:schemeClr val="dk1"/>
                </a:solidFill>
                <a:latin typeface="Calibri"/>
                <a:ea typeface="Calibri"/>
                <a:cs typeface="Calibri"/>
                <a:sym typeface="Calibri"/>
              </a:rPr>
              <a:t>Dapp User - After Wallet Connect</a:t>
            </a:r>
            <a:endParaRPr sz="1800">
              <a:solidFill>
                <a:schemeClr val="dk1"/>
              </a:solidFill>
              <a:latin typeface="Calibri"/>
              <a:ea typeface="Calibri"/>
              <a:cs typeface="Calibri"/>
              <a:sym typeface="Calibri"/>
            </a:endParaRPr>
          </a:p>
        </p:txBody>
      </p:sp>
      <p:pic>
        <p:nvPicPr>
          <p:cNvPr id="128" name="Google Shape;128;g11b3b3b4b81_0_2"/>
          <p:cNvPicPr preferRelativeResize="0"/>
          <p:nvPr/>
        </p:nvPicPr>
        <p:blipFill>
          <a:blip r:embed="rId3">
            <a:alphaModFix/>
          </a:blip>
          <a:stretch>
            <a:fillRect/>
          </a:stretch>
        </p:blipFill>
        <p:spPr>
          <a:xfrm>
            <a:off x="695550" y="701950"/>
            <a:ext cx="10977992" cy="594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2022-04-14T15:25:44Z</dcterms:created>
  <dc:creator>Dell</dc:creator>
</cp:coreProperties>
</file>