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9" r:id="rId4"/>
    <p:sldId id="272" r:id="rId5"/>
    <p:sldId id="278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89ED1-AB02-425D-8A50-0CB79605CE01}" v="78" dt="2025-06-06T06:44:59.466"/>
  </p1510:revLst>
</p1510:revInfo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27" d="100"/>
          <a:sy n="127" d="100"/>
        </p:scale>
        <p:origin x="173" y="274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346F1-1136-4472-BABD-BA88C8550ECC}" type="datetime1">
              <a:rPr lang="el-GR" smtClean="0"/>
              <a:t>12/6/2025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4F7D3A-4739-4894-B6FB-84F8B3372D01}" type="datetime1">
              <a:rPr lang="el-GR" smtClean="0"/>
              <a:t>12/6/2025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079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12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07421-3F30-2FFE-7C40-323F7935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458B5E89-1436-32B1-8460-C5A94F385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252548A0-47AD-4BF3-AE9C-7642209FB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4D82D2F-0191-18C6-9B4E-F2C8F0769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27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128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81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121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Διαφάνεια τίτλου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Ομάδα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Ομάδα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Ομάδα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Ορθογώνιο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6" name="Ορθογώνιο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7" name="Ορθογώνιο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1" name="Ομάδα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Ορθογώνιο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6" name="Ορθογώνιο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4" name="Ορθογώνιο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3" name="Ομάδα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Ορθογώνιο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79" name="Ορθογώνιο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1" name="Ορθογώνιο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sp>
            <p:nvSpPr>
              <p:cNvPr id="75" name="Ορθογώνιο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76" name="Ορθογώνιο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77" name="Ορθογώνιο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</p:grpSp>
        <p:sp>
          <p:nvSpPr>
            <p:cNvPr id="45" name="Ελεύθερη σχεδίαση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8" name="Ελεύθερη σχεδίαση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9" name="Ελεύθερη σχεδίαση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1" name="Ελεύθερη σχεδίαση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2" name="Ελεύθερη σχεδίαση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3" name="Εξάγωνο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4" name="Εξάγωνο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5" name="Εξάγωνο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6" name="Εξάγωνο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7" name="Εξάγωνο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8" name="Ελεύθερη σχεδίαση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9" name="Εξάγωνο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0" name="Εξάγωνο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1" name="Εξάγωνο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2" name="Εξάγωνο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3" name="Εξάγωνο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4" name="Εξάγωνο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5" name="Εξάγωνο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6" name="Εξάγωνο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7" name="Εξάγωνο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8" name="Ελεύθερη σχεδίαση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9" name="Ελεύθερη σχεδίαση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</p:grpSp>
      <p:sp>
        <p:nvSpPr>
          <p:cNvPr id="46" name="Ορθογώνιο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50" name="Ορθογώνιο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89" name="Ορθογώνιο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47" name="Ορθογώνιο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8" name="Θέση εικόνας 7" descr="Ένα κενό πλαίσιο κράτησης θέσης,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el-GR" dirty="0"/>
              <a:t>Εισαγάγετε φωτογραφία του προϊόντος εδώ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9E27023A-B5A3-4D09-8A99-B6AEFB5FAB7E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8DB9B-09FF-4B39-B899-69E2788B491B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8BC43C-91E8-4ED3-A31F-B88B44DA3E66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6839B-49BF-48DB-A8EA-12E47E78CE23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>
              <a:defRPr sz="40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24FA8-72A6-45F1-B421-8DC72AE45E6D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9" name="Θέση περιεχομένου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11" name="Θέση περιεχομένου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428FE-40A1-4471-A7D1-208DD9054F6B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EECF3-5B4F-4F90-9291-FD0592263A42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9A7A-1BD4-4FA9-90C9-7500626759A4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87088-F5B0-490C-B979-C1EC89DC143B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Ομάδα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Ομάδα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Ομάδα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Ορθογώνιο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5" name="Ορθογώνιο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6" name="Ορθογώνιο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3" name="Ομάδα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Ορθογώνιο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2" name="Ορθογώνιο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3" name="Ορθογώνιο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4" name="Ομάδα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Ορθογώνιο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79" name="Ορθογώνιο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0" name="Ορθογώνιο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sp>
            <p:nvSpPr>
              <p:cNvPr id="75" name="Ορθογώνιο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76" name="Ορθογώνιο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77" name="Ορθογώνιο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</p:grpSp>
        <p:sp>
          <p:nvSpPr>
            <p:cNvPr id="47" name="Ελεύθερη σχεδίαση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8" name="Ελεύθερη σχεδίαση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9" name="Ελεύθερη σχεδίαση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0" name="Ελεύθερη σχεδίαση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1" name="Ελεύθερη σχεδίαση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2" name="Εξάγωνο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3" name="Εξάγωνο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4" name="Εξάγωνο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5" name="Εξάγωνο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6" name="Εξάγωνο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9" name="Ελεύθερη σχεδίαση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0" name="Εξάγωνο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2" name="Εξάγωνο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3" name="Εξάγωνο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4" name="Εξάγωνο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5" name="Εξάγωνο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6" name="Εξάγωνο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7" name="Εξάγωνο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8" name="Εξάγωνο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9" name="Εξάγωνο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0" name="Ελεύθερη σχεδίαση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1" name="Ελεύθερη σχεδίαση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</p:grpSp>
      <p:sp>
        <p:nvSpPr>
          <p:cNvPr id="46" name="Ορθογώνιο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57" name="Ορθογώνιο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58" name="Ορθογώνιο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61" name="Ορθογώνιο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F50059-CB16-42C6-8727-A4D1FFF22803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Ομάδα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Ομάδα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Ομάδα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Ορθογώνιο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8" name="Ορθογώνιο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9" name="Ορθογώνιο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6" name="Ομάδα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Ορθογώνιο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5" name="Ορθογώνιο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6" name="Ορθογώνιο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77" name="Ομάδα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Ορθογώνιο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2" name="Ορθογώνιο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83" name="Ορθογώνιο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sp>
            <p:nvSpPr>
              <p:cNvPr id="78" name="Ορθογώνιο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79" name="Ορθογώνιο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80" name="Ορθογώνιο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</p:grpSp>
        <p:sp>
          <p:nvSpPr>
            <p:cNvPr id="46" name="Ελεύθερη σχεδίαση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7" name="Ελεύθερη σχεδίαση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8" name="Ελεύθερη σχεδίαση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9" name="Ελεύθερη σχεδίαση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0" name="Ελεύθερη σχεδίαση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1" name="Εξάγωνο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2" name="Εξάγωνο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0" name="Εξάγωνο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1" name="Εξάγωνο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2" name="Εξάγωνο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3" name="Ελεύθερη σχεδίαση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4" name="Εξάγωνο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5" name="Εξάγωνο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6" name="Εξάγωνο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7" name="Εξάγωνο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8" name="Εξάγωνο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9" name="Εξάγωνο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0" name="Εξάγωνο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1" name="Εξάγωνο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2" name="Εξάγωνο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3" name="Ελεύθερη σχεδίαση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74" name="Ελεύθερη σχεδίαση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</p:grpSp>
      <p:sp>
        <p:nvSpPr>
          <p:cNvPr id="94" name="Ορθογώνιο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101" name="Ορθογώνιο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102" name="Ορθογώνιο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105" name="Ορθογώνιο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9090D-FBFD-4DC6-B4D4-901C3157ECEB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Ομάδα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Ομάδα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Ομάδα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Ορθογώνιο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4" name="Ορθογώνιο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5" name="Ορθογώνιο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102" name="Ομάδα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Ορθογώνιο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1" name="Ορθογώνιο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12" name="Ορθογώνιο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grpSp>
            <p:nvGrpSpPr>
              <p:cNvPr id="103" name="Ομάδα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Ορθογώνιο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08" name="Ορθογώνιο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  <p:sp>
              <p:nvSpPr>
                <p:cNvPr id="109" name="Ορθογώνιο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l-GR" sz="1800" dirty="0"/>
                </a:p>
              </p:txBody>
            </p:sp>
          </p:grpSp>
          <p:sp>
            <p:nvSpPr>
              <p:cNvPr id="104" name="Ορθογώνιο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105" name="Ορθογώνιο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  <p:sp>
            <p:nvSpPr>
              <p:cNvPr id="106" name="Ορθογώνιο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l-GR" sz="1800" dirty="0"/>
              </a:p>
            </p:txBody>
          </p:sp>
        </p:grpSp>
        <p:sp>
          <p:nvSpPr>
            <p:cNvPr id="44" name="Ελεύθερη σχεδίαση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5" name="Ελεύθερη σχεδίαση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6" name="Ελεύθερη σχεδίαση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7" name="Ελεύθερη σχεδίαση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49" name="Ελεύθερη σχεδίαση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0" name="Εξάγωνο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1" name="Εξάγωνο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2" name="Εξάγωνο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3" name="Εξάγωνο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4" name="Εξάγωνο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5" name="Ελεύθερη σχεδίαση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6" name="Εξάγωνο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7" name="Εξάγωνο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8" name="Εξάγωνο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59" name="Εξάγωνο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60" name="Εξάγωνο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95" name="Εξάγωνο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96" name="Εξάγωνο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97" name="Εξάγωνο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98" name="Εξάγωνο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99" name="Ελεύθερη σχεδίαση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  <p:sp>
          <p:nvSpPr>
            <p:cNvPr id="100" name="Ελεύθερη σχεδίαση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sz="1800" dirty="0"/>
            </a:p>
          </p:txBody>
        </p:sp>
      </p:grpSp>
      <p:sp>
        <p:nvSpPr>
          <p:cNvPr id="66" name="Ορθογώνιο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70" name="Ορθογώνιο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71" name="Ορθογώνιο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sz="1800" dirty="0"/>
          </a:p>
        </p:txBody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  <a:p>
            <a:pPr lvl="5" rtl="0"/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33BF9AEF-5751-4171-95E1-4C2078791FD5}" type="datetime1">
              <a:rPr lang="el-GR" smtClean="0"/>
              <a:t>12/6/2025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l-GR" b="1" dirty="0"/>
              <a:t>Εφαρμοσμένα Οικονομικά</a:t>
            </a:r>
            <a:r>
              <a:rPr lang="el-GR" dirty="0"/>
              <a:t> :</a:t>
            </a:r>
          </a:p>
          <a:p>
            <a:pPr rtl="0"/>
            <a:r>
              <a:rPr lang="el-GR" dirty="0"/>
              <a:t>Χρηματοοικονομική τεχνολογία και επενδύσεις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D69B56-478C-C370-5F73-896B90699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l-GR" dirty="0"/>
              <a:t>Ανάπτυξη Αλγορίθμων για επενδυτικές στρατηγικές βασισμένες στην Τεχνική</a:t>
            </a:r>
          </a:p>
        </p:txBody>
      </p:sp>
      <p:pic>
        <p:nvPicPr>
          <p:cNvPr id="1026" name="Picture 2" descr="Πανεπιστήμιο Θεσσαλίας - Οικονομολόγος">
            <a:extLst>
              <a:ext uri="{FF2B5EF4-FFF2-40B4-BE49-F238E27FC236}">
                <a16:creationId xmlns:a16="http://schemas.microsoft.com/office/drawing/2014/main" id="{503AB4A6-D1C4-F424-E758-7D02C9196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39" y="354664"/>
            <a:ext cx="1576495" cy="157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88FA6AB-BD8D-97AD-3A6B-E9908BBE8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err="1"/>
              <a:t>Ναζάρης</a:t>
            </a:r>
            <a:r>
              <a:rPr lang="el-GR" dirty="0"/>
              <a:t> Ευάγγελος </a:t>
            </a:r>
          </a:p>
        </p:txBody>
      </p:sp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dirty="0"/>
              <a:t>Επισκόπηση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l-GR" dirty="0"/>
              <a:t>Ανάπτυξη και αξιολόγηση επενδυτικών στρατηγικών βασισμένων σε τεχνικούς δείκτες.</a:t>
            </a:r>
          </a:p>
          <a:p>
            <a:pPr rtl="0"/>
            <a:r>
              <a:rPr lang="el-GR" dirty="0"/>
              <a:t>Υλοποίηση των στρατηγικών με </a:t>
            </a:r>
            <a:r>
              <a:rPr lang="el-GR" dirty="0" err="1"/>
              <a:t>Python</a:t>
            </a:r>
            <a:r>
              <a:rPr lang="el-GR" dirty="0"/>
              <a:t> μέσω αλγορίθμων.</a:t>
            </a:r>
          </a:p>
          <a:p>
            <a:r>
              <a:rPr lang="el-GR" dirty="0"/>
              <a:t>Σύγκριση της αποδοτικότητας των αλγορίθμων με κλασικές στρατηγικές (π.χ. RSI, MACD).</a:t>
            </a:r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141CDF-F7F9-E8B3-862B-CCB2E652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>
            <a:normAutofit/>
          </a:bodyPr>
          <a:lstStyle/>
          <a:p>
            <a:r>
              <a:rPr lang="el-GR" sz="1800" dirty="0"/>
              <a:t>Το </a:t>
            </a:r>
            <a:r>
              <a:rPr lang="el-GR" sz="1800" b="1" dirty="0"/>
              <a:t>Αλγοριθμικό Trading</a:t>
            </a:r>
            <a:r>
              <a:rPr lang="el-GR" sz="1800" dirty="0"/>
              <a:t> ( </a:t>
            </a:r>
            <a:r>
              <a:rPr lang="el-GR" sz="1800" dirty="0" err="1"/>
              <a:t>Algo</a:t>
            </a:r>
            <a:r>
              <a:rPr lang="el-GR" sz="1800" dirty="0"/>
              <a:t> Trading) είναι η χρήση υπολογιστικών αλγορίθμων για την </a:t>
            </a:r>
            <a:r>
              <a:rPr lang="el-GR" sz="1800" b="1" dirty="0"/>
              <a:t>αυτόματη εκτέλεση χρηματιστηριακών συναλλαγών</a:t>
            </a:r>
            <a:r>
              <a:rPr lang="el-GR" sz="1800" dirty="0"/>
              <a:t>, σύμφωνα με προκαθορισμένους κανόνες και στρατηγικές.</a:t>
            </a:r>
            <a:endParaRPr lang="en-US" sz="1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A283A9-FD69-4B00-C5A9-71184903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/>
          <a:lstStyle/>
          <a:p>
            <a:r>
              <a:rPr lang="el-GR" dirty="0"/>
              <a:t>Κύρια Χαρακτηριστικά 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A226E0-92DE-947E-B058-91F0C303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>
            <a:normAutofit lnSpcReduction="10000"/>
          </a:bodyPr>
          <a:lstStyle/>
          <a:p>
            <a:r>
              <a:rPr lang="el-GR" sz="2000" dirty="0"/>
              <a:t>Εκτέλεση εντολών αγοράς/πώλησης χωρίς ανθρώπινη παρέμβαση</a:t>
            </a:r>
          </a:p>
          <a:p>
            <a:r>
              <a:rPr lang="el-GR" sz="2000" dirty="0"/>
              <a:t>Λήψη αποφάσεων βασισμένων σε τεχνικούς δείκτες και ιστορικά δεδομένα</a:t>
            </a:r>
          </a:p>
          <a:p>
            <a:r>
              <a:rPr lang="el-GR" sz="2000" dirty="0"/>
              <a:t>Συνδυασμός τεχνολογίας, στατιστικής και οικονομικής ανάλυσης</a:t>
            </a:r>
          </a:p>
          <a:p>
            <a:endParaRPr lang="en-US" sz="20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A1CA42D-34D3-76DB-D4BB-DA3CB624D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/>
          <a:lstStyle/>
          <a:p>
            <a:r>
              <a:rPr lang="el-GR" dirty="0"/>
              <a:t>Εφαρμογές</a:t>
            </a:r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849E166-415F-C159-C249-5A156064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>
            <a:normAutofit lnSpcReduction="10000"/>
          </a:bodyPr>
          <a:lstStyle/>
          <a:p>
            <a:r>
              <a:rPr lang="el-GR" sz="2000" dirty="0"/>
              <a:t>Χρήση σε μετοχές, </a:t>
            </a:r>
            <a:r>
              <a:rPr lang="el-GR" sz="2000" dirty="0" err="1"/>
              <a:t>ETFs</a:t>
            </a:r>
            <a:r>
              <a:rPr lang="el-GR" sz="2000" dirty="0"/>
              <a:t>, </a:t>
            </a:r>
            <a:r>
              <a:rPr lang="el-GR" sz="2000" dirty="0" err="1"/>
              <a:t>Forex</a:t>
            </a:r>
            <a:r>
              <a:rPr lang="el-GR" sz="2000" dirty="0"/>
              <a:t>, </a:t>
            </a:r>
            <a:r>
              <a:rPr lang="el-GR" sz="2000" dirty="0" err="1"/>
              <a:t>κρυπτονομίσματα</a:t>
            </a:r>
            <a:r>
              <a:rPr lang="el-GR" sz="2000" dirty="0"/>
              <a:t>, δείκτες</a:t>
            </a:r>
          </a:p>
          <a:p>
            <a:r>
              <a:rPr lang="el-GR" sz="2000" dirty="0"/>
              <a:t>Ευρεία εφαρμογή από επενδυτικά </a:t>
            </a:r>
            <a:r>
              <a:rPr lang="el-GR" sz="2000" dirty="0" err="1"/>
              <a:t>funds</a:t>
            </a:r>
            <a:r>
              <a:rPr lang="el-GR" sz="2000" dirty="0"/>
              <a:t>, τράπεζες και ανεξάρτητους </a:t>
            </a:r>
            <a:r>
              <a:rPr lang="el-GR" sz="2000" dirty="0" err="1"/>
              <a:t>traders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Χαρακτηριστικά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0" rtl="0"/>
            <a:r>
              <a:rPr lang="el-GR" b="1" dirty="0"/>
              <a:t>Αυτοματοποίηση αποφάσεων</a:t>
            </a:r>
            <a:r>
              <a:rPr lang="el-GR" dirty="0"/>
              <a:t>: Οι αγοραπωλησίες εκτελούνται αυτόματα βάσει καθορισμένων συνθηκών.</a:t>
            </a:r>
          </a:p>
          <a:p>
            <a:pPr lvl="0" rtl="0"/>
            <a:r>
              <a:rPr lang="el-GR" b="1" dirty="0"/>
              <a:t>Αντικειμενικότητα</a:t>
            </a:r>
            <a:r>
              <a:rPr lang="el-GR" dirty="0"/>
              <a:t>: Δεν επηρεάζεται από συναισθηματικούς παράγοντες.</a:t>
            </a:r>
          </a:p>
          <a:p>
            <a:pPr lvl="0" rtl="0"/>
            <a:r>
              <a:rPr lang="el-GR" b="1" dirty="0"/>
              <a:t>Συστηματική στρατηγική</a:t>
            </a:r>
            <a:r>
              <a:rPr lang="el-GR" dirty="0"/>
              <a:t>: Υλοποιεί αυστηρά δομημένους κανόνες εισόδου/εξόδου.</a:t>
            </a:r>
          </a:p>
          <a:p>
            <a:pPr lvl="0" rtl="0"/>
            <a:r>
              <a:rPr lang="el-GR" b="1" dirty="0"/>
              <a:t>Υψηλή ταχύτητα</a:t>
            </a:r>
            <a:r>
              <a:rPr lang="el-GR" dirty="0"/>
              <a:t>: Δυνατότητα εκτέλεσης χιλιάδων εντολών σε δευτερόλεπτα.</a:t>
            </a:r>
          </a:p>
          <a:p>
            <a:pPr lvl="0" rtl="0"/>
            <a:r>
              <a:rPr lang="el-GR" dirty="0"/>
              <a:t> </a:t>
            </a:r>
            <a:r>
              <a:rPr lang="el-GR" b="1" dirty="0"/>
              <a:t>Αναλυτική βάση δεδομένων</a:t>
            </a:r>
            <a:r>
              <a:rPr lang="el-GR" dirty="0"/>
              <a:t>: Λήψη αποφάσεων με βάση ιστορικά και στατιστικά στοιχεία.</a:t>
            </a:r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5423-B92E-AEB4-2944-AE1B9E9A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CB7B6F-DC29-413C-F56A-E77245D0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Πλεονεκτήματα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A4EF37-0D95-74DC-E75B-DD6AB7B8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l-GR" dirty="0"/>
              <a:t>Ελαχιστοποίηση ανθρώπινων λαθών.</a:t>
            </a:r>
          </a:p>
          <a:p>
            <a:pPr lvl="0"/>
            <a:r>
              <a:rPr lang="el-GR" dirty="0"/>
              <a:t>Αξιοποίηση ευκαιριών σε πραγματικό χρόνο.</a:t>
            </a:r>
          </a:p>
          <a:p>
            <a:pPr lvl="0" rtl="0"/>
            <a:r>
              <a:rPr lang="el-GR" dirty="0"/>
              <a:t>Δοκιμή στρατηγικών (</a:t>
            </a:r>
            <a:r>
              <a:rPr lang="el-GR" dirty="0" err="1"/>
              <a:t>back</a:t>
            </a:r>
            <a:r>
              <a:rPr lang="el-GR" dirty="0"/>
              <a:t> </a:t>
            </a:r>
            <a:r>
              <a:rPr lang="el-GR" dirty="0" err="1"/>
              <a:t>testing</a:t>
            </a:r>
            <a:r>
              <a:rPr lang="el-GR" dirty="0"/>
              <a:t>) με ιστορικά δεδομένα πριν την εφαρμογή.</a:t>
            </a:r>
          </a:p>
          <a:p>
            <a:pPr lvl="0" rtl="0"/>
            <a:r>
              <a:rPr lang="el-GR" dirty="0"/>
              <a:t>Κλιμάκωση σε πολλά </a:t>
            </a:r>
            <a:r>
              <a:rPr lang="el-GR" dirty="0" err="1"/>
              <a:t>assets</a:t>
            </a:r>
            <a:r>
              <a:rPr lang="el-GR" dirty="0"/>
              <a:t> και αγορές ταυτόχρονα.</a:t>
            </a:r>
          </a:p>
          <a:p>
            <a:pPr lvl="0" rtl="0"/>
            <a:r>
              <a:rPr lang="el-GR"/>
              <a:t>Συνεχής παρακολούθηση.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57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/>
              <a:t>Algo trading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>
            <a:normAutofit fontScale="47500" lnSpcReduction="20000"/>
          </a:bodyPr>
          <a:lstStyle/>
          <a:p>
            <a:pPr marL="68580" lvl="0" indent="0">
              <a:buNone/>
            </a:pPr>
            <a:r>
              <a:rPr lang="el-GR" spc="-40" dirty="0"/>
              <a:t>Είσοδος:</a:t>
            </a:r>
          </a:p>
          <a:p>
            <a:pPr marL="68580" lvl="0" indent="0">
              <a:buNone/>
            </a:pPr>
            <a:r>
              <a:rPr lang="el-GR" spc="-40" dirty="0"/>
              <a:t>    - Τιμές κλεισίματος</a:t>
            </a:r>
          </a:p>
          <a:p>
            <a:pPr marL="68580" lvl="0" indent="0">
              <a:buNone/>
            </a:pPr>
            <a:r>
              <a:rPr lang="el-GR" spc="-40" dirty="0"/>
              <a:t>    - Περίοδος RSI (π.χ. 14)</a:t>
            </a:r>
          </a:p>
          <a:p>
            <a:pPr marL="68580" lvl="0" indent="0">
              <a:buNone/>
            </a:pPr>
            <a:r>
              <a:rPr lang="el-GR" spc="-40" dirty="0"/>
              <a:t>    - Όριο αγοράς (π.χ. RSI &lt; 30)</a:t>
            </a:r>
          </a:p>
          <a:p>
            <a:pPr marL="68580" lvl="0" indent="0">
              <a:buNone/>
            </a:pPr>
            <a:r>
              <a:rPr lang="el-GR" spc="-40" dirty="0"/>
              <a:t>    - Όριο πώλησης (π.χ. RSI &gt; 70)</a:t>
            </a:r>
          </a:p>
          <a:p>
            <a:pPr marL="68580" lvl="0" indent="0">
              <a:buNone/>
            </a:pPr>
            <a:endParaRPr lang="el-GR" spc="-40" dirty="0"/>
          </a:p>
          <a:p>
            <a:pPr marL="68580" lvl="0" indent="0">
              <a:buNone/>
            </a:pPr>
            <a:r>
              <a:rPr lang="el-GR" spc="-40" dirty="0"/>
              <a:t>Αρχικοποίηση:</a:t>
            </a:r>
          </a:p>
          <a:p>
            <a:pPr marL="68580" lvl="0" indent="0">
              <a:buNone/>
            </a:pPr>
            <a:r>
              <a:rPr lang="el-GR" spc="-40" dirty="0"/>
              <a:t>    - Υπολογισμός RSI</a:t>
            </a:r>
          </a:p>
          <a:p>
            <a:pPr marL="68580" lvl="0" indent="0">
              <a:buNone/>
            </a:pPr>
            <a:r>
              <a:rPr lang="el-GR" spc="-40" dirty="0"/>
              <a:t>    - Δεν υπάρχει ανοιχτή θέση</a:t>
            </a:r>
          </a:p>
          <a:p>
            <a:pPr marL="68580" lvl="0" indent="0">
              <a:buNone/>
            </a:pPr>
            <a:endParaRPr lang="el-GR" spc="-40" dirty="0"/>
          </a:p>
          <a:p>
            <a:pPr marL="68580" lvl="0" indent="0">
              <a:buNone/>
            </a:pPr>
            <a:r>
              <a:rPr lang="el-GR" spc="-40" dirty="0"/>
              <a:t>Για κάθε ημέρα:</a:t>
            </a:r>
          </a:p>
          <a:p>
            <a:pPr marL="68580" lvl="0" indent="0">
              <a:buNone/>
            </a:pPr>
            <a:r>
              <a:rPr lang="el-GR" spc="-40" dirty="0"/>
              <a:t>    Αν ΔΕΝ υπάρχει θέση ΚΑΙ RSI &lt; 30:</a:t>
            </a:r>
          </a:p>
          <a:p>
            <a:pPr marL="68580" lvl="0" indent="0">
              <a:buNone/>
            </a:pPr>
            <a:r>
              <a:rPr lang="el-GR" spc="-40" dirty="0"/>
              <a:t>        -&gt; ΑΓΟΡΑ στην τρέχουσα τιμή</a:t>
            </a:r>
          </a:p>
          <a:p>
            <a:pPr marL="68580" lvl="0" indent="0">
              <a:buNone/>
            </a:pPr>
            <a:endParaRPr lang="el-GR" spc="-40" dirty="0"/>
          </a:p>
          <a:p>
            <a:pPr marL="68580" lvl="0" indent="0">
              <a:buNone/>
            </a:pPr>
            <a:r>
              <a:rPr lang="el-GR" spc="-40" dirty="0"/>
              <a:t>    Αν ΥΠΑΡΧΕΙ θέση ΚΑΙ RSI &gt; 70:</a:t>
            </a:r>
          </a:p>
          <a:p>
            <a:pPr marL="68580" lvl="0" indent="0">
              <a:buNone/>
            </a:pPr>
            <a:r>
              <a:rPr lang="el-GR" spc="-40" dirty="0"/>
              <a:t>        -&gt; ΠΩΛΗΣΗ στην τρέχουσα τιμή</a:t>
            </a:r>
          </a:p>
          <a:p>
            <a:pPr marL="68580" lvl="0" indent="0">
              <a:buNone/>
            </a:pPr>
            <a:endParaRPr lang="el-GR" spc="-40" dirty="0"/>
          </a:p>
          <a:p>
            <a:pPr marL="68580" lvl="0" indent="0">
              <a:buNone/>
            </a:pPr>
            <a:r>
              <a:rPr lang="el-GR" spc="-40" dirty="0"/>
              <a:t>Έξοδος:</a:t>
            </a:r>
          </a:p>
          <a:p>
            <a:pPr marL="68580" lvl="0" indent="0">
              <a:buNone/>
            </a:pPr>
            <a:r>
              <a:rPr lang="el-GR" spc="-40" dirty="0"/>
              <a:t>    - Λίστα εντολών αγοράς/πώλησης</a:t>
            </a:r>
          </a:p>
          <a:p>
            <a:pPr marL="68580" lvl="0" indent="0">
              <a:buNone/>
            </a:pPr>
            <a:r>
              <a:rPr lang="el-GR" spc="-40" dirty="0"/>
              <a:t>    - Τελική απόδοση στρατηγικής</a:t>
            </a:r>
          </a:p>
          <a:p>
            <a:pPr marL="68580" lvl="0" indent="0" rtl="0">
              <a:buNone/>
            </a:pPr>
            <a:endParaRPr lang="el-GR" spc="-40" dirty="0"/>
          </a:p>
        </p:txBody>
      </p:sp>
      <p:pic>
        <p:nvPicPr>
          <p:cNvPr id="7" name="Content Placeholder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9003473-1DFD-0139-4F95-72FD6504E98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92838" y="2436303"/>
            <a:ext cx="4560887" cy="3247456"/>
          </a:xfrm>
        </p:spPr>
      </p:pic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l-GR" dirty="0"/>
              <a:t>Αντικειμενοστραφής Υλοποίηση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l-GR" b="1" dirty="0"/>
              <a:t>Ανάπτυξη επενδυτικών αλγορίθμων</a:t>
            </a:r>
            <a:r>
              <a:rPr lang="el-GR" dirty="0"/>
              <a:t> βασισμένων στην τεχνική ανάλυση</a:t>
            </a:r>
          </a:p>
          <a:p>
            <a:pPr lvl="1"/>
            <a:r>
              <a:rPr lang="el-GR" dirty="0"/>
              <a:t>Δημιουργήσαμε </a:t>
            </a:r>
            <a:r>
              <a:rPr lang="el-GR" b="1" dirty="0"/>
              <a:t>νέους δείκτες</a:t>
            </a:r>
            <a:r>
              <a:rPr lang="el-GR" dirty="0"/>
              <a:t> και </a:t>
            </a:r>
            <a:r>
              <a:rPr lang="el-GR" b="1" dirty="0"/>
              <a:t>σύνθετους κανόνες αγοραπωλησίας</a:t>
            </a:r>
          </a:p>
          <a:p>
            <a:pPr lvl="1"/>
            <a:r>
              <a:rPr lang="el-GR" b="1" dirty="0"/>
              <a:t>Υ</a:t>
            </a:r>
            <a:r>
              <a:rPr lang="el-GR" dirty="0"/>
              <a:t>λοποιήθηκαν σε </a:t>
            </a:r>
            <a:r>
              <a:rPr lang="el-GR" b="1" dirty="0" err="1"/>
              <a:t>Python</a:t>
            </a:r>
            <a:r>
              <a:rPr lang="el-GR" dirty="0"/>
              <a:t> με χρήση βιβλιοθηκών όπως </a:t>
            </a:r>
            <a:r>
              <a:rPr lang="en-US" dirty="0"/>
              <a:t>pandas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n-US" dirty="0" err="1"/>
              <a:t>yfinance</a:t>
            </a:r>
            <a:r>
              <a:rPr lang="el-GR" dirty="0"/>
              <a:t> και </a:t>
            </a:r>
            <a:r>
              <a:rPr lang="en-US" dirty="0"/>
              <a:t>matplotlib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</p:spPr>
        <p:txBody>
          <a:bodyPr rtlCol="0" anchor="b">
            <a:normAutofit/>
          </a:bodyPr>
          <a:lstStyle/>
          <a:p>
            <a:r>
              <a:rPr lang="el-GR" dirty="0"/>
              <a:t>Προσέγγιση &amp; Μεθοδολογία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84F779-8F2A-6B95-3E25-64DCACFF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Νέοι Αλγόριθμοι: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l-GR" dirty="0"/>
              <a:t>Συνδυασμός μεταβλητότητας (</a:t>
            </a:r>
            <a:r>
              <a:rPr lang="el-GR" dirty="0" err="1"/>
              <a:t>standard</a:t>
            </a:r>
            <a:r>
              <a:rPr lang="el-GR" dirty="0"/>
              <a:t> </a:t>
            </a:r>
            <a:r>
              <a:rPr lang="el-GR" dirty="0" err="1"/>
              <a:t>deviation</a:t>
            </a:r>
            <a:r>
              <a:rPr lang="el-GR" dirty="0"/>
              <a:t>), τάσης (EMA) και δυναμικής (</a:t>
            </a:r>
            <a:r>
              <a:rPr lang="el-GR" dirty="0" err="1"/>
              <a:t>momentum</a:t>
            </a:r>
            <a:r>
              <a:rPr lang="el-GR" dirty="0"/>
              <a:t>)</a:t>
            </a:r>
          </a:p>
          <a:p>
            <a:pPr lvl="0"/>
            <a:r>
              <a:rPr lang="el-GR" dirty="0"/>
              <a:t>Δείκτες: </a:t>
            </a:r>
            <a:r>
              <a:rPr lang="el-GR" dirty="0" err="1"/>
              <a:t>νεοι</a:t>
            </a:r>
            <a:r>
              <a:rPr lang="el-GR" dirty="0"/>
              <a:t> </a:t>
            </a:r>
            <a:r>
              <a:rPr lang="el-GR" b="1" dirty="0" err="1"/>
              <a:t>dimRMO</a:t>
            </a:r>
            <a:r>
              <a:rPr lang="el-GR" dirty="0"/>
              <a:t>, </a:t>
            </a:r>
            <a:r>
              <a:rPr lang="el-GR" b="1" dirty="0" err="1"/>
              <a:t>Dimbeta</a:t>
            </a:r>
            <a:r>
              <a:rPr lang="el-GR" dirty="0"/>
              <a:t>, </a:t>
            </a:r>
            <a:r>
              <a:rPr lang="el-GR" b="1" dirty="0"/>
              <a:t>υβριδικοί αλγόριθμοι</a:t>
            </a:r>
            <a:r>
              <a:rPr lang="el-GR" dirty="0"/>
              <a:t> με καινοτόμα σήματα αγοράς/πώλησης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A83925-A606-AD89-FD0E-9EE5674B4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Σύγκριση με Κλασικές Στρατηγικές:</a:t>
            </a:r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23C4216-ABAB-39EC-D824-18C36228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RSI (Relative Strength Index)</a:t>
            </a:r>
            <a:endParaRPr lang="el-GR" dirty="0"/>
          </a:p>
          <a:p>
            <a:r>
              <a:rPr lang="en-US" dirty="0"/>
              <a:t>MACD (Moving Average Convergence Divergence)</a:t>
            </a:r>
            <a:endParaRPr lang="el-GR" dirty="0"/>
          </a:p>
          <a:p>
            <a:r>
              <a:rPr lang="en-US" dirty="0"/>
              <a:t>Simple Moving Average (SMA)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71C6E-6610-F972-5217-6C15F746E99D}"/>
              </a:ext>
            </a:extLst>
          </p:cNvPr>
          <p:cNvSpPr txBox="1"/>
          <p:nvPr/>
        </p:nvSpPr>
        <p:spPr>
          <a:xfrm>
            <a:off x="5781173" y="4999121"/>
            <a:ext cx="558293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b="1" dirty="0"/>
              <a:t>🎯 Στόχος:</a:t>
            </a:r>
          </a:p>
          <a:p>
            <a:r>
              <a:rPr lang="el-GR" dirty="0"/>
              <a:t>Να διαπιστωθεί </a:t>
            </a:r>
            <a:r>
              <a:rPr lang="el-GR" b="1" dirty="0"/>
              <a:t>ποια στρατηγική προσφέρει καλύτερη απόδοση</a:t>
            </a:r>
            <a:r>
              <a:rPr lang="el-GR" dirty="0"/>
              <a:t>, συνέπεια και αξιοπιστία σε πραγματικά δεδομένα αγορών.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Διαθεσιμότητα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 dirty="0"/>
              <a:t>Παραθέστε ημερομηνίες διαθεσιμότητας.</a:t>
            </a:r>
          </a:p>
          <a:p>
            <a:pPr lvl="0" rtl="0"/>
            <a:r>
              <a:rPr lang="el-GR" dirty="0"/>
              <a:t>Περιγράψτε πού είναι δυνατή η αγορά του προϊόντος ή πού μπορούν να γίνονται παραγγελίες.</a:t>
            </a:r>
          </a:p>
        </p:txBody>
      </p:sp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αρουσίαση επισκόπησης προϊόντος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37_TF03460543" id="{DC76F100-7D1F-4203-BA8D-D79E010D495E}" vid="{42879015-159D-4F29-A3EA-0FB78D7E2AE9}"/>
    </a:ext>
  </a:extLst>
</a:theme>
</file>

<file path=ppt/theme/theme2.xml><?xml version="1.0" encoding="utf-8"?>
<a:theme xmlns:a="http://schemas.openxmlformats.org/drawingml/2006/main" name="Θέμα του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επισκόπησης προϊόντος</Template>
  <TotalTime>3278</TotalTime>
  <Words>458</Words>
  <Application>Microsoft Office PowerPoint</Application>
  <PresentationFormat>Widescreen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Παρουσίαση επισκόπησης προϊόντος</vt:lpstr>
      <vt:lpstr>Ναζάρης Ευάγγελος </vt:lpstr>
      <vt:lpstr>Επισκόπηση</vt:lpstr>
      <vt:lpstr>Το Αλγοριθμικό Trading ( Algo Trading) είναι η χρήση υπολογιστικών αλγορίθμων για την αυτόματη εκτέλεση χρηματιστηριακών συναλλαγών, σύμφωνα με προκαθορισμένους κανόνες και στρατηγικές.</vt:lpstr>
      <vt:lpstr>Χαρακτηριστικά</vt:lpstr>
      <vt:lpstr>Πλεονεκτήματα</vt:lpstr>
      <vt:lpstr>Algo trading </vt:lpstr>
      <vt:lpstr>Αντικειμενοστραφής Υλοποίηση</vt:lpstr>
      <vt:lpstr>Προσέγγιση &amp; Μεθοδολογία</vt:lpstr>
      <vt:lpstr>Διαθεσιμότητα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NAZARIS EVANGELOS</dc:creator>
  <cp:lastModifiedBy>NAZARIS EVANGELOS</cp:lastModifiedBy>
  <cp:revision>9</cp:revision>
  <dcterms:created xsi:type="dcterms:W3CDTF">2025-06-06T05:59:46Z</dcterms:created>
  <dcterms:modified xsi:type="dcterms:W3CDTF">2025-06-12T12:29:45Z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