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93" r:id="rId1"/>
  </p:sldMasterIdLst>
  <p:sldIdLst>
    <p:sldId id="273" r:id="rId2"/>
    <p:sldId id="258" r:id="rId3"/>
    <p:sldId id="274" r:id="rId4"/>
    <p:sldId id="275" r:id="rId5"/>
    <p:sldId id="259" r:id="rId6"/>
    <p:sldId id="263" r:id="rId7"/>
    <p:sldId id="267" r:id="rId8"/>
    <p:sldId id="268" r:id="rId9"/>
    <p:sldId id="262" r:id="rId10"/>
    <p:sldId id="260" r:id="rId11"/>
    <p:sldId id="269" r:id="rId12"/>
    <p:sldId id="265" r:id="rId13"/>
    <p:sldId id="27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9CB8740-CEDA-34E0-E274-3026EEC21A88}" name="Muruganantham Palanisamy" initials="MP" userId="S::v-murpal@microsoft.com::f9c3d773-690e-4546-9fc6-135a5483094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4608" autoAdjust="0"/>
  </p:normalViewPr>
  <p:slideViewPr>
    <p:cSldViewPr snapToGrid="0">
      <p:cViewPr varScale="1">
        <p:scale>
          <a:sx n="78" d="100"/>
          <a:sy n="78" d="100"/>
        </p:scale>
        <p:origin x="922"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08A1EA-F5B3-4858-A30B-F79FED7A0B76}" type="datetimeFigureOut">
              <a:rPr lang="en-US" smtClean="0"/>
              <a:pPr/>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A7B7FF-CC0C-4E95-9EBB-A7AE1942D031}" type="slidenum">
              <a:rPr lang="en-US" smtClean="0"/>
              <a:pPr/>
              <a:t>‹#›</a:t>
            </a:fld>
            <a:endParaRPr lang="en-US" dirty="0"/>
          </a:p>
        </p:txBody>
      </p:sp>
    </p:spTree>
    <p:extLst>
      <p:ext uri="{BB962C8B-B14F-4D97-AF65-F5344CB8AC3E}">
        <p14:creationId xmlns:p14="http://schemas.microsoft.com/office/powerpoint/2010/main" val="1835502747"/>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8A1EA-F5B3-4858-A30B-F79FED7A0B76}" type="datetimeFigureOut">
              <a:rPr lang="en-US" smtClean="0"/>
              <a:pPr/>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A7B7FF-CC0C-4E95-9EBB-A7AE1942D031}" type="slidenum">
              <a:rPr lang="en-US" smtClean="0"/>
              <a:pPr/>
              <a:t>‹#›</a:t>
            </a:fld>
            <a:endParaRPr lang="en-US" dirty="0"/>
          </a:p>
        </p:txBody>
      </p:sp>
    </p:spTree>
    <p:extLst>
      <p:ext uri="{BB962C8B-B14F-4D97-AF65-F5344CB8AC3E}">
        <p14:creationId xmlns:p14="http://schemas.microsoft.com/office/powerpoint/2010/main" val="2718724758"/>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8A1EA-F5B3-4858-A30B-F79FED7A0B76}" type="datetimeFigureOut">
              <a:rPr lang="en-US" smtClean="0"/>
              <a:pPr/>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A7B7FF-CC0C-4E95-9EBB-A7AE1942D031}" type="slidenum">
              <a:rPr lang="en-US" smtClean="0"/>
              <a:pPr/>
              <a:t>‹#›</a:t>
            </a:fld>
            <a:endParaRPr lang="en-US" dirty="0"/>
          </a:p>
        </p:txBody>
      </p:sp>
    </p:spTree>
    <p:extLst>
      <p:ext uri="{BB962C8B-B14F-4D97-AF65-F5344CB8AC3E}">
        <p14:creationId xmlns:p14="http://schemas.microsoft.com/office/powerpoint/2010/main" val="1304265215"/>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08A1EA-F5B3-4858-A30B-F79FED7A0B76}" type="datetimeFigureOut">
              <a:rPr lang="en-US" smtClean="0"/>
              <a:pPr/>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A7B7FF-CC0C-4E95-9EBB-A7AE1942D031}" type="slidenum">
              <a:rPr lang="en-US" smtClean="0"/>
              <a:pPr/>
              <a:t>‹#›</a:t>
            </a:fld>
            <a:endParaRPr lang="en-US" dirty="0"/>
          </a:p>
        </p:txBody>
      </p:sp>
    </p:spTree>
    <p:extLst>
      <p:ext uri="{BB962C8B-B14F-4D97-AF65-F5344CB8AC3E}">
        <p14:creationId xmlns:p14="http://schemas.microsoft.com/office/powerpoint/2010/main" val="1488844436"/>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08A1EA-F5B3-4858-A30B-F79FED7A0B76}" type="datetimeFigureOut">
              <a:rPr lang="en-US" smtClean="0"/>
              <a:pPr/>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A7B7FF-CC0C-4E95-9EBB-A7AE1942D031}" type="slidenum">
              <a:rPr lang="en-US" smtClean="0"/>
              <a:pPr/>
              <a:t>‹#›</a:t>
            </a:fld>
            <a:endParaRPr lang="en-US" dirty="0"/>
          </a:p>
        </p:txBody>
      </p:sp>
    </p:spTree>
    <p:extLst>
      <p:ext uri="{BB962C8B-B14F-4D97-AF65-F5344CB8AC3E}">
        <p14:creationId xmlns:p14="http://schemas.microsoft.com/office/powerpoint/2010/main" val="169125690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08A1EA-F5B3-4858-A30B-F79FED7A0B76}" type="datetimeFigureOut">
              <a:rPr lang="en-US" smtClean="0"/>
              <a:pPr/>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A7B7FF-CC0C-4E95-9EBB-A7AE1942D031}" type="slidenum">
              <a:rPr lang="en-US" smtClean="0"/>
              <a:pPr/>
              <a:t>‹#›</a:t>
            </a:fld>
            <a:endParaRPr lang="en-US" dirty="0"/>
          </a:p>
        </p:txBody>
      </p:sp>
    </p:spTree>
    <p:extLst>
      <p:ext uri="{BB962C8B-B14F-4D97-AF65-F5344CB8AC3E}">
        <p14:creationId xmlns:p14="http://schemas.microsoft.com/office/powerpoint/2010/main" val="2901970751"/>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08A1EA-F5B3-4858-A30B-F79FED7A0B76}" type="datetimeFigureOut">
              <a:rPr lang="en-US" smtClean="0"/>
              <a:pPr/>
              <a:t>3/10/2022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EA7B7FF-CC0C-4E95-9EBB-A7AE1942D031}" type="slidenum">
              <a:rPr lang="en-US" smtClean="0"/>
              <a:pPr/>
              <a:t>‹#›</a:t>
            </a:fld>
            <a:endParaRPr lang="en-US" dirty="0"/>
          </a:p>
        </p:txBody>
      </p:sp>
    </p:spTree>
    <p:extLst>
      <p:ext uri="{BB962C8B-B14F-4D97-AF65-F5344CB8AC3E}">
        <p14:creationId xmlns:p14="http://schemas.microsoft.com/office/powerpoint/2010/main" val="305632244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08A1EA-F5B3-4858-A30B-F79FED7A0B76}" type="datetimeFigureOut">
              <a:rPr lang="en-US" smtClean="0"/>
              <a:pPr/>
              <a:t>3/10/2022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A7B7FF-CC0C-4E95-9EBB-A7AE1942D031}" type="slidenum">
              <a:rPr lang="en-US" smtClean="0"/>
              <a:pPr/>
              <a:t>‹#›</a:t>
            </a:fld>
            <a:endParaRPr lang="en-US" dirty="0"/>
          </a:p>
        </p:txBody>
      </p:sp>
    </p:spTree>
    <p:extLst>
      <p:ext uri="{BB962C8B-B14F-4D97-AF65-F5344CB8AC3E}">
        <p14:creationId xmlns:p14="http://schemas.microsoft.com/office/powerpoint/2010/main" val="228928712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8A1EA-F5B3-4858-A30B-F79FED7A0B76}" type="datetimeFigureOut">
              <a:rPr lang="en-US" smtClean="0"/>
              <a:pPr/>
              <a:t>3/10/2022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EA7B7FF-CC0C-4E95-9EBB-A7AE1942D031}" type="slidenum">
              <a:rPr lang="en-US" smtClean="0"/>
              <a:pPr/>
              <a:t>‹#›</a:t>
            </a:fld>
            <a:endParaRPr lang="en-US" dirty="0"/>
          </a:p>
        </p:txBody>
      </p:sp>
    </p:spTree>
    <p:extLst>
      <p:ext uri="{BB962C8B-B14F-4D97-AF65-F5344CB8AC3E}">
        <p14:creationId xmlns:p14="http://schemas.microsoft.com/office/powerpoint/2010/main" val="337049794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08A1EA-F5B3-4858-A30B-F79FED7A0B76}" type="datetimeFigureOut">
              <a:rPr lang="en-US" smtClean="0"/>
              <a:pPr/>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A7B7FF-CC0C-4E95-9EBB-A7AE1942D031}" type="slidenum">
              <a:rPr lang="en-US" smtClean="0"/>
              <a:pPr/>
              <a:t>‹#›</a:t>
            </a:fld>
            <a:endParaRPr lang="en-US" dirty="0"/>
          </a:p>
        </p:txBody>
      </p:sp>
    </p:spTree>
    <p:extLst>
      <p:ext uri="{BB962C8B-B14F-4D97-AF65-F5344CB8AC3E}">
        <p14:creationId xmlns:p14="http://schemas.microsoft.com/office/powerpoint/2010/main" val="111061188"/>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08A1EA-F5B3-4858-A30B-F79FED7A0B76}" type="datetimeFigureOut">
              <a:rPr lang="en-US" smtClean="0"/>
              <a:pPr/>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A7B7FF-CC0C-4E95-9EBB-A7AE1942D031}" type="slidenum">
              <a:rPr lang="en-US" smtClean="0"/>
              <a:pPr/>
              <a:t>‹#›</a:t>
            </a:fld>
            <a:endParaRPr lang="en-US" dirty="0"/>
          </a:p>
        </p:txBody>
      </p:sp>
    </p:spTree>
    <p:extLst>
      <p:ext uri="{BB962C8B-B14F-4D97-AF65-F5344CB8AC3E}">
        <p14:creationId xmlns:p14="http://schemas.microsoft.com/office/powerpoint/2010/main" val="3351371099"/>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8A1EA-F5B3-4858-A30B-F79FED7A0B76}" type="datetimeFigureOut">
              <a:rPr lang="en-US" smtClean="0"/>
              <a:pPr/>
              <a:t>3/10/2022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7B7FF-CC0C-4E95-9EBB-A7AE1942D031}" type="slidenum">
              <a:rPr lang="en-US" smtClean="0"/>
              <a:pPr/>
              <a:t>‹#›</a:t>
            </a:fld>
            <a:endParaRPr lang="en-US" dirty="0"/>
          </a:p>
        </p:txBody>
      </p:sp>
    </p:spTree>
    <p:extLst>
      <p:ext uri="{BB962C8B-B14F-4D97-AF65-F5344CB8AC3E}">
        <p14:creationId xmlns:p14="http://schemas.microsoft.com/office/powerpoint/2010/main" val="886491577"/>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ransition spd="slow">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728CA8-6DD7-44CF-A122-86630B670167}"/>
              </a:ext>
            </a:extLst>
          </p:cNvPr>
          <p:cNvSpPr>
            <a:spLocks noGrp="1"/>
          </p:cNvSpPr>
          <p:nvPr>
            <p:ph type="title"/>
          </p:nvPr>
        </p:nvSpPr>
        <p:spPr>
          <a:xfrm>
            <a:off x="5931240" y="1402723"/>
            <a:ext cx="4977976" cy="1454051"/>
          </a:xfrm>
        </p:spPr>
        <p:txBody>
          <a:bodyPr vert="horz" lIns="91440" tIns="45720" rIns="91440" bIns="45720" rtlCol="0" anchor="ctr">
            <a:normAutofit/>
          </a:bodyPr>
          <a:lstStyle/>
          <a:p>
            <a:r>
              <a:rPr lang="en-US" sz="4800" b="1" kern="1200" dirty="0">
                <a:solidFill>
                  <a:srgbClr val="0070C0"/>
                </a:solidFill>
                <a:latin typeface="Arial" panose="020B0604020202020204" pitchFamily="34" charset="0"/>
                <a:cs typeface="Arial" panose="020B0604020202020204" pitchFamily="34" charset="0"/>
              </a:rPr>
              <a:t>DevOps</a:t>
            </a:r>
          </a:p>
        </p:txBody>
      </p:sp>
      <p:pic>
        <p:nvPicPr>
          <p:cNvPr id="18" name="Graphic 6" descr="Users">
            <a:extLst>
              <a:ext uri="{FF2B5EF4-FFF2-40B4-BE49-F238E27FC236}">
                <a16:creationId xmlns:a16="http://schemas.microsoft.com/office/drawing/2014/main" id="{604B7FAC-D559-4529-9F16-8DF745207F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TextBox 2">
            <a:extLst>
              <a:ext uri="{FF2B5EF4-FFF2-40B4-BE49-F238E27FC236}">
                <a16:creationId xmlns:a16="http://schemas.microsoft.com/office/drawing/2014/main" id="{C8AA0BD5-6281-40DC-959D-A612B929B558}"/>
              </a:ext>
            </a:extLst>
          </p:cNvPr>
          <p:cNvSpPr txBox="1"/>
          <p:nvPr/>
        </p:nvSpPr>
        <p:spPr>
          <a:xfrm>
            <a:off x="6096000" y="4423232"/>
            <a:ext cx="1598252" cy="289436"/>
          </a:xfrm>
          <a:prstGeom prst="rect">
            <a:avLst/>
          </a:prstGeom>
        </p:spPr>
        <p:txBody>
          <a:bodyPr vert="horz" lIns="91440" tIns="45720" rIns="91440" bIns="45720" rtlCol="0" anchor="ctr">
            <a:normAutofit fontScale="92500" lnSpcReduction="20000"/>
          </a:bodyPr>
          <a:lstStyle/>
          <a:p>
            <a:pPr defTabSz="914400">
              <a:lnSpc>
                <a:spcPct val="90000"/>
              </a:lnSpc>
              <a:spcAft>
                <a:spcPts val="600"/>
              </a:spcAft>
            </a:pPr>
            <a:r>
              <a:rPr lang="en-US" dirty="0">
                <a:solidFill>
                  <a:schemeClr val="tx2"/>
                </a:solidFill>
              </a:rPr>
              <a:t>Session 1</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47621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See the source image">
            <a:extLst>
              <a:ext uri="{FF2B5EF4-FFF2-40B4-BE49-F238E27FC236}">
                <a16:creationId xmlns:a16="http://schemas.microsoft.com/office/drawing/2014/main" id="{982AFAF6-CA1D-440E-99B9-1486EB4EAA6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6" name="Picture 2" descr="Testing in an Agile Project?">
            <a:extLst>
              <a:ext uri="{FF2B5EF4-FFF2-40B4-BE49-F238E27FC236}">
                <a16:creationId xmlns:a16="http://schemas.microsoft.com/office/drawing/2014/main" id="{7CA1C9C4-B4FA-4283-926D-E5592F8A5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627" y="2831691"/>
            <a:ext cx="9318746" cy="34861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D7417BF-7994-46B0-B36E-6DCC1EE0167C}"/>
              </a:ext>
            </a:extLst>
          </p:cNvPr>
          <p:cNvSpPr txBox="1"/>
          <p:nvPr/>
        </p:nvSpPr>
        <p:spPr>
          <a:xfrm>
            <a:off x="1789468" y="1347332"/>
            <a:ext cx="6096000" cy="369332"/>
          </a:xfrm>
          <a:prstGeom prst="rect">
            <a:avLst/>
          </a:prstGeom>
          <a:noFill/>
        </p:spPr>
        <p:txBody>
          <a:bodyPr wrap="square">
            <a:spAutoFit/>
          </a:bodyPr>
          <a:lstStyle/>
          <a:p>
            <a:pPr marL="285750" indent="-285750">
              <a:buFont typeface="Wingdings" panose="05000000000000000000" pitchFamily="2" charset="2"/>
              <a:buChar char="v"/>
            </a:pPr>
            <a:r>
              <a:rPr lang="en-US" dirty="0">
                <a:latin typeface="Open Sans" panose="020B0604020202020204" pitchFamily="34" charset="0"/>
              </a:rPr>
              <a:t>Agile is a process used to manage complex projects.</a:t>
            </a:r>
            <a:endParaRPr lang="en-IN" dirty="0"/>
          </a:p>
        </p:txBody>
      </p:sp>
      <p:sp>
        <p:nvSpPr>
          <p:cNvPr id="13" name="TextBox 12">
            <a:extLst>
              <a:ext uri="{FF2B5EF4-FFF2-40B4-BE49-F238E27FC236}">
                <a16:creationId xmlns:a16="http://schemas.microsoft.com/office/drawing/2014/main" id="{0800C62F-6DB7-4526-88BE-6ECCB644EEAC}"/>
              </a:ext>
            </a:extLst>
          </p:cNvPr>
          <p:cNvSpPr txBox="1"/>
          <p:nvPr/>
        </p:nvSpPr>
        <p:spPr>
          <a:xfrm>
            <a:off x="4777671" y="461426"/>
            <a:ext cx="2478564" cy="400110"/>
          </a:xfrm>
          <a:prstGeom prst="rect">
            <a:avLst/>
          </a:prstGeom>
          <a:noFill/>
        </p:spPr>
        <p:txBody>
          <a:bodyPr wrap="none" rtlCol="0">
            <a:spAutoFit/>
          </a:bodyPr>
          <a:lstStyle/>
          <a:p>
            <a:r>
              <a:rPr lang="en-US" sz="2000" b="1" dirty="0">
                <a:solidFill>
                  <a:srgbClr val="0070C0"/>
                </a:solidFill>
                <a:latin typeface="Arial" panose="020B0604020202020204" pitchFamily="34" charset="0"/>
                <a:cs typeface="Arial" panose="020B0604020202020204" pitchFamily="34" charset="0"/>
              </a:rPr>
              <a:t>Agile Methodology</a:t>
            </a:r>
          </a:p>
        </p:txBody>
      </p:sp>
      <p:sp>
        <p:nvSpPr>
          <p:cNvPr id="6" name="TextBox 5">
            <a:extLst>
              <a:ext uri="{FF2B5EF4-FFF2-40B4-BE49-F238E27FC236}">
                <a16:creationId xmlns:a16="http://schemas.microsoft.com/office/drawing/2014/main" id="{AADC5FDD-EEC1-4DBE-8C4A-0DB16BED617D}"/>
              </a:ext>
            </a:extLst>
          </p:cNvPr>
          <p:cNvSpPr txBox="1"/>
          <p:nvPr/>
        </p:nvSpPr>
        <p:spPr>
          <a:xfrm>
            <a:off x="1700980" y="1834634"/>
            <a:ext cx="9704439" cy="879087"/>
          </a:xfrm>
          <a:prstGeom prst="rect">
            <a:avLst/>
          </a:prstGeom>
          <a:noFill/>
        </p:spPr>
        <p:txBody>
          <a:bodyPr wrap="square">
            <a:spAutoFit/>
          </a:bodyPr>
          <a:lstStyle/>
          <a:p>
            <a:pPr marL="360000" indent="-285750">
              <a:lnSpc>
                <a:spcPct val="150000"/>
              </a:lnSpc>
              <a:spcBef>
                <a:spcPts val="600"/>
              </a:spcBef>
              <a:spcAft>
                <a:spcPts val="600"/>
              </a:spcAft>
              <a:buFont typeface="Wingdings" panose="05000000000000000000" pitchFamily="2" charset="2"/>
              <a:buChar char="v"/>
            </a:pPr>
            <a:r>
              <a:rPr lang="en-US" dirty="0">
                <a:latin typeface="Arial" panose="020B0604020202020204" pitchFamily="34" charset="0"/>
                <a:cs typeface="Arial" panose="020B0604020202020204" pitchFamily="34" charset="0"/>
              </a:rPr>
              <a:t>DevOps follows an agile methodology that is used to implement continuous integration and delivery.</a:t>
            </a:r>
          </a:p>
        </p:txBody>
      </p:sp>
    </p:spTree>
    <p:extLst>
      <p:ext uri="{BB962C8B-B14F-4D97-AF65-F5344CB8AC3E}">
        <p14:creationId xmlns:p14="http://schemas.microsoft.com/office/powerpoint/2010/main" val="379754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2">
            <a:extLst>
              <a:ext uri="{FF2B5EF4-FFF2-40B4-BE49-F238E27FC236}">
                <a16:creationId xmlns:a16="http://schemas.microsoft.com/office/drawing/2014/main" id="{BDD5B3CF-2CE6-4397-A344-5121BC94BF9D}"/>
              </a:ext>
            </a:extLst>
          </p:cNvPr>
          <p:cNvSpPr txBox="1"/>
          <p:nvPr/>
        </p:nvSpPr>
        <p:spPr>
          <a:xfrm>
            <a:off x="5229930" y="354955"/>
            <a:ext cx="1729092" cy="461665"/>
          </a:xfrm>
          <a:prstGeom prst="rect">
            <a:avLst/>
          </a:prstGeom>
          <a:noFill/>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DevOps</a:t>
            </a:r>
            <a:endParaRPr lang="en-US" sz="2400" dirty="0"/>
          </a:p>
        </p:txBody>
      </p:sp>
      <p:sp>
        <p:nvSpPr>
          <p:cNvPr id="15" name="TextBox 14">
            <a:extLst>
              <a:ext uri="{FF2B5EF4-FFF2-40B4-BE49-F238E27FC236}">
                <a16:creationId xmlns:a16="http://schemas.microsoft.com/office/drawing/2014/main" id="{108B6E34-9CE6-478C-94B4-54DE58EF21F5}"/>
              </a:ext>
            </a:extLst>
          </p:cNvPr>
          <p:cNvSpPr txBox="1"/>
          <p:nvPr/>
        </p:nvSpPr>
        <p:spPr>
          <a:xfrm>
            <a:off x="1356852" y="1313432"/>
            <a:ext cx="9256275" cy="646331"/>
          </a:xfrm>
          <a:prstGeom prst="rect">
            <a:avLst/>
          </a:prstGeom>
          <a:noFill/>
        </p:spPr>
        <p:txBody>
          <a:bodyPr wrap="square">
            <a:spAutoFit/>
          </a:bodyPr>
          <a:lstStyle/>
          <a:p>
            <a:pPr marL="285750" indent="-285750">
              <a:buFont typeface="Wingdings" panose="05000000000000000000" pitchFamily="2" charset="2"/>
              <a:buChar char="v"/>
            </a:pPr>
            <a:r>
              <a:rPr lang="en-US" dirty="0">
                <a:latin typeface="Open Sans" panose="020B0604020202020204" pitchFamily="34" charset="0"/>
              </a:rPr>
              <a:t>While Agile is a process used to manage complex projects. DevOps is the concept to manage end-to-end engineering processes.</a:t>
            </a:r>
            <a:endParaRPr lang="en-IN" dirty="0"/>
          </a:p>
        </p:txBody>
      </p:sp>
      <p:pic>
        <p:nvPicPr>
          <p:cNvPr id="6" name="Picture 5">
            <a:extLst>
              <a:ext uri="{FF2B5EF4-FFF2-40B4-BE49-F238E27FC236}">
                <a16:creationId xmlns:a16="http://schemas.microsoft.com/office/drawing/2014/main" id="{CDBE3E67-171D-4FFE-9583-8ECEE2FB355A}"/>
              </a:ext>
            </a:extLst>
          </p:cNvPr>
          <p:cNvPicPr>
            <a:picLocks noChangeAspect="1"/>
          </p:cNvPicPr>
          <p:nvPr/>
        </p:nvPicPr>
        <p:blipFill>
          <a:blip r:embed="rId2"/>
          <a:stretch>
            <a:fillRect/>
          </a:stretch>
        </p:blipFill>
        <p:spPr>
          <a:xfrm>
            <a:off x="1173852" y="2304176"/>
            <a:ext cx="9841247" cy="3796805"/>
          </a:xfrm>
          <a:prstGeom prst="rect">
            <a:avLst/>
          </a:prstGeom>
        </p:spPr>
      </p:pic>
    </p:spTree>
    <p:extLst>
      <p:ext uri="{BB962C8B-B14F-4D97-AF65-F5344CB8AC3E}">
        <p14:creationId xmlns:p14="http://schemas.microsoft.com/office/powerpoint/2010/main" val="351472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AC152D-B2A0-48C7-9530-AE824C528028}"/>
              </a:ext>
            </a:extLst>
          </p:cNvPr>
          <p:cNvSpPr txBox="1"/>
          <p:nvPr/>
        </p:nvSpPr>
        <p:spPr>
          <a:xfrm>
            <a:off x="4622680" y="214422"/>
            <a:ext cx="2997552" cy="461665"/>
          </a:xfrm>
          <a:prstGeom prst="rect">
            <a:avLst/>
          </a:prstGeom>
          <a:noFill/>
        </p:spPr>
        <p:txBody>
          <a:bodyPr wrap="none" rtlCol="0">
            <a:spAutoFit/>
          </a:bodyPr>
          <a:lstStyle/>
          <a:p>
            <a:r>
              <a:rPr lang="en-US" sz="2400" b="1" dirty="0">
                <a:solidFill>
                  <a:srgbClr val="0070C0"/>
                </a:solidFill>
              </a:rPr>
              <a:t>Why DevOps comes ? </a:t>
            </a:r>
          </a:p>
        </p:txBody>
      </p:sp>
      <p:sp>
        <p:nvSpPr>
          <p:cNvPr id="6" name="TextBox 5">
            <a:extLst>
              <a:ext uri="{FF2B5EF4-FFF2-40B4-BE49-F238E27FC236}">
                <a16:creationId xmlns:a16="http://schemas.microsoft.com/office/drawing/2014/main" id="{B418D0CE-14E2-4C2B-89B8-612DE520EBE9}"/>
              </a:ext>
            </a:extLst>
          </p:cNvPr>
          <p:cNvSpPr txBox="1"/>
          <p:nvPr/>
        </p:nvSpPr>
        <p:spPr>
          <a:xfrm>
            <a:off x="1994170" y="860753"/>
            <a:ext cx="4886209" cy="369332"/>
          </a:xfrm>
          <a:prstGeom prst="rect">
            <a:avLst/>
          </a:prstGeom>
          <a:noFill/>
        </p:spPr>
        <p:txBody>
          <a:bodyPr wrap="none" rtlCol="0">
            <a:spAutoFit/>
          </a:bodyPr>
          <a:lstStyle/>
          <a:p>
            <a:r>
              <a:rPr lang="en-US" dirty="0"/>
              <a:t>Answer : During/After the Architectural transition.</a:t>
            </a:r>
          </a:p>
        </p:txBody>
      </p:sp>
      <p:pic>
        <p:nvPicPr>
          <p:cNvPr id="6146" name="Picture 2" descr="See the source image">
            <a:extLst>
              <a:ext uri="{FF2B5EF4-FFF2-40B4-BE49-F238E27FC236}">
                <a16:creationId xmlns:a16="http://schemas.microsoft.com/office/drawing/2014/main" id="{3C5641DD-8C1A-4C7C-801A-2AA8036C3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475" y="1045419"/>
            <a:ext cx="7516239" cy="563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04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0" descr="Any Questions Clipart - Clipart Suggest">
            <a:extLst>
              <a:ext uri="{FF2B5EF4-FFF2-40B4-BE49-F238E27FC236}">
                <a16:creationId xmlns:a16="http://schemas.microsoft.com/office/drawing/2014/main" id="{578D343A-66B3-43B2-9916-768B85B4E1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41497" y="918546"/>
            <a:ext cx="6588041" cy="4979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68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DA6287D-A982-4136-AF6F-8FFCFFF5E569}"/>
              </a:ext>
            </a:extLst>
          </p:cNvPr>
          <p:cNvSpPr txBox="1"/>
          <p:nvPr/>
        </p:nvSpPr>
        <p:spPr>
          <a:xfrm>
            <a:off x="2063204" y="2595701"/>
            <a:ext cx="8852170" cy="1446935"/>
          </a:xfrm>
          <a:prstGeom prst="rect">
            <a:avLst/>
          </a:prstGeom>
          <a:noFill/>
        </p:spPr>
        <p:txBody>
          <a:bodyPr wrap="square">
            <a:spAutoFit/>
          </a:bodyPr>
          <a:lstStyle/>
          <a:p>
            <a:pPr marL="360000" indent="-285750">
              <a:lnSpc>
                <a:spcPct val="150000"/>
              </a:lnSpc>
              <a:spcBef>
                <a:spcPts val="600"/>
              </a:spcBef>
              <a:spcAft>
                <a:spcPts val="600"/>
              </a:spcAft>
              <a:buFont typeface="Wingdings" panose="05000000000000000000" pitchFamily="2" charset="2"/>
              <a:buChar char="v"/>
            </a:pPr>
            <a:r>
              <a:rPr lang="en-US" dirty="0">
                <a:latin typeface="Arial" panose="020B0604020202020204" pitchFamily="34" charset="0"/>
                <a:cs typeface="Arial" panose="020B0604020202020204" pitchFamily="34" charset="0"/>
              </a:rPr>
              <a:t>DevOps</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a</a:t>
            </a:r>
            <a:r>
              <a:rPr lang="en-US" b="1" dirty="0">
                <a:latin typeface="Arial" panose="020B0604020202020204" pitchFamily="34" charset="0"/>
                <a:cs typeface="Arial" panose="020B0604020202020204" pitchFamily="34" charset="0"/>
              </a:rPr>
              <a:t> practice </a:t>
            </a:r>
            <a:r>
              <a:rPr lang="en-US" dirty="0">
                <a:latin typeface="Arial" panose="020B0604020202020204" pitchFamily="34" charset="0"/>
                <a:cs typeface="Arial" panose="020B0604020202020204" pitchFamily="34" charset="0"/>
              </a:rPr>
              <a:t>not a technology.</a:t>
            </a:r>
            <a:endParaRPr lang="en-US" b="0" i="0" dirty="0">
              <a:effectLst/>
              <a:latin typeface="Arial" panose="020B0604020202020204" pitchFamily="34" charset="0"/>
              <a:cs typeface="Arial" panose="020B0604020202020204" pitchFamily="34" charset="0"/>
            </a:endParaRPr>
          </a:p>
          <a:p>
            <a:pPr marL="360000" indent="-285750">
              <a:lnSpc>
                <a:spcPct val="150000"/>
              </a:lnSpc>
              <a:spcBef>
                <a:spcPts val="600"/>
              </a:spcBef>
              <a:spcAft>
                <a:spcPts val="600"/>
              </a:spcAft>
              <a:buFont typeface="Wingdings" panose="05000000000000000000" pitchFamily="2" charset="2"/>
              <a:buChar char="v"/>
            </a:pPr>
            <a:r>
              <a:rPr lang="en-US" b="0" i="0" dirty="0">
                <a:effectLst/>
                <a:latin typeface="Arial" panose="020B0604020202020204" pitchFamily="34" charset="0"/>
                <a:cs typeface="Arial" panose="020B0604020202020204" pitchFamily="34" charset="0"/>
              </a:rPr>
              <a:t>DevOps is the union of people, process, and technology to continually provide value to customers.</a:t>
            </a:r>
            <a:endParaRPr lang="en-US"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9D016595-D136-46BA-8AE4-DF8B6436FA79}"/>
              </a:ext>
            </a:extLst>
          </p:cNvPr>
          <p:cNvSpPr>
            <a:spLocks noGrp="1"/>
          </p:cNvSpPr>
          <p:nvPr>
            <p:ph type="title"/>
          </p:nvPr>
        </p:nvSpPr>
        <p:spPr>
          <a:xfrm>
            <a:off x="3932904" y="1002208"/>
            <a:ext cx="4018936" cy="1325563"/>
          </a:xfrm>
        </p:spPr>
        <p:txBody>
          <a:bodyPr/>
          <a:lstStyle/>
          <a:p>
            <a:pPr algn="ctr"/>
            <a:r>
              <a:rPr lang="en-IN" b="1" dirty="0">
                <a:solidFill>
                  <a:schemeClr val="accent1"/>
                </a:solidFill>
                <a:latin typeface="Arial" panose="020B0604020202020204" pitchFamily="34" charset="0"/>
                <a:cs typeface="Arial" panose="020B0604020202020204" pitchFamily="34" charset="0"/>
              </a:rPr>
              <a:t>DevOps</a:t>
            </a:r>
          </a:p>
        </p:txBody>
      </p:sp>
    </p:spTree>
    <p:extLst>
      <p:ext uri="{BB962C8B-B14F-4D97-AF65-F5344CB8AC3E}">
        <p14:creationId xmlns:p14="http://schemas.microsoft.com/office/powerpoint/2010/main" val="244638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C126A5-1F9D-42B1-B1AD-AAF93E7F6C28}"/>
              </a:ext>
            </a:extLst>
          </p:cNvPr>
          <p:cNvSpPr txBox="1"/>
          <p:nvPr/>
        </p:nvSpPr>
        <p:spPr>
          <a:xfrm>
            <a:off x="1337186" y="654125"/>
            <a:ext cx="10097730" cy="4431983"/>
          </a:xfrm>
          <a:prstGeom prst="rect">
            <a:avLst/>
          </a:prstGeom>
          <a:noFill/>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What is DevOps?</a:t>
            </a:r>
          </a:p>
          <a:p>
            <a:endParaRPr lang="en-US" sz="2400" b="1" dirty="0">
              <a:solidFill>
                <a:schemeClr val="accent1">
                  <a:lumMod val="75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000" b="0" i="0" dirty="0">
                <a:effectLst/>
                <a:latin typeface="Arial" panose="020B0604020202020204" pitchFamily="34" charset="0"/>
                <a:cs typeface="Arial" panose="020B0604020202020204" pitchFamily="34" charset="0"/>
              </a:rPr>
              <a:t>A compound of </a:t>
            </a:r>
            <a:r>
              <a:rPr lang="en-US" sz="2000" b="1" i="0" dirty="0">
                <a:effectLst/>
                <a:latin typeface="Arial" panose="020B0604020202020204" pitchFamily="34" charset="0"/>
                <a:cs typeface="Arial" panose="020B0604020202020204" pitchFamily="34" charset="0"/>
              </a:rPr>
              <a:t>development</a:t>
            </a:r>
            <a:r>
              <a:rPr lang="en-US" sz="2000" b="0" i="0" dirty="0">
                <a:effectLst/>
                <a:latin typeface="Arial" panose="020B0604020202020204" pitchFamily="34" charset="0"/>
                <a:cs typeface="Arial" panose="020B0604020202020204" pitchFamily="34" charset="0"/>
              </a:rPr>
              <a:t> (Dev) and </a:t>
            </a:r>
            <a:r>
              <a:rPr lang="en-US" sz="2000" b="1" i="0" dirty="0">
                <a:effectLst/>
                <a:latin typeface="Arial" panose="020B0604020202020204" pitchFamily="34" charset="0"/>
                <a:cs typeface="Arial" panose="020B0604020202020204" pitchFamily="34" charset="0"/>
              </a:rPr>
              <a:t>operations</a:t>
            </a:r>
            <a:r>
              <a:rPr lang="en-US" sz="2000" b="0" i="0" dirty="0">
                <a:effectLst/>
                <a:latin typeface="Arial" panose="020B0604020202020204" pitchFamily="34" charset="0"/>
                <a:cs typeface="Arial" panose="020B0604020202020204" pitchFamily="34" charset="0"/>
              </a:rPr>
              <a:t> (Ops), DevOps is the union of people, process, and technology to continually provide value to customers.</a:t>
            </a:r>
          </a:p>
          <a:p>
            <a:pPr algn="l" rtl="0"/>
            <a:endParaRPr lang="en-US" b="0" i="0" dirty="0">
              <a:solidFill>
                <a:srgbClr val="1F3D5C"/>
              </a:solidFill>
              <a:effectLst/>
              <a:latin typeface="Arial" panose="020B0604020202020204" pitchFamily="34" charset="0"/>
              <a:cs typeface="Arial" panose="020B0604020202020204" pitchFamily="34" charset="0"/>
            </a:endParaRPr>
          </a:p>
          <a:p>
            <a:r>
              <a:rPr lang="en-US" sz="1800" b="1" dirty="0">
                <a:solidFill>
                  <a:schemeClr val="accent1">
                    <a:lumMod val="75000"/>
                  </a:schemeClr>
                </a:solidFill>
                <a:latin typeface="Arial" panose="020B0604020202020204" pitchFamily="34" charset="0"/>
                <a:cs typeface="Arial" panose="020B0604020202020204" pitchFamily="34" charset="0"/>
              </a:rPr>
              <a:t>DevOps Model Defined</a:t>
            </a:r>
          </a:p>
          <a:p>
            <a:pPr algn="l" rtl="0"/>
            <a:endParaRPr lang="en-US" b="0" i="0" dirty="0">
              <a:solidFill>
                <a:srgbClr val="1F3D5C"/>
              </a:solidFill>
              <a:effectLst/>
              <a:latin typeface="Arial" panose="020B0604020202020204" pitchFamily="34" charset="0"/>
              <a:cs typeface="Arial" panose="020B0604020202020204" pitchFamily="34" charset="0"/>
            </a:endParaRPr>
          </a:p>
          <a:p>
            <a:pPr marL="342900" indent="-342900" algn="l" rtl="0">
              <a:buFont typeface="Wingdings" panose="05000000000000000000" pitchFamily="2" charset="2"/>
              <a:buChar char="v"/>
            </a:pPr>
            <a:r>
              <a:rPr lang="en-US" sz="2000" b="0" i="0" dirty="0">
                <a:effectLst/>
                <a:latin typeface="Arial" panose="020B0604020202020204" pitchFamily="34" charset="0"/>
                <a:cs typeface="Arial" panose="020B0604020202020204" pitchFamily="34" charset="0"/>
              </a:rPr>
              <a:t>DevOps is the combination of cultural </a:t>
            </a:r>
            <a:r>
              <a:rPr lang="en-US" sz="2000" b="1" i="0" dirty="0">
                <a:effectLst/>
                <a:latin typeface="Arial" panose="020B0604020202020204" pitchFamily="34" charset="0"/>
                <a:cs typeface="Arial" panose="020B0604020202020204" pitchFamily="34" charset="0"/>
              </a:rPr>
              <a:t>philosophies</a:t>
            </a:r>
            <a:r>
              <a:rPr lang="en-US" sz="2000" b="0" i="0" dirty="0">
                <a:effectLst/>
                <a:latin typeface="Arial" panose="020B0604020202020204" pitchFamily="34" charset="0"/>
                <a:cs typeface="Arial" panose="020B0604020202020204" pitchFamily="34" charset="0"/>
              </a:rPr>
              <a:t>, </a:t>
            </a:r>
            <a:r>
              <a:rPr lang="en-US" sz="2000" b="1" i="0" dirty="0">
                <a:effectLst/>
                <a:latin typeface="Arial" panose="020B0604020202020204" pitchFamily="34" charset="0"/>
                <a:cs typeface="Arial" panose="020B0604020202020204" pitchFamily="34" charset="0"/>
              </a:rPr>
              <a:t>practices</a:t>
            </a:r>
            <a:r>
              <a:rPr lang="en-US" sz="2000" b="0" i="0" dirty="0">
                <a:effectLst/>
                <a:latin typeface="Arial" panose="020B0604020202020204" pitchFamily="34" charset="0"/>
                <a:cs typeface="Arial" panose="020B0604020202020204" pitchFamily="34" charset="0"/>
              </a:rPr>
              <a:t>, and </a:t>
            </a:r>
            <a:r>
              <a:rPr lang="en-US" sz="2000" b="1" i="0" dirty="0">
                <a:effectLst/>
                <a:latin typeface="Arial" panose="020B0604020202020204" pitchFamily="34" charset="0"/>
                <a:cs typeface="Arial" panose="020B0604020202020204" pitchFamily="34" charset="0"/>
              </a:rPr>
              <a:t>tools</a:t>
            </a:r>
            <a:r>
              <a:rPr lang="en-US" sz="2000" b="0" i="0" dirty="0">
                <a:effectLst/>
                <a:latin typeface="Arial" panose="020B0604020202020204" pitchFamily="34" charset="0"/>
                <a:cs typeface="Arial" panose="020B0604020202020204" pitchFamily="34" charset="0"/>
              </a:rPr>
              <a:t> that increases an organization’s ability to deliver applications and services at high velocity: evolving and improving products at a faster pace than organizations using traditional software development and infrastructure management processes. </a:t>
            </a:r>
          </a:p>
          <a:p>
            <a:pPr algn="l" rtl="0"/>
            <a:endParaRPr lang="en-US" sz="2000" b="0" i="0" dirty="0">
              <a:effectLst/>
              <a:latin typeface="Arial" panose="020B0604020202020204" pitchFamily="34" charset="0"/>
              <a:cs typeface="Arial" panose="020B0604020202020204" pitchFamily="34" charset="0"/>
            </a:endParaRPr>
          </a:p>
          <a:p>
            <a:pPr marL="342900" indent="-342900" algn="l" rtl="0">
              <a:buFont typeface="Wingdings" panose="05000000000000000000" pitchFamily="2" charset="2"/>
              <a:buChar char="v"/>
            </a:pPr>
            <a:r>
              <a:rPr lang="en-US" sz="2000" b="0" i="0" dirty="0">
                <a:effectLst/>
                <a:latin typeface="Arial" panose="020B0604020202020204" pitchFamily="34" charset="0"/>
                <a:cs typeface="Arial" panose="020B0604020202020204" pitchFamily="34" charset="0"/>
              </a:rPr>
              <a:t>This speed enables organizations to better serve their customers and compete more effectively in the market.</a:t>
            </a:r>
          </a:p>
        </p:txBody>
      </p:sp>
      <p:pic>
        <p:nvPicPr>
          <p:cNvPr id="5124" name="Picture 4" descr="What is DevOps?">
            <a:extLst>
              <a:ext uri="{FF2B5EF4-FFF2-40B4-BE49-F238E27FC236}">
                <a16:creationId xmlns:a16="http://schemas.microsoft.com/office/drawing/2014/main" id="{684D41C7-0DCE-4EB6-A8B0-6BD91C041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842" y="5009255"/>
            <a:ext cx="95250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83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9E86F8-F437-4730-BA61-419F06FA83AF}"/>
              </a:ext>
            </a:extLst>
          </p:cNvPr>
          <p:cNvSpPr txBox="1"/>
          <p:nvPr/>
        </p:nvSpPr>
        <p:spPr>
          <a:xfrm>
            <a:off x="717754" y="868928"/>
            <a:ext cx="10756491" cy="4642296"/>
          </a:xfrm>
          <a:prstGeom prst="rect">
            <a:avLst/>
          </a:prstGeom>
          <a:noFill/>
        </p:spPr>
        <p:txBody>
          <a:bodyPr wrap="square">
            <a:spAutoFit/>
          </a:bodyPr>
          <a:lstStyle/>
          <a:p>
            <a:pPr>
              <a:lnSpc>
                <a:spcPct val="150000"/>
              </a:lnSpc>
              <a:spcBef>
                <a:spcPts val="600"/>
              </a:spcBef>
              <a:spcAft>
                <a:spcPts val="600"/>
              </a:spcAft>
            </a:pPr>
            <a:r>
              <a:rPr lang="en-US" sz="2400" b="1" dirty="0">
                <a:solidFill>
                  <a:schemeClr val="accent1">
                    <a:lumMod val="75000"/>
                  </a:schemeClr>
                </a:solidFill>
                <a:latin typeface="Arial" panose="020B0604020202020204" pitchFamily="34" charset="0"/>
                <a:cs typeface="Arial" panose="020B0604020202020204" pitchFamily="34" charset="0"/>
              </a:rPr>
              <a:t>How DevOps Works</a:t>
            </a:r>
          </a:p>
          <a:p>
            <a:pPr marL="360000" indent="-285750">
              <a:lnSpc>
                <a:spcPct val="150000"/>
              </a:lnSpc>
              <a:spcBef>
                <a:spcPts val="600"/>
              </a:spcBef>
              <a:spcAft>
                <a:spcPts val="600"/>
              </a:spcAft>
              <a:buFont typeface="Wingdings" panose="05000000000000000000" pitchFamily="2" charset="2"/>
              <a:buChar char="v"/>
            </a:pPr>
            <a:r>
              <a:rPr lang="en-US" dirty="0">
                <a:latin typeface="Arial" panose="020B0604020202020204" pitchFamily="34" charset="0"/>
                <a:cs typeface="Arial" panose="020B0604020202020204" pitchFamily="34" charset="0"/>
              </a:rPr>
              <a:t>Under a DevOps model, development and operations teams are no longer “siloed.” Sometimes, these two teams are merged into a single team where the engineers work across the entire application lifecycle, from development and test to deployment to operations, and develop a range of skills not limited to a single function.</a:t>
            </a:r>
          </a:p>
          <a:p>
            <a:pPr marL="360000" indent="-285750">
              <a:lnSpc>
                <a:spcPct val="150000"/>
              </a:lnSpc>
              <a:spcBef>
                <a:spcPts val="600"/>
              </a:spcBef>
              <a:spcAft>
                <a:spcPts val="600"/>
              </a:spcAft>
              <a:buFont typeface="Wingdings" panose="05000000000000000000" pitchFamily="2" charset="2"/>
              <a:buChar char="v"/>
            </a:pPr>
            <a:r>
              <a:rPr lang="en-US" dirty="0">
                <a:latin typeface="Arial" panose="020B0604020202020204" pitchFamily="34" charset="0"/>
                <a:cs typeface="Arial" panose="020B0604020202020204" pitchFamily="34" charset="0"/>
              </a:rPr>
              <a:t>These teams use practices to automate processes that historically have been manual and slow. They use a technology stack and tooling which help them operate and evolve applications quickly and reliably. These tools also help engineers independently accomplish tasks (for example, deploying code or provisioning infrastructure) that normally would have required help from other teams, and this further increases a team’s velocity.</a:t>
            </a:r>
          </a:p>
        </p:txBody>
      </p:sp>
    </p:spTree>
    <p:extLst>
      <p:ext uri="{BB962C8B-B14F-4D97-AF65-F5344CB8AC3E}">
        <p14:creationId xmlns:p14="http://schemas.microsoft.com/office/powerpoint/2010/main" val="176347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C39C25-2CA2-4551-B431-DF9085A3EC4C}"/>
              </a:ext>
            </a:extLst>
          </p:cNvPr>
          <p:cNvSpPr txBox="1"/>
          <p:nvPr/>
        </p:nvSpPr>
        <p:spPr>
          <a:xfrm>
            <a:off x="1066800" y="742950"/>
            <a:ext cx="9607278" cy="4203074"/>
          </a:xfrm>
          <a:prstGeom prst="rect">
            <a:avLst/>
          </a:prstGeom>
          <a:noFill/>
        </p:spPr>
        <p:txBody>
          <a:bodyPr wrap="square">
            <a:spAutoFit/>
          </a:bodyPr>
          <a:lstStyle/>
          <a:p>
            <a:pPr>
              <a:spcBef>
                <a:spcPts val="600"/>
              </a:spcBef>
              <a:spcAft>
                <a:spcPts val="600"/>
              </a:spcAft>
            </a:pPr>
            <a:r>
              <a:rPr lang="en-US" sz="2400" b="1" dirty="0">
                <a:solidFill>
                  <a:schemeClr val="accent1">
                    <a:lumMod val="75000"/>
                  </a:schemeClr>
                </a:solidFill>
                <a:latin typeface="Arial" panose="020B0604020202020204" pitchFamily="34" charset="0"/>
                <a:cs typeface="Arial" panose="020B0604020202020204" pitchFamily="34" charset="0"/>
              </a:rPr>
              <a:t>Who is a DevOps Engineer?</a:t>
            </a:r>
          </a:p>
          <a:p>
            <a:pPr marL="360000">
              <a:lnSpc>
                <a:spcPct val="150000"/>
              </a:lnSpc>
              <a:spcBef>
                <a:spcPts val="600"/>
              </a:spcBef>
              <a:spcAft>
                <a:spcPts val="600"/>
              </a:spcAft>
              <a:buFont typeface="Wingdings" panose="05000000000000000000" pitchFamily="2" charset="2"/>
              <a:buChar char="v"/>
            </a:pPr>
            <a:r>
              <a:rPr lang="en-US" b="0" i="0" dirty="0">
                <a:effectLst/>
                <a:latin typeface="Open Sans" panose="020B0604020202020204" pitchFamily="34" charset="0"/>
              </a:rPr>
              <a:t> DevOps Engineer is somebody who understands the Software Development Lifecycle and has the outright understanding of various automation tools for developing digital pipelines (CI/ CD pipelines).</a:t>
            </a:r>
          </a:p>
          <a:p>
            <a:pPr marL="360000">
              <a:lnSpc>
                <a:spcPct val="150000"/>
              </a:lnSpc>
              <a:spcBef>
                <a:spcPts val="600"/>
              </a:spcBef>
              <a:spcAft>
                <a:spcPts val="600"/>
              </a:spcAft>
              <a:buFont typeface="Wingdings" panose="05000000000000000000" pitchFamily="2" charset="2"/>
              <a:buChar char="v"/>
            </a:pPr>
            <a:r>
              <a:rPr lang="en-US" b="0" i="0" dirty="0">
                <a:effectLst/>
                <a:latin typeface="Open Sans" panose="020B0604020202020204" pitchFamily="34" charset="0"/>
              </a:rPr>
              <a:t> DevOps Engineer works with developers and the IT staff to oversee the code releases. </a:t>
            </a:r>
          </a:p>
          <a:p>
            <a:pPr marL="360000">
              <a:lnSpc>
                <a:spcPct val="150000"/>
              </a:lnSpc>
              <a:spcBef>
                <a:spcPts val="600"/>
              </a:spcBef>
              <a:spcAft>
                <a:spcPts val="600"/>
              </a:spcAft>
              <a:buFont typeface="Wingdings" panose="05000000000000000000" pitchFamily="2" charset="2"/>
              <a:buChar char="v"/>
            </a:pPr>
            <a:r>
              <a:rPr lang="en-US" b="0" i="0" dirty="0">
                <a:effectLst/>
                <a:latin typeface="Open Sans" panose="020B0604020202020204" pitchFamily="34" charset="0"/>
              </a:rPr>
              <a:t> They are either developers who get interested in deployment and network operations or sysadmins who have a passion for scripting and coding and move into the development side where they can improve the planning of test and deployment.</a:t>
            </a:r>
          </a:p>
        </p:txBody>
      </p:sp>
    </p:spTree>
    <p:extLst>
      <p:ext uri="{BB962C8B-B14F-4D97-AF65-F5344CB8AC3E}">
        <p14:creationId xmlns:p14="http://schemas.microsoft.com/office/powerpoint/2010/main" val="277999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44BDB5-6750-45EB-B833-1D29762AC407}"/>
              </a:ext>
            </a:extLst>
          </p:cNvPr>
          <p:cNvSpPr txBox="1"/>
          <p:nvPr/>
        </p:nvSpPr>
        <p:spPr>
          <a:xfrm>
            <a:off x="5233480" y="2460940"/>
            <a:ext cx="3197607" cy="461665"/>
          </a:xfrm>
          <a:prstGeom prst="rect">
            <a:avLst/>
          </a:prstGeom>
          <a:noFill/>
        </p:spPr>
        <p:txBody>
          <a:bodyPr wrap="none" rtlCol="0">
            <a:spAutoFit/>
          </a:bodyPr>
          <a:lstStyle/>
          <a:p>
            <a:r>
              <a:rPr lang="en-US" sz="2400" dirty="0">
                <a:solidFill>
                  <a:srgbClr val="0070C0"/>
                </a:solidFill>
              </a:rPr>
              <a:t>When DevOps comes ? </a:t>
            </a:r>
          </a:p>
        </p:txBody>
      </p:sp>
      <p:sp>
        <p:nvSpPr>
          <p:cNvPr id="5" name="TextBox 4">
            <a:extLst>
              <a:ext uri="{FF2B5EF4-FFF2-40B4-BE49-F238E27FC236}">
                <a16:creationId xmlns:a16="http://schemas.microsoft.com/office/drawing/2014/main" id="{77EAF208-6631-4D12-9C65-B3BD26B0283D}"/>
              </a:ext>
            </a:extLst>
          </p:cNvPr>
          <p:cNvSpPr txBox="1"/>
          <p:nvPr/>
        </p:nvSpPr>
        <p:spPr>
          <a:xfrm>
            <a:off x="5233480" y="1830929"/>
            <a:ext cx="4222566" cy="461665"/>
          </a:xfrm>
          <a:prstGeom prst="rect">
            <a:avLst/>
          </a:prstGeom>
          <a:noFill/>
        </p:spPr>
        <p:txBody>
          <a:bodyPr wrap="none" rtlCol="0">
            <a:spAutoFit/>
          </a:bodyPr>
          <a:lstStyle/>
          <a:p>
            <a:r>
              <a:rPr lang="en-US" sz="2400" dirty="0">
                <a:solidFill>
                  <a:srgbClr val="0070C0"/>
                </a:solidFill>
              </a:rPr>
              <a:t>What was used before DevOps ?</a:t>
            </a:r>
          </a:p>
        </p:txBody>
      </p:sp>
      <p:pic>
        <p:nvPicPr>
          <p:cNvPr id="5122" name="Picture 2" descr="See the source image">
            <a:extLst>
              <a:ext uri="{FF2B5EF4-FFF2-40B4-BE49-F238E27FC236}">
                <a16:creationId xmlns:a16="http://schemas.microsoft.com/office/drawing/2014/main" id="{CE4F0F72-B892-4278-9234-0579A0143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28" y="802292"/>
            <a:ext cx="4015733" cy="47424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DE853F6-CB57-4357-B142-DE7282C151EB}"/>
              </a:ext>
            </a:extLst>
          </p:cNvPr>
          <p:cNvSpPr txBox="1"/>
          <p:nvPr/>
        </p:nvSpPr>
        <p:spPr>
          <a:xfrm>
            <a:off x="5233480" y="3090951"/>
            <a:ext cx="2946640" cy="461665"/>
          </a:xfrm>
          <a:prstGeom prst="rect">
            <a:avLst/>
          </a:prstGeom>
          <a:noFill/>
        </p:spPr>
        <p:txBody>
          <a:bodyPr wrap="none" rtlCol="0">
            <a:spAutoFit/>
          </a:bodyPr>
          <a:lstStyle/>
          <a:p>
            <a:r>
              <a:rPr lang="en-US" sz="2400" dirty="0">
                <a:solidFill>
                  <a:srgbClr val="0070C0"/>
                </a:solidFill>
              </a:rPr>
              <a:t>Why DevOps comes ? </a:t>
            </a:r>
          </a:p>
        </p:txBody>
      </p:sp>
    </p:spTree>
    <p:extLst>
      <p:ext uri="{BB962C8B-B14F-4D97-AF65-F5344CB8AC3E}">
        <p14:creationId xmlns:p14="http://schemas.microsoft.com/office/powerpoint/2010/main" val="1513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5FCA7F46-BDB0-4533-BC52-984A19847B16}"/>
              </a:ext>
            </a:extLst>
          </p:cNvPr>
          <p:cNvSpPr txBox="1"/>
          <p:nvPr/>
        </p:nvSpPr>
        <p:spPr>
          <a:xfrm>
            <a:off x="1114426" y="704850"/>
            <a:ext cx="9725024" cy="5955476"/>
          </a:xfrm>
          <a:prstGeom prst="rect">
            <a:avLst/>
          </a:prstGeom>
          <a:noFill/>
        </p:spPr>
        <p:txBody>
          <a:bodyPr wrap="square">
            <a:spAutoFit/>
          </a:bodyPr>
          <a:lstStyle/>
          <a:p>
            <a:pPr algn="l"/>
            <a:endParaRPr lang="en-US" b="0" i="0" dirty="0">
              <a:effectLst/>
              <a:latin typeface="Avenir LT W01_45 Book1475508"/>
            </a:endParaRPr>
          </a:p>
          <a:p>
            <a:pPr marL="360000" indent="-285750">
              <a:lnSpc>
                <a:spcPct val="150000"/>
              </a:lnSpc>
              <a:spcBef>
                <a:spcPts val="600"/>
              </a:spcBef>
              <a:spcAft>
                <a:spcPts val="600"/>
              </a:spcAft>
              <a:buFont typeface="Wingdings" panose="05000000000000000000" pitchFamily="2" charset="2"/>
              <a:buChar char="v"/>
            </a:pPr>
            <a:r>
              <a:rPr lang="en-IN" dirty="0">
                <a:latin typeface="Open Sans" panose="020B0604020202020204" pitchFamily="34" charset="0"/>
              </a:rPr>
              <a:t>Some software development method was followed from 1957 to 1990’s, but in the late 1976 it was named as Waterfall model. </a:t>
            </a:r>
          </a:p>
          <a:p>
            <a:pPr marL="360000" indent="-285750">
              <a:lnSpc>
                <a:spcPct val="150000"/>
              </a:lnSpc>
              <a:spcBef>
                <a:spcPts val="600"/>
              </a:spcBef>
              <a:spcAft>
                <a:spcPts val="600"/>
              </a:spcAft>
              <a:buFont typeface="Wingdings" panose="05000000000000000000" pitchFamily="2" charset="2"/>
              <a:buChar char="v"/>
            </a:pPr>
            <a:r>
              <a:rPr lang="en-US" dirty="0">
                <a:latin typeface="Open Sans" panose="020B0604020202020204" pitchFamily="34" charset="0"/>
              </a:rPr>
              <a:t>Due to the frustration of this traditional method, several software development teams began to change their approach to planning and delivering new products throughout the 1990s.</a:t>
            </a:r>
          </a:p>
          <a:p>
            <a:pPr marL="360000" indent="-285750">
              <a:lnSpc>
                <a:spcPct val="150000"/>
              </a:lnSpc>
              <a:spcBef>
                <a:spcPts val="600"/>
              </a:spcBef>
              <a:spcAft>
                <a:spcPts val="600"/>
              </a:spcAft>
              <a:buFont typeface="Wingdings" panose="05000000000000000000" pitchFamily="2" charset="2"/>
              <a:buChar char="v"/>
            </a:pPr>
            <a:r>
              <a:rPr lang="en-US" dirty="0">
                <a:latin typeface="Open Sans" panose="020B0604020202020204" pitchFamily="34" charset="0"/>
              </a:rPr>
              <a:t>During this time (1990-2000), several development methods introduced like </a:t>
            </a:r>
            <a:r>
              <a:rPr lang="en-US" b="1" dirty="0">
                <a:latin typeface="Open Sans" panose="020B0604020202020204" pitchFamily="34" charset="0"/>
              </a:rPr>
              <a:t>Scrum</a:t>
            </a:r>
            <a:r>
              <a:rPr lang="en-US" dirty="0">
                <a:latin typeface="Open Sans" panose="020B0604020202020204" pitchFamily="34" charset="0"/>
              </a:rPr>
              <a:t>, </a:t>
            </a:r>
            <a:r>
              <a:rPr lang="en-US" b="1" dirty="0">
                <a:latin typeface="Open Sans" panose="020B0604020202020204" pitchFamily="34" charset="0"/>
              </a:rPr>
              <a:t>Rapid Application Development</a:t>
            </a:r>
            <a:r>
              <a:rPr lang="en-US" dirty="0">
                <a:latin typeface="Open Sans" panose="020B0604020202020204" pitchFamily="34" charset="0"/>
              </a:rPr>
              <a:t>, </a:t>
            </a:r>
            <a:r>
              <a:rPr lang="en-US" b="1" dirty="0">
                <a:latin typeface="Open Sans" panose="020B0604020202020204" pitchFamily="34" charset="0"/>
              </a:rPr>
              <a:t>Extreme Programming</a:t>
            </a:r>
            <a:r>
              <a:rPr lang="en-US" dirty="0">
                <a:latin typeface="Open Sans" panose="020B0604020202020204" pitchFamily="34" charset="0"/>
              </a:rPr>
              <a:t>, </a:t>
            </a:r>
            <a:r>
              <a:rPr lang="en-US" b="1" dirty="0">
                <a:latin typeface="Open Sans" panose="020B0604020202020204" pitchFamily="34" charset="0"/>
              </a:rPr>
              <a:t>DSDM</a:t>
            </a:r>
            <a:r>
              <a:rPr lang="en-US" dirty="0">
                <a:latin typeface="Open Sans" panose="020B0604020202020204" pitchFamily="34" charset="0"/>
              </a:rPr>
              <a:t>, </a:t>
            </a:r>
            <a:r>
              <a:rPr lang="en-US" b="1" dirty="0">
                <a:latin typeface="Open Sans" panose="020B0604020202020204" pitchFamily="34" charset="0"/>
              </a:rPr>
              <a:t>Feature-Driven Development</a:t>
            </a:r>
            <a:r>
              <a:rPr lang="en-US" dirty="0">
                <a:latin typeface="Open Sans" panose="020B0604020202020204" pitchFamily="34" charset="0"/>
              </a:rPr>
              <a:t> and </a:t>
            </a:r>
            <a:r>
              <a:rPr lang="en-US" b="1" dirty="0">
                <a:latin typeface="Open Sans" panose="020B0604020202020204" pitchFamily="34" charset="0"/>
              </a:rPr>
              <a:t>Pragmatic Programming</a:t>
            </a:r>
            <a:r>
              <a:rPr lang="en-US" dirty="0">
                <a:latin typeface="Open Sans" panose="020B0604020202020204" pitchFamily="34" charset="0"/>
              </a:rPr>
              <a:t>. While these methods vary, the common thread among all of them is a lighter-weight model that allows for more flexibility and less overhead planning. These approaches to software development are the earliest methods in the history of Agile.</a:t>
            </a:r>
            <a:endParaRPr lang="en-US" b="0" i="0" dirty="0">
              <a:effectLst/>
              <a:latin typeface="Inter"/>
            </a:endParaRPr>
          </a:p>
          <a:p>
            <a:pPr marL="285750" indent="-285750" algn="l">
              <a:buFont typeface="Wingdings" panose="05000000000000000000" pitchFamily="2" charset="2"/>
              <a:buChar char="v"/>
            </a:pPr>
            <a:endParaRPr lang="en-US" b="0" i="0" dirty="0">
              <a:effectLst/>
              <a:latin typeface="Inter"/>
            </a:endParaRPr>
          </a:p>
          <a:p>
            <a:pPr algn="l"/>
            <a:endParaRPr lang="en-US" b="0" i="0" dirty="0">
              <a:effectLst/>
              <a:latin typeface="Inter"/>
            </a:endParaRPr>
          </a:p>
        </p:txBody>
      </p:sp>
      <p:sp>
        <p:nvSpPr>
          <p:cNvPr id="23" name="TextBox 22">
            <a:extLst>
              <a:ext uri="{FF2B5EF4-FFF2-40B4-BE49-F238E27FC236}">
                <a16:creationId xmlns:a16="http://schemas.microsoft.com/office/drawing/2014/main" id="{71E4EFDF-094E-4839-A677-A317D59F44FC}"/>
              </a:ext>
            </a:extLst>
          </p:cNvPr>
          <p:cNvSpPr txBox="1"/>
          <p:nvPr/>
        </p:nvSpPr>
        <p:spPr>
          <a:xfrm>
            <a:off x="3366580" y="315336"/>
            <a:ext cx="4222566" cy="461665"/>
          </a:xfrm>
          <a:prstGeom prst="rect">
            <a:avLst/>
          </a:prstGeom>
          <a:noFill/>
        </p:spPr>
        <p:txBody>
          <a:bodyPr wrap="none" rtlCol="0">
            <a:spAutoFit/>
          </a:bodyPr>
          <a:lstStyle/>
          <a:p>
            <a:r>
              <a:rPr lang="en-US" sz="2400" dirty="0">
                <a:solidFill>
                  <a:srgbClr val="0070C0"/>
                </a:solidFill>
              </a:rPr>
              <a:t>What was used before DevOps ?</a:t>
            </a:r>
          </a:p>
        </p:txBody>
      </p:sp>
    </p:spTree>
    <p:extLst>
      <p:ext uri="{BB962C8B-B14F-4D97-AF65-F5344CB8AC3E}">
        <p14:creationId xmlns:p14="http://schemas.microsoft.com/office/powerpoint/2010/main" val="312022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40278B-E64D-4452-B2EF-BC1AADA78FFE}"/>
              </a:ext>
            </a:extLst>
          </p:cNvPr>
          <p:cNvSpPr txBox="1"/>
          <p:nvPr/>
        </p:nvSpPr>
        <p:spPr>
          <a:xfrm>
            <a:off x="1276349" y="1118183"/>
            <a:ext cx="9791701" cy="3679854"/>
          </a:xfrm>
          <a:prstGeom prst="rect">
            <a:avLst/>
          </a:prstGeom>
          <a:noFill/>
        </p:spPr>
        <p:txBody>
          <a:bodyPr wrap="square">
            <a:spAutoFit/>
          </a:bodyPr>
          <a:lstStyle/>
          <a:p>
            <a:pPr marL="360000" indent="-285750">
              <a:lnSpc>
                <a:spcPct val="150000"/>
              </a:lnSpc>
              <a:spcBef>
                <a:spcPts val="600"/>
              </a:spcBef>
              <a:spcAft>
                <a:spcPts val="600"/>
              </a:spcAft>
              <a:buFont typeface="Wingdings" panose="05000000000000000000" pitchFamily="2" charset="2"/>
              <a:buChar char="v"/>
            </a:pPr>
            <a:r>
              <a:rPr lang="en-US" dirty="0">
                <a:latin typeface="Open Sans" panose="020B0604020202020204" pitchFamily="34" charset="0"/>
              </a:rPr>
              <a:t>Finally in the early 2000’s, Agile was proposed. While Agile took off in the early 2000s, the Agile Manifesto pick up new steam in the 2010s, but between 2012 and 2015, real life success metrics began to accompany that story.</a:t>
            </a:r>
          </a:p>
          <a:p>
            <a:pPr marL="360000" indent="-285750">
              <a:lnSpc>
                <a:spcPct val="150000"/>
              </a:lnSpc>
              <a:spcBef>
                <a:spcPts val="600"/>
              </a:spcBef>
              <a:spcAft>
                <a:spcPts val="600"/>
              </a:spcAft>
              <a:buFont typeface="Wingdings" panose="05000000000000000000" pitchFamily="2" charset="2"/>
              <a:buChar char="v"/>
            </a:pPr>
            <a:r>
              <a:rPr lang="en-US" dirty="0">
                <a:latin typeface="Open Sans" panose="020B0604020202020204" pitchFamily="34" charset="0"/>
              </a:rPr>
              <a:t>The DevOps philosophy is not completely new, it has naturally evolved from the Agile methodology. The two have many similarities, which is why they’re not mutually exclusive.</a:t>
            </a:r>
          </a:p>
          <a:p>
            <a:pPr marL="360000" indent="-285750">
              <a:lnSpc>
                <a:spcPct val="150000"/>
              </a:lnSpc>
              <a:spcBef>
                <a:spcPts val="600"/>
              </a:spcBef>
              <a:spcAft>
                <a:spcPts val="600"/>
              </a:spcAft>
              <a:buFont typeface="Wingdings" panose="05000000000000000000" pitchFamily="2" charset="2"/>
              <a:buChar char="v"/>
            </a:pPr>
            <a:r>
              <a:rPr lang="en-US" dirty="0">
                <a:latin typeface="Open Sans" panose="020B0604020202020204" pitchFamily="34" charset="0"/>
              </a:rPr>
              <a:t>DevOps concept was discussed in 2009 and introduced in 2012 and it took off from 2014.</a:t>
            </a:r>
          </a:p>
        </p:txBody>
      </p:sp>
      <p:sp>
        <p:nvSpPr>
          <p:cNvPr id="6" name="TextBox 5">
            <a:extLst>
              <a:ext uri="{FF2B5EF4-FFF2-40B4-BE49-F238E27FC236}">
                <a16:creationId xmlns:a16="http://schemas.microsoft.com/office/drawing/2014/main" id="{B999455E-323C-4767-9F75-9AE46134CC91}"/>
              </a:ext>
            </a:extLst>
          </p:cNvPr>
          <p:cNvSpPr txBox="1"/>
          <p:nvPr/>
        </p:nvSpPr>
        <p:spPr>
          <a:xfrm>
            <a:off x="3601701" y="419165"/>
            <a:ext cx="3128677" cy="461665"/>
          </a:xfrm>
          <a:prstGeom prst="rect">
            <a:avLst/>
          </a:prstGeom>
          <a:noFill/>
        </p:spPr>
        <p:txBody>
          <a:bodyPr wrap="none" rtlCol="0">
            <a:spAutoFit/>
          </a:bodyPr>
          <a:lstStyle/>
          <a:p>
            <a:r>
              <a:rPr lang="en-US" sz="2400" dirty="0">
                <a:solidFill>
                  <a:srgbClr val="0070C0"/>
                </a:solidFill>
              </a:rPr>
              <a:t>When DevOps comes ? </a:t>
            </a:r>
          </a:p>
        </p:txBody>
      </p:sp>
      <p:cxnSp>
        <p:nvCxnSpPr>
          <p:cNvPr id="8" name="Straight Arrow Connector 7">
            <a:extLst>
              <a:ext uri="{FF2B5EF4-FFF2-40B4-BE49-F238E27FC236}">
                <a16:creationId xmlns:a16="http://schemas.microsoft.com/office/drawing/2014/main" id="{D1B3DE65-49AA-4874-939C-4346F3170C7D}"/>
              </a:ext>
            </a:extLst>
          </p:cNvPr>
          <p:cNvCxnSpPr>
            <a:cxnSpLocks/>
          </p:cNvCxnSpPr>
          <p:nvPr/>
        </p:nvCxnSpPr>
        <p:spPr>
          <a:xfrm>
            <a:off x="1600200" y="5619750"/>
            <a:ext cx="946785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Flowchart: Connector 9">
            <a:extLst>
              <a:ext uri="{FF2B5EF4-FFF2-40B4-BE49-F238E27FC236}">
                <a16:creationId xmlns:a16="http://schemas.microsoft.com/office/drawing/2014/main" id="{156968A1-63AA-4E5C-9847-C98531C23F69}"/>
              </a:ext>
            </a:extLst>
          </p:cNvPr>
          <p:cNvSpPr/>
          <p:nvPr/>
        </p:nvSpPr>
        <p:spPr>
          <a:xfrm>
            <a:off x="1488276" y="5481637"/>
            <a:ext cx="276225" cy="276225"/>
          </a:xfrm>
          <a:prstGeom prst="flowChartConnecto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297FE73-EEA1-49B8-B0ED-158886180C38}"/>
              </a:ext>
            </a:extLst>
          </p:cNvPr>
          <p:cNvSpPr txBox="1"/>
          <p:nvPr/>
        </p:nvSpPr>
        <p:spPr>
          <a:xfrm>
            <a:off x="2948958" y="4956542"/>
            <a:ext cx="652743" cy="369332"/>
          </a:xfrm>
          <a:prstGeom prst="rect">
            <a:avLst/>
          </a:prstGeom>
          <a:noFill/>
        </p:spPr>
        <p:txBody>
          <a:bodyPr wrap="none" rtlCol="0">
            <a:spAutoFit/>
          </a:bodyPr>
          <a:lstStyle/>
          <a:p>
            <a:r>
              <a:rPr lang="en-IN" dirty="0"/>
              <a:t>1967</a:t>
            </a:r>
          </a:p>
        </p:txBody>
      </p:sp>
      <p:sp>
        <p:nvSpPr>
          <p:cNvPr id="12" name="Flowchart: Connector 11">
            <a:extLst>
              <a:ext uri="{FF2B5EF4-FFF2-40B4-BE49-F238E27FC236}">
                <a16:creationId xmlns:a16="http://schemas.microsoft.com/office/drawing/2014/main" id="{51400361-AAAB-4521-B919-DFFA998A6979}"/>
              </a:ext>
            </a:extLst>
          </p:cNvPr>
          <p:cNvSpPr/>
          <p:nvPr/>
        </p:nvSpPr>
        <p:spPr>
          <a:xfrm>
            <a:off x="3133722" y="5481637"/>
            <a:ext cx="276225" cy="276225"/>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lowchart: Connector 12">
            <a:extLst>
              <a:ext uri="{FF2B5EF4-FFF2-40B4-BE49-F238E27FC236}">
                <a16:creationId xmlns:a16="http://schemas.microsoft.com/office/drawing/2014/main" id="{0397E399-BAAB-46F2-B629-F9413254CAEE}"/>
              </a:ext>
            </a:extLst>
          </p:cNvPr>
          <p:cNvSpPr/>
          <p:nvPr/>
        </p:nvSpPr>
        <p:spPr>
          <a:xfrm>
            <a:off x="4726920" y="5482036"/>
            <a:ext cx="276225" cy="276225"/>
          </a:xfrm>
          <a:prstGeom prst="flowChartConnector">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05ACAF2C-4A58-421E-9414-9424243013F0}"/>
              </a:ext>
            </a:extLst>
          </p:cNvPr>
          <p:cNvSpPr/>
          <p:nvPr/>
        </p:nvSpPr>
        <p:spPr>
          <a:xfrm>
            <a:off x="6367462" y="5481637"/>
            <a:ext cx="276225" cy="276225"/>
          </a:xfrm>
          <a:prstGeom prst="flowChartConnector">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8B8A7136-2D68-4175-8604-125A50728C33}"/>
              </a:ext>
            </a:extLst>
          </p:cNvPr>
          <p:cNvSpPr/>
          <p:nvPr/>
        </p:nvSpPr>
        <p:spPr>
          <a:xfrm>
            <a:off x="7812739" y="5463954"/>
            <a:ext cx="276225" cy="276225"/>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F2865436-4646-4043-9910-877E1270F374}"/>
              </a:ext>
            </a:extLst>
          </p:cNvPr>
          <p:cNvSpPr/>
          <p:nvPr/>
        </p:nvSpPr>
        <p:spPr>
          <a:xfrm>
            <a:off x="9386886" y="5468033"/>
            <a:ext cx="276225" cy="276225"/>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7DE216A-CC18-4DAF-9643-5F5AE277AA40}"/>
              </a:ext>
            </a:extLst>
          </p:cNvPr>
          <p:cNvSpPr txBox="1"/>
          <p:nvPr/>
        </p:nvSpPr>
        <p:spPr>
          <a:xfrm>
            <a:off x="1276349" y="5771466"/>
            <a:ext cx="652743" cy="369332"/>
          </a:xfrm>
          <a:prstGeom prst="rect">
            <a:avLst/>
          </a:prstGeom>
          <a:noFill/>
        </p:spPr>
        <p:txBody>
          <a:bodyPr wrap="none" rtlCol="0">
            <a:spAutoFit/>
          </a:bodyPr>
          <a:lstStyle/>
          <a:p>
            <a:r>
              <a:rPr lang="en-IN" dirty="0"/>
              <a:t>1957</a:t>
            </a:r>
          </a:p>
        </p:txBody>
      </p:sp>
      <p:sp>
        <p:nvSpPr>
          <p:cNvPr id="19" name="TextBox 18">
            <a:extLst>
              <a:ext uri="{FF2B5EF4-FFF2-40B4-BE49-F238E27FC236}">
                <a16:creationId xmlns:a16="http://schemas.microsoft.com/office/drawing/2014/main" id="{BC77BB30-7420-4169-93A0-0E5C0D659FFC}"/>
              </a:ext>
            </a:extLst>
          </p:cNvPr>
          <p:cNvSpPr txBox="1"/>
          <p:nvPr/>
        </p:nvSpPr>
        <p:spPr>
          <a:xfrm>
            <a:off x="4567522" y="5898561"/>
            <a:ext cx="652743" cy="369332"/>
          </a:xfrm>
          <a:prstGeom prst="rect">
            <a:avLst/>
          </a:prstGeom>
          <a:noFill/>
        </p:spPr>
        <p:txBody>
          <a:bodyPr wrap="none" rtlCol="0">
            <a:spAutoFit/>
          </a:bodyPr>
          <a:lstStyle/>
          <a:p>
            <a:r>
              <a:rPr lang="en-IN" dirty="0"/>
              <a:t>2003</a:t>
            </a:r>
          </a:p>
        </p:txBody>
      </p:sp>
      <p:sp>
        <p:nvSpPr>
          <p:cNvPr id="20" name="TextBox 19">
            <a:extLst>
              <a:ext uri="{FF2B5EF4-FFF2-40B4-BE49-F238E27FC236}">
                <a16:creationId xmlns:a16="http://schemas.microsoft.com/office/drawing/2014/main" id="{A71C41FC-C40F-427B-BAAD-37AF90335341}"/>
              </a:ext>
            </a:extLst>
          </p:cNvPr>
          <p:cNvSpPr txBox="1"/>
          <p:nvPr/>
        </p:nvSpPr>
        <p:spPr>
          <a:xfrm>
            <a:off x="6179202" y="5002956"/>
            <a:ext cx="652743" cy="369332"/>
          </a:xfrm>
          <a:prstGeom prst="rect">
            <a:avLst/>
          </a:prstGeom>
          <a:noFill/>
        </p:spPr>
        <p:txBody>
          <a:bodyPr wrap="none" rtlCol="0">
            <a:spAutoFit/>
          </a:bodyPr>
          <a:lstStyle/>
          <a:p>
            <a:r>
              <a:rPr lang="en-IN" dirty="0"/>
              <a:t>2009</a:t>
            </a:r>
          </a:p>
        </p:txBody>
      </p:sp>
      <p:sp>
        <p:nvSpPr>
          <p:cNvPr id="21" name="TextBox 20">
            <a:extLst>
              <a:ext uri="{FF2B5EF4-FFF2-40B4-BE49-F238E27FC236}">
                <a16:creationId xmlns:a16="http://schemas.microsoft.com/office/drawing/2014/main" id="{68205B1D-1E71-490A-B331-22138A5F7DC7}"/>
              </a:ext>
            </a:extLst>
          </p:cNvPr>
          <p:cNvSpPr txBox="1"/>
          <p:nvPr/>
        </p:nvSpPr>
        <p:spPr>
          <a:xfrm>
            <a:off x="7624479" y="5891894"/>
            <a:ext cx="652743" cy="369332"/>
          </a:xfrm>
          <a:prstGeom prst="rect">
            <a:avLst/>
          </a:prstGeom>
          <a:noFill/>
        </p:spPr>
        <p:txBody>
          <a:bodyPr wrap="none" rtlCol="0">
            <a:spAutoFit/>
          </a:bodyPr>
          <a:lstStyle/>
          <a:p>
            <a:r>
              <a:rPr lang="en-IN" dirty="0"/>
              <a:t>2012</a:t>
            </a:r>
          </a:p>
        </p:txBody>
      </p:sp>
      <p:sp>
        <p:nvSpPr>
          <p:cNvPr id="22" name="TextBox 21">
            <a:extLst>
              <a:ext uri="{FF2B5EF4-FFF2-40B4-BE49-F238E27FC236}">
                <a16:creationId xmlns:a16="http://schemas.microsoft.com/office/drawing/2014/main" id="{5E61C104-C1B5-4FBF-BFA1-2756B8E96A9F}"/>
              </a:ext>
            </a:extLst>
          </p:cNvPr>
          <p:cNvSpPr txBox="1"/>
          <p:nvPr/>
        </p:nvSpPr>
        <p:spPr>
          <a:xfrm>
            <a:off x="9191626" y="4961896"/>
            <a:ext cx="652743" cy="369332"/>
          </a:xfrm>
          <a:prstGeom prst="rect">
            <a:avLst/>
          </a:prstGeom>
          <a:noFill/>
        </p:spPr>
        <p:txBody>
          <a:bodyPr wrap="none" rtlCol="0">
            <a:spAutoFit/>
          </a:bodyPr>
          <a:lstStyle/>
          <a:p>
            <a:r>
              <a:rPr lang="en-IN" dirty="0"/>
              <a:t>2017</a:t>
            </a:r>
          </a:p>
        </p:txBody>
      </p:sp>
      <p:sp>
        <p:nvSpPr>
          <p:cNvPr id="23" name="TextBox 22">
            <a:extLst>
              <a:ext uri="{FF2B5EF4-FFF2-40B4-BE49-F238E27FC236}">
                <a16:creationId xmlns:a16="http://schemas.microsoft.com/office/drawing/2014/main" id="{032F963A-3E78-49BC-8D65-168206CBBE1E}"/>
              </a:ext>
            </a:extLst>
          </p:cNvPr>
          <p:cNvSpPr txBox="1"/>
          <p:nvPr/>
        </p:nvSpPr>
        <p:spPr>
          <a:xfrm>
            <a:off x="957578" y="6037273"/>
            <a:ext cx="1613845" cy="400110"/>
          </a:xfrm>
          <a:prstGeom prst="rect">
            <a:avLst/>
          </a:prstGeom>
          <a:noFill/>
        </p:spPr>
        <p:txBody>
          <a:bodyPr wrap="square" rtlCol="0">
            <a:spAutoFit/>
          </a:bodyPr>
          <a:lstStyle/>
          <a:p>
            <a:r>
              <a:rPr lang="en-IN" sz="1000" dirty="0"/>
              <a:t>First computer program</a:t>
            </a:r>
          </a:p>
          <a:p>
            <a:r>
              <a:rPr lang="en-IN" sz="1000" dirty="0"/>
              <a:t> was written</a:t>
            </a:r>
          </a:p>
        </p:txBody>
      </p:sp>
      <p:sp>
        <p:nvSpPr>
          <p:cNvPr id="25" name="TextBox 24">
            <a:extLst>
              <a:ext uri="{FF2B5EF4-FFF2-40B4-BE49-F238E27FC236}">
                <a16:creationId xmlns:a16="http://schemas.microsoft.com/office/drawing/2014/main" id="{91574084-5FA1-4CE4-B58C-2418D755CB6A}"/>
              </a:ext>
            </a:extLst>
          </p:cNvPr>
          <p:cNvSpPr txBox="1"/>
          <p:nvPr/>
        </p:nvSpPr>
        <p:spPr>
          <a:xfrm>
            <a:off x="2948958" y="5234019"/>
            <a:ext cx="850249" cy="246221"/>
          </a:xfrm>
          <a:prstGeom prst="rect">
            <a:avLst/>
          </a:prstGeom>
          <a:noFill/>
        </p:spPr>
        <p:txBody>
          <a:bodyPr wrap="square">
            <a:spAutoFit/>
          </a:bodyPr>
          <a:lstStyle/>
          <a:p>
            <a:r>
              <a:rPr lang="en-IN" sz="1000" b="0" i="0" dirty="0">
                <a:solidFill>
                  <a:srgbClr val="202124"/>
                </a:solidFill>
                <a:effectLst/>
                <a:latin typeface="arial" panose="020B0604020202020204" pitchFamily="34" charset="0"/>
              </a:rPr>
              <a:t>ARPANET</a:t>
            </a:r>
          </a:p>
        </p:txBody>
      </p:sp>
      <p:sp>
        <p:nvSpPr>
          <p:cNvPr id="27" name="TextBox 26">
            <a:extLst>
              <a:ext uri="{FF2B5EF4-FFF2-40B4-BE49-F238E27FC236}">
                <a16:creationId xmlns:a16="http://schemas.microsoft.com/office/drawing/2014/main" id="{9B21EFAF-0DD7-4E37-830A-060E453041E5}"/>
              </a:ext>
            </a:extLst>
          </p:cNvPr>
          <p:cNvSpPr txBox="1"/>
          <p:nvPr/>
        </p:nvSpPr>
        <p:spPr>
          <a:xfrm>
            <a:off x="4567521" y="6046783"/>
            <a:ext cx="652744" cy="369332"/>
          </a:xfrm>
          <a:prstGeom prst="rect">
            <a:avLst/>
          </a:prstGeom>
          <a:noFill/>
        </p:spPr>
        <p:txBody>
          <a:bodyPr wrap="square">
            <a:spAutoFit/>
          </a:bodyPr>
          <a:lstStyle/>
          <a:p>
            <a:r>
              <a:rPr lang="en-IN" sz="1000" b="0" i="0" dirty="0">
                <a:solidFill>
                  <a:srgbClr val="222635"/>
                </a:solidFill>
                <a:effectLst/>
                <a:latin typeface="Cambria" panose="02040503050406030204" pitchFamily="18" charset="0"/>
              </a:rPr>
              <a:t>Google</a:t>
            </a:r>
            <a:r>
              <a:rPr lang="en-IN" b="0" i="0" dirty="0">
                <a:solidFill>
                  <a:srgbClr val="222635"/>
                </a:solidFill>
                <a:effectLst/>
                <a:latin typeface="Cambria" panose="02040503050406030204" pitchFamily="18" charset="0"/>
              </a:rPr>
              <a:t> </a:t>
            </a:r>
            <a:endParaRPr lang="en-IN" dirty="0"/>
          </a:p>
        </p:txBody>
      </p:sp>
      <p:sp>
        <p:nvSpPr>
          <p:cNvPr id="28" name="TextBox 27">
            <a:extLst>
              <a:ext uri="{FF2B5EF4-FFF2-40B4-BE49-F238E27FC236}">
                <a16:creationId xmlns:a16="http://schemas.microsoft.com/office/drawing/2014/main" id="{79E1B2FE-DAFD-46B1-A02C-21825BF873B7}"/>
              </a:ext>
            </a:extLst>
          </p:cNvPr>
          <p:cNvSpPr txBox="1"/>
          <p:nvPr/>
        </p:nvSpPr>
        <p:spPr>
          <a:xfrm>
            <a:off x="5957309" y="5103480"/>
            <a:ext cx="1302983" cy="369332"/>
          </a:xfrm>
          <a:prstGeom prst="rect">
            <a:avLst/>
          </a:prstGeom>
          <a:noFill/>
        </p:spPr>
        <p:txBody>
          <a:bodyPr wrap="square">
            <a:spAutoFit/>
          </a:bodyPr>
          <a:lstStyle/>
          <a:p>
            <a:r>
              <a:rPr lang="en-IN" sz="1000" b="0" i="0" dirty="0">
                <a:solidFill>
                  <a:srgbClr val="222635"/>
                </a:solidFill>
                <a:effectLst/>
                <a:latin typeface="Cambria" panose="02040503050406030204" pitchFamily="18" charset="0"/>
              </a:rPr>
              <a:t>DevOps introduced</a:t>
            </a:r>
            <a:r>
              <a:rPr lang="en-IN" b="0" i="0" dirty="0">
                <a:solidFill>
                  <a:srgbClr val="222635"/>
                </a:solidFill>
                <a:effectLst/>
                <a:latin typeface="Cambria" panose="02040503050406030204" pitchFamily="18" charset="0"/>
              </a:rPr>
              <a:t> </a:t>
            </a:r>
            <a:endParaRPr lang="en-IN" dirty="0"/>
          </a:p>
        </p:txBody>
      </p:sp>
      <p:sp>
        <p:nvSpPr>
          <p:cNvPr id="29" name="TextBox 28">
            <a:extLst>
              <a:ext uri="{FF2B5EF4-FFF2-40B4-BE49-F238E27FC236}">
                <a16:creationId xmlns:a16="http://schemas.microsoft.com/office/drawing/2014/main" id="{1E60918A-5672-4F92-8222-90874C4EA8B0}"/>
              </a:ext>
            </a:extLst>
          </p:cNvPr>
          <p:cNvSpPr txBox="1"/>
          <p:nvPr/>
        </p:nvSpPr>
        <p:spPr>
          <a:xfrm>
            <a:off x="7299358" y="6076560"/>
            <a:ext cx="1501742" cy="369332"/>
          </a:xfrm>
          <a:prstGeom prst="rect">
            <a:avLst/>
          </a:prstGeom>
          <a:noFill/>
        </p:spPr>
        <p:txBody>
          <a:bodyPr wrap="square">
            <a:spAutoFit/>
          </a:bodyPr>
          <a:lstStyle/>
          <a:p>
            <a:r>
              <a:rPr lang="en-IN" sz="1000" b="0" i="0" dirty="0">
                <a:solidFill>
                  <a:srgbClr val="222635"/>
                </a:solidFill>
                <a:effectLst/>
                <a:latin typeface="Cambria" panose="02040503050406030204" pitchFamily="18" charset="0"/>
              </a:rPr>
              <a:t>DevOps started boom</a:t>
            </a:r>
            <a:r>
              <a:rPr lang="en-IN" b="0" i="0" dirty="0">
                <a:solidFill>
                  <a:srgbClr val="222635"/>
                </a:solidFill>
                <a:effectLst/>
                <a:latin typeface="Cambria" panose="02040503050406030204" pitchFamily="18" charset="0"/>
              </a:rPr>
              <a:t> </a:t>
            </a:r>
            <a:endParaRPr lang="en-IN" dirty="0"/>
          </a:p>
        </p:txBody>
      </p:sp>
      <p:sp>
        <p:nvSpPr>
          <p:cNvPr id="30" name="TextBox 29">
            <a:extLst>
              <a:ext uri="{FF2B5EF4-FFF2-40B4-BE49-F238E27FC236}">
                <a16:creationId xmlns:a16="http://schemas.microsoft.com/office/drawing/2014/main" id="{2883DD21-122E-41A5-B2AB-1BE94D7009AB}"/>
              </a:ext>
            </a:extLst>
          </p:cNvPr>
          <p:cNvSpPr txBox="1"/>
          <p:nvPr/>
        </p:nvSpPr>
        <p:spPr>
          <a:xfrm>
            <a:off x="9187145" y="5094622"/>
            <a:ext cx="1501742" cy="369332"/>
          </a:xfrm>
          <a:prstGeom prst="rect">
            <a:avLst/>
          </a:prstGeom>
          <a:noFill/>
        </p:spPr>
        <p:txBody>
          <a:bodyPr wrap="square">
            <a:spAutoFit/>
          </a:bodyPr>
          <a:lstStyle/>
          <a:p>
            <a:r>
              <a:rPr lang="en-IN" sz="1000" b="0" i="0" dirty="0">
                <a:solidFill>
                  <a:srgbClr val="222635"/>
                </a:solidFill>
                <a:effectLst/>
                <a:latin typeface="Cambria" panose="02040503050406030204" pitchFamily="18" charset="0"/>
              </a:rPr>
              <a:t>very famous</a:t>
            </a:r>
            <a:r>
              <a:rPr lang="en-IN" b="0" i="0" dirty="0">
                <a:solidFill>
                  <a:srgbClr val="222635"/>
                </a:solidFill>
                <a:effectLst/>
                <a:latin typeface="Cambria" panose="02040503050406030204" pitchFamily="18" charset="0"/>
              </a:rPr>
              <a:t> </a:t>
            </a:r>
            <a:endParaRPr lang="en-IN" dirty="0"/>
          </a:p>
        </p:txBody>
      </p:sp>
    </p:spTree>
    <p:extLst>
      <p:ext uri="{BB962C8B-B14F-4D97-AF65-F5344CB8AC3E}">
        <p14:creationId xmlns:p14="http://schemas.microsoft.com/office/powerpoint/2010/main" val="164307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2A6EB5-CC9B-42FC-90B8-5A4E73C090D5}"/>
              </a:ext>
            </a:extLst>
          </p:cNvPr>
          <p:cNvSpPr txBox="1"/>
          <p:nvPr/>
        </p:nvSpPr>
        <p:spPr>
          <a:xfrm>
            <a:off x="4158546" y="244347"/>
            <a:ext cx="3874907" cy="400110"/>
          </a:xfrm>
          <a:prstGeom prst="rect">
            <a:avLst/>
          </a:prstGeom>
          <a:noFill/>
        </p:spPr>
        <p:txBody>
          <a:bodyPr wrap="none" rtlCol="0">
            <a:spAutoFit/>
          </a:bodyPr>
          <a:lstStyle/>
          <a:p>
            <a:r>
              <a:rPr lang="en-US" sz="2000" b="1" dirty="0">
                <a:solidFill>
                  <a:srgbClr val="0070C0"/>
                </a:solidFill>
                <a:latin typeface="Arial" panose="020B0604020202020204" pitchFamily="34" charset="0"/>
                <a:cs typeface="Arial" panose="020B0604020202020204" pitchFamily="34" charset="0"/>
              </a:rPr>
              <a:t>Waterfall Model / Methodology</a:t>
            </a:r>
          </a:p>
        </p:txBody>
      </p:sp>
      <p:pic>
        <p:nvPicPr>
          <p:cNvPr id="7" name="Picture 6" descr="Graphical user interface, diagram, application&#10;&#10;Description automatically generated">
            <a:extLst>
              <a:ext uri="{FF2B5EF4-FFF2-40B4-BE49-F238E27FC236}">
                <a16:creationId xmlns:a16="http://schemas.microsoft.com/office/drawing/2014/main" id="{0D38D859-7181-4AEC-9AF3-CA023AE15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492" y="923547"/>
            <a:ext cx="7772400" cy="5261451"/>
          </a:xfrm>
          <a:prstGeom prst="rect">
            <a:avLst/>
          </a:prstGeom>
        </p:spPr>
      </p:pic>
    </p:spTree>
    <p:extLst>
      <p:ext uri="{BB962C8B-B14F-4D97-AF65-F5344CB8AC3E}">
        <p14:creationId xmlns:p14="http://schemas.microsoft.com/office/powerpoint/2010/main" val="65468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7040</TotalTime>
  <Words>676</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vt:lpstr>
      <vt:lpstr>Avenir LT W01_45 Book1475508</vt:lpstr>
      <vt:lpstr>Calibri</vt:lpstr>
      <vt:lpstr>Calibri Light</vt:lpstr>
      <vt:lpstr>Cambria</vt:lpstr>
      <vt:lpstr>Inter</vt:lpstr>
      <vt:lpstr>Open Sans</vt:lpstr>
      <vt:lpstr>Wingdings</vt:lpstr>
      <vt:lpstr>Office Theme</vt:lpstr>
      <vt:lpstr>DevOps</vt:lpstr>
      <vt:lpstr>DevOps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Muruganantham Palanisamy (ZEN3 INFOSOLUTIONS PRIVATE LIM)</dc:creator>
  <cp:lastModifiedBy>Muruganantham P</cp:lastModifiedBy>
  <cp:revision>68</cp:revision>
  <dcterms:created xsi:type="dcterms:W3CDTF">2022-02-22T06:20:47Z</dcterms:created>
  <dcterms:modified xsi:type="dcterms:W3CDTF">2022-03-10T02:59:01Z</dcterms:modified>
</cp:coreProperties>
</file>