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90" r:id="rId14"/>
    <p:sldId id="285" r:id="rId15"/>
    <p:sldId id="286" r:id="rId16"/>
    <p:sldId id="287" r:id="rId17"/>
    <p:sldId id="262" r:id="rId18"/>
    <p:sldId id="257" r:id="rId19"/>
    <p:sldId id="263" r:id="rId20"/>
    <p:sldId id="258" r:id="rId21"/>
    <p:sldId id="259" r:id="rId22"/>
    <p:sldId id="260" r:id="rId23"/>
    <p:sldId id="265" r:id="rId24"/>
    <p:sldId id="266" r:id="rId25"/>
    <p:sldId id="267" r:id="rId26"/>
    <p:sldId id="269" r:id="rId27"/>
    <p:sldId id="271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F354-AA54-4CA7-8B48-A3140336BC0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D6DD5-83F1-4A95-9C99-A49A97B5D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IIPA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6DA98-356A-4EA6-A2A6-42E35F6FCB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BBC1C-C1A4-4FD8-948C-432938971F37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9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5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3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2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74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2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07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0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0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37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169DB2-60C4-4BE3-B447-F716439A13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9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54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8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5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1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B93B-520C-4DEE-8FB6-1BA7696B36FB}" type="datetimeFigureOut">
              <a:rPr lang="en-US" smtClean="0"/>
              <a:pPr/>
              <a:t>4/13/2022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B9BECF-D696-4FA3-9D8D-6317555D57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6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315200" cy="1646302"/>
          </a:xfrm>
        </p:spPr>
        <p:txBody>
          <a:bodyPr/>
          <a:lstStyle/>
          <a:p>
            <a:pPr algn="l"/>
            <a:r>
              <a:rPr lang="en-US" sz="40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Panchayat</a:t>
            </a: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Finances: Augmentation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</a:t>
            </a: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Own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Revenues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2286000"/>
            <a:ext cx="7696200" cy="1096899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14 April 2022 at SCOPE Convention Centre, Delhi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486916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 N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Alok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Indian Institute of Public Administration </a:t>
            </a:r>
          </a:p>
          <a:p>
            <a:pPr>
              <a:lnSpc>
                <a:spcPct val="75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vnalok@gmail.com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30" y="596895"/>
            <a:ext cx="7772400" cy="1295400"/>
          </a:xfrm>
        </p:spPr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Borrowings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30" y="1718929"/>
            <a:ext cx="6597870" cy="4495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Local Authorities Loans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1914, a Central Act does exist enabling the grants of loans to local authorities including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panchayats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National Commission headed by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Retd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Justice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Venkatachaliah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recommended to allow all local authorities to borrow from the state government and financial institutions.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EF7-28BA-45AB-885F-6FE5175331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2247"/>
            <a:ext cx="8763000" cy="838200"/>
          </a:xfrm>
        </p:spPr>
        <p:txBody>
          <a:bodyPr>
            <a:normAutofit/>
          </a:bodyPr>
          <a:lstStyle/>
          <a:p>
            <a:r>
              <a:rPr lang="en-IN" sz="3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Some Schemes by Union Government</a:t>
            </a:r>
            <a:endParaRPr lang="en-IN" sz="3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2488"/>
            <a:ext cx="8458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700" u="sng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Panchayats</a:t>
            </a:r>
            <a:r>
              <a:rPr lang="en-IN" sz="1700" u="sng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have involvement in: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Mahatma Gandhi National Rural Employment Guarantee Scheme [MGNREGA]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Sarva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Shiksha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Abhiyan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[financed from </a:t>
            </a:r>
            <a:r>
              <a:rPr lang="en-IN" sz="17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ducation </a:t>
            </a:r>
            <a:r>
              <a:rPr lang="en-IN" sz="17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ess]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Mid Day Meal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Cess backed allocation to Pradhan </a:t>
            </a: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Mantri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Gram </a:t>
            </a: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Sadak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Yojana</a:t>
            </a:r>
            <a:endParaRPr lang="en-IN" sz="17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National Rural Drinking Water Programme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Swaccha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Bharat </a:t>
            </a: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Abhiyan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(rural)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National Health 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National Land Records Modernization Programme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National Rural Livelihood 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Rural Housing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Integrated Child Development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Rajiv Gandhi </a:t>
            </a: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Khel</a:t>
            </a:r>
            <a:r>
              <a:rPr lang="en-IN" sz="17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Abhiyan</a:t>
            </a:r>
            <a:endParaRPr lang="en-IN" sz="17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EF7-28BA-45AB-885F-6FE5175331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Union Finance Commission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248400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Article 280 (3) [bb &amp;c] stipulates Union Finance Commission </a:t>
            </a:r>
            <a:r>
              <a:rPr lang="en-IN" sz="2400" i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“to suggest measures needed to augment the Consolidated Fund of a State to supplement the resources of the Panchayats and the Municipalities in the State”</a:t>
            </a:r>
            <a:endParaRPr lang="en-IN" sz="2400" i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EF7-28BA-45AB-885F-6FE5175331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5762601" cy="11632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Constitutional Provisions for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Panchayat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Finances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Article 243G- Powers, authority and responsibilities of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Panchayats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Article 243H- Powers to impose taxes by, and Funds of, the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Panchayats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Article 243-I Constitution of Finance Commission to review financial position. 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Article 243K- Elections to the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Panchayats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9067800" cy="838200"/>
          </a:xfrm>
        </p:spPr>
        <p:txBody>
          <a:bodyPr>
            <a:noAutofit/>
          </a:bodyPr>
          <a:lstStyle/>
          <a:p>
            <a:r>
              <a:rPr lang="en-IN" sz="29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Union FC Grants to Local Governments</a:t>
            </a:r>
            <a:br>
              <a:rPr lang="en-IN" sz="29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29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Rs Crore</a:t>
            </a:r>
            <a:endParaRPr lang="en-IN" sz="29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25780473"/>
              </p:ext>
            </p:extLst>
          </p:nvPr>
        </p:nvGraphicFramePr>
        <p:xfrm>
          <a:off x="533400" y="1347435"/>
          <a:ext cx="7315200" cy="4869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777068"/>
                <a:gridCol w="2709332"/>
              </a:tblGrid>
              <a:tr h="585249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Finance Commission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Panchayats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Municipalities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7969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IN" sz="1600" baseline="30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[1995-00]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4381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7969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IN" sz="1600" baseline="30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 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[2000-05]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7969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IN" sz="1600" baseline="30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 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[2005-10]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298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IN" sz="1600" baseline="30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[2010-15]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63051</a:t>
                      </a:r>
                    </a:p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[%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of the divisible pool]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23111</a:t>
                      </a:r>
                    </a:p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[% of the divisible pool]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298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en-IN" sz="1600" baseline="30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 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[2015-20]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200292 for GP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o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nly</a:t>
                      </a:r>
                    </a:p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[basic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9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0: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performance 10]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87144</a:t>
                      </a:r>
                    </a:p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[basic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80: performance 20]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7969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IN" sz="1600" baseline="30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[2020-21]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60750  for one year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29259 for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one year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6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IN" sz="1600" baseline="30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[2021-26]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236805</a:t>
                      </a:r>
                    </a:p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Untied 40% and Tied 60%</a:t>
                      </a:r>
                      <a:endParaRPr lang="en-IN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121055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Untied 40% and Tied 60%</a:t>
                      </a:r>
                    </a:p>
                  </a:txBody>
                  <a:tcPr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9DB2-60C4-4BE3-B447-F716439A13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Horizontal Allocation (for local)</a:t>
            </a:r>
          </a:p>
        </p:txBody>
      </p:sp>
      <p:graphicFrame>
        <p:nvGraphicFramePr>
          <p:cNvPr id="18534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44499834"/>
              </p:ext>
            </p:extLst>
          </p:nvPr>
        </p:nvGraphicFramePr>
        <p:xfrm>
          <a:off x="533400" y="1524000"/>
          <a:ext cx="7620000" cy="4114798"/>
        </p:xfrm>
        <a:graphic>
          <a:graphicData uri="http://schemas.openxmlformats.org/drawingml/2006/table">
            <a:tbl>
              <a:tblPr/>
              <a:tblGrid>
                <a:gridCol w="2461620"/>
                <a:gridCol w="1032799"/>
                <a:gridCol w="1082916"/>
                <a:gridCol w="1035747"/>
                <a:gridCol w="1035747"/>
                <a:gridCol w="971171"/>
              </a:tblGrid>
              <a:tr h="532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Criterion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11th FC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12th FC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13th FC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FC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kumimoji="0" lang="en-US" sz="18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FC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Area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Decent/Devolution Index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Revenue Efforts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Deprivation Index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Grant Utilization Index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9DB2-60C4-4BE3-B447-F716439A13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8068" y="473075"/>
            <a:ext cx="6203732" cy="5334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Share in State pool by recent SFCs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38287"/>
            <a:ext cx="6448098" cy="4876800"/>
          </a:xfr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SFC of 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 Cent	           Acceptance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of state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 (II)                             10.4                            No</a:t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Revenue of State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Karnataka   (III)                                   30                              N.A.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Sikkim (IV)                                           2                              Yes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(IV)                               15                          Modified</a:t>
            </a:r>
            <a: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Tax revenue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Assam (IV)                                            15                            Yes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Bihar (IV)                                              7.5                           Yes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Haryana (IV)                                          2.5                        Modified     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Kerala (IV)                                           19.7                          Yes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Odisha (IV)                                             3	                Yes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Rajasthan (IV)                                        5	                Yes 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Rajasthan (V)		             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7.2 	                Yes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 Nadu (IV)                                    10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Yes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Bengal (III)	                         5                             Yes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EF7-28BA-45AB-885F-6FE5175331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0581"/>
              </p:ext>
            </p:extLst>
          </p:nvPr>
        </p:nvGraphicFramePr>
        <p:xfrm>
          <a:off x="323528" y="1628800"/>
          <a:ext cx="8568951" cy="455302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52112"/>
                <a:gridCol w="279920"/>
                <a:gridCol w="398161"/>
                <a:gridCol w="398161"/>
                <a:gridCol w="175902"/>
                <a:gridCol w="364636"/>
                <a:gridCol w="270269"/>
                <a:gridCol w="270269"/>
                <a:gridCol w="270269"/>
                <a:gridCol w="270269"/>
                <a:gridCol w="270269"/>
                <a:gridCol w="270269"/>
                <a:gridCol w="463316"/>
                <a:gridCol w="222004"/>
                <a:gridCol w="154439"/>
                <a:gridCol w="193050"/>
                <a:gridCol w="164091"/>
                <a:gridCol w="212355"/>
                <a:gridCol w="193050"/>
                <a:gridCol w="253377"/>
                <a:gridCol w="347487"/>
                <a:gridCol w="253377"/>
                <a:gridCol w="250964"/>
                <a:gridCol w="253377"/>
                <a:gridCol w="357140"/>
                <a:gridCol w="685322"/>
                <a:gridCol w="275096"/>
              </a:tblGrid>
              <a:tr h="3517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 gridSpan="26"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</a:t>
                      </a:r>
                      <a:r>
                        <a:rPr lang="en-IN" sz="10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APPROPRIATED</a:t>
                      </a:r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227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TRADE/CALLING/PROFESSION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HOUSE/ PROPERTY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LAND/BUILDING CESS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AGRICULTURE LAND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DUTY ON TRANSFER OF PROPERTY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ADDITIONAL STAMP DUTY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CONSERVANCY RATE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LIGHTING RATE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WATER RATE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DRAINAGE RATE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 OR SURCHARGE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ENTERTAINMENT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PILGRIM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ADVERTISEMENTS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EDUCATION CESS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TOLLS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OF GOODS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ON FIREWOOD/ SLAUGHTER HOUSES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VEHICLE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ANIMAL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COMMUNITY CIVIC SERVICES/WORKS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IMPOSED BY VILLAGE PANCHAYAT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GRAZING CATTLE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</a:tr>
              <a:tr h="3517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ANDHRA PRADSH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V,D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4196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ARUNACHAL PRADESH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S,V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3517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ASSAM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V.I.D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3517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BIHAR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3517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CHHATTISGARH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3517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78546"/>
              </p:ext>
            </p:extLst>
          </p:nvPr>
        </p:nvGraphicFramePr>
        <p:xfrm>
          <a:off x="6876256" y="260648"/>
          <a:ext cx="1928826" cy="8736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28826"/>
              </a:tblGrid>
              <a:tr h="114376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V- GRAM PANCHAYAT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3217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S- STATE (GOVERNMENT)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3217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I- BLOCK PANCHAYAT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3217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D- DISTRICT PANCHAYAT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85800" y="188640"/>
            <a:ext cx="6046440" cy="129614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TAX COLLECTION BY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 DIFFERENT LEVEL OF PRIs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88319"/>
              </p:ext>
            </p:extLst>
          </p:nvPr>
        </p:nvGraphicFramePr>
        <p:xfrm>
          <a:off x="395539" y="1255185"/>
          <a:ext cx="8176991" cy="457361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27067"/>
                <a:gridCol w="262533"/>
                <a:gridCol w="373430"/>
                <a:gridCol w="373430"/>
                <a:gridCol w="253481"/>
                <a:gridCol w="253481"/>
                <a:gridCol w="253481"/>
                <a:gridCol w="253481"/>
                <a:gridCol w="253481"/>
                <a:gridCol w="253481"/>
                <a:gridCol w="253481"/>
                <a:gridCol w="253481"/>
                <a:gridCol w="434536"/>
                <a:gridCol w="208213"/>
                <a:gridCol w="144846"/>
                <a:gridCol w="181059"/>
                <a:gridCol w="153898"/>
                <a:gridCol w="199164"/>
                <a:gridCol w="181059"/>
                <a:gridCol w="237638"/>
                <a:gridCol w="325902"/>
                <a:gridCol w="237638"/>
                <a:gridCol w="235375"/>
                <a:gridCol w="237638"/>
                <a:gridCol w="334956"/>
                <a:gridCol w="642753"/>
                <a:gridCol w="258008"/>
              </a:tblGrid>
              <a:tr h="3482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 gridSpan="26"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</a:t>
                      </a:r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LEVIED/</a:t>
                      </a:r>
                      <a:r>
                        <a:rPr lang="en-IN" sz="10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APPROPRIATED</a:t>
                      </a:r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025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TRADE/CALLING/PROFESSION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HOUSE/ PROPERTY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LAND/BUILDING CESS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AGRICULTURE LAND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DUTY ON TRANSFER OF PROPERTY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ADDITIONAL STAMP DUTY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CONSERVANCY RATE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LIGHTING RATE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WATER RATE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DRAINAGE RATE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 OR SURCHARGE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ENTERTAINMENT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PILGRIM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ADVERTISEMENTS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EDUCATION CESS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TOLLS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OF GOODS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ON FIREWOOD/ SLAUGHTER HOUSES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VEHICLE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ANIMAL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COMMUNITY CIVIC SERVICES/WORKS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IMPOSED BY VILLAGE PANCHAYAT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GRAZING CATTLE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</a:tr>
              <a:tr h="3926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GUJARAT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I,D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3926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HARYANA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3926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HIMACHAL PRADESH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3482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JHARKHAND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3482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KARNATAKA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</a:tr>
              <a:tr h="3482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KERALA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154" marR="5154" marT="5154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54023"/>
              </p:ext>
            </p:extLst>
          </p:nvPr>
        </p:nvGraphicFramePr>
        <p:xfrm>
          <a:off x="395536" y="1255185"/>
          <a:ext cx="8176994" cy="457361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27070"/>
                <a:gridCol w="262533"/>
                <a:gridCol w="373430"/>
                <a:gridCol w="373430"/>
                <a:gridCol w="167793"/>
                <a:gridCol w="339169"/>
                <a:gridCol w="253481"/>
                <a:gridCol w="253481"/>
                <a:gridCol w="253481"/>
                <a:gridCol w="253481"/>
                <a:gridCol w="253481"/>
                <a:gridCol w="253481"/>
                <a:gridCol w="434536"/>
                <a:gridCol w="208213"/>
                <a:gridCol w="144846"/>
                <a:gridCol w="181059"/>
                <a:gridCol w="153898"/>
                <a:gridCol w="199164"/>
                <a:gridCol w="181059"/>
                <a:gridCol w="237638"/>
                <a:gridCol w="325902"/>
                <a:gridCol w="237638"/>
                <a:gridCol w="235375"/>
                <a:gridCol w="237638"/>
                <a:gridCol w="334956"/>
                <a:gridCol w="642753"/>
                <a:gridCol w="258008"/>
              </a:tblGrid>
              <a:tr h="3482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 gridSpan="26"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</a:t>
                      </a:r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LEVIED/</a:t>
                      </a:r>
                      <a:r>
                        <a:rPr lang="en-IN" sz="10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APPROPRIATED</a:t>
                      </a:r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025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TRADE/CALLING/PROFESSION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HOUSE/ PROPERTY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LAND/BUILDING CESS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AGRICULTURE LAND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DUTY ON TRANSFER OF PROPERTY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ADDITIONAL STAMP DUTY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CONSERVANCY RATE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LIGHTING RATE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WATER RATE 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DRAINAGE RATE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 OR SURCHARGE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ENTERTAINMENT 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PILGRIM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ADVERTISEMENTS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EDUCATION CESS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TOLLS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OF GOODS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ON FIREWOOD/ SLAUGHTER HOUSES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VEHICLE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ANIMAL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COMMUNITY CIVIC SERVICES/WORKS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IMPOSED BY VILLAGE PANCHAYAT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GRAZING CATTLE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</a:tr>
              <a:tr h="3926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MADHYA PRADESH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926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MAHARASHTRA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926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MANIPUR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4827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ODISHA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4827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PUNJAB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4827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RAJASTHAN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781800" cy="1219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Federal ensemble of India comprises: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475B-F0CD-4226-A890-AA325F96E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209800"/>
            <a:ext cx="37909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57200" y="1981202"/>
            <a:ext cx="4267200" cy="389337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Union Government</a:t>
            </a:r>
          </a:p>
          <a:p>
            <a:pPr marL="342900" indent="-342900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28 </a:t>
            </a:r>
            <a:r>
              <a:rPr lang="en-US" alt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States</a:t>
            </a:r>
          </a:p>
          <a:p>
            <a:pPr marL="342900" indent="-342900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Union </a:t>
            </a:r>
            <a:r>
              <a:rPr lang="en-US" alt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territories </a:t>
            </a:r>
          </a:p>
          <a:p>
            <a:pPr marL="342900" indent="-342900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6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Panchayats</a:t>
            </a:r>
            <a:endParaRPr lang="en-US" altLang="en-US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Municipalities</a:t>
            </a:r>
            <a:endParaRPr lang="en-US" altLang="en-US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2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87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50149"/>
              </p:ext>
            </p:extLst>
          </p:nvPr>
        </p:nvGraphicFramePr>
        <p:xfrm>
          <a:off x="251523" y="857230"/>
          <a:ext cx="8463879" cy="489181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75980"/>
                <a:gridCol w="260223"/>
                <a:gridCol w="370144"/>
                <a:gridCol w="370144"/>
                <a:gridCol w="251251"/>
                <a:gridCol w="251251"/>
                <a:gridCol w="251251"/>
                <a:gridCol w="251251"/>
                <a:gridCol w="251251"/>
                <a:gridCol w="251251"/>
                <a:gridCol w="251251"/>
                <a:gridCol w="251251"/>
                <a:gridCol w="430713"/>
                <a:gridCol w="206385"/>
                <a:gridCol w="143572"/>
                <a:gridCol w="179464"/>
                <a:gridCol w="152546"/>
                <a:gridCol w="197411"/>
                <a:gridCol w="179464"/>
                <a:gridCol w="235547"/>
                <a:gridCol w="323037"/>
                <a:gridCol w="235547"/>
                <a:gridCol w="233303"/>
                <a:gridCol w="235547"/>
                <a:gridCol w="332009"/>
                <a:gridCol w="637098"/>
                <a:gridCol w="255737"/>
              </a:tblGrid>
              <a:tr h="33952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 gridSpan="26"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/FEE COLLECTED BY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9894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TRADE/CALLING/PROFESSION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HOUSE/ PROPERTY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LAND/BUILDING CESS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AGRICULTURE LAND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DUTY ON TRANSFER OF PROPERTY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ADDITIONAL STAMP DUTY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CONSERVANCY RATE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LIGHTING RATE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WATER RATE 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DRAINAGE RATE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 OR SURCHARGE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ENTERTAINMENT 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PILGRIM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ADVERTISEMENTS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EDUCATION CESS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TOLLS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OF GOODS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ON FIREWOOD/ SLAUGHTER HOUSES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VEHICLE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ANIMAL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COMMUNITY CIVIC SERVICES/WORKS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IMPOSED BY VILLAGE PANCHAYAT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GRAZING CATTLE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vert="vert270" anchor="ctr"/>
                </a:tc>
              </a:tr>
              <a:tr h="323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SIKKIM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X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V.D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23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TAMIL NADU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23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TELANGANA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494767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TRIPURA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23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UTTAR PRADESH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23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UTTARAKHAND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  <a:tr h="33991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WEST BENGAL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54" marR="5154" marT="5154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03250"/>
              </p:ext>
            </p:extLst>
          </p:nvPr>
        </p:nvGraphicFramePr>
        <p:xfrm>
          <a:off x="467538" y="620690"/>
          <a:ext cx="8280925" cy="57606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16750"/>
                <a:gridCol w="270511"/>
                <a:gridCol w="384779"/>
                <a:gridCol w="384779"/>
                <a:gridCol w="261185"/>
                <a:gridCol w="261185"/>
                <a:gridCol w="261185"/>
                <a:gridCol w="261185"/>
                <a:gridCol w="261185"/>
                <a:gridCol w="261185"/>
                <a:gridCol w="261185"/>
                <a:gridCol w="261185"/>
                <a:gridCol w="447743"/>
                <a:gridCol w="214542"/>
                <a:gridCol w="149247"/>
                <a:gridCol w="186559"/>
                <a:gridCol w="158577"/>
                <a:gridCol w="205217"/>
                <a:gridCol w="186559"/>
                <a:gridCol w="244860"/>
                <a:gridCol w="335807"/>
                <a:gridCol w="244860"/>
                <a:gridCol w="242527"/>
                <a:gridCol w="244860"/>
                <a:gridCol w="345135"/>
                <a:gridCol w="662285"/>
                <a:gridCol w="265848"/>
              </a:tblGrid>
              <a:tr h="3704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STATES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 gridSpan="26"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/FEE COLLECTED BY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30138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TRADE/CALLING/PROFESSION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HOUSE/ PROPERTY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LAND/BUILDING CESS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AGRICULTURE LAND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DUTY ON TRANSFER OF PROPERTY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ADDITIONAL STAMP DUTY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CONSERVANCY RATE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LIGHTING RATE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WATER RATE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DRAINAGE RATE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CESS ON LAND REVENUE OR SURCHARGE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ENTERTAINMENT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PILGRIM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ADVERTISEMENTS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EDUCATION CESS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TOLLS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OF GOODS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 ON FIREWOOD/ SLAUGHTER HOUSES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SHOPS AND SERVICES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VEHICLE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ANIMAL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COMMUNITY CIVIC SERVICES/WORKS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TAX IMPOSED BY VILLAGE PANCHAYAT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GRAZING CATTLE 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vert="vert270" anchor="ctr"/>
                </a:tc>
              </a:tr>
              <a:tr h="592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ANDAMAN AND NICOBAR ISLANDS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</a:tr>
              <a:tr h="3704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CHANDIGARH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</a:tr>
              <a:tr h="592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DADRA AND NAGAR HAVELI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</a:tr>
              <a:tr h="3704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DAMAN AND DIU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</a:tr>
              <a:tr h="3704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LAKSHADWEEP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</a:tr>
              <a:tr h="37045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PUDUCHERRY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V,D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</a:tr>
              <a:tr h="592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JAMMMU AND KASHMIR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4315" marR="4315" marT="431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95511"/>
              </p:ext>
            </p:extLst>
          </p:nvPr>
        </p:nvGraphicFramePr>
        <p:xfrm>
          <a:off x="395536" y="692695"/>
          <a:ext cx="7992888" cy="594987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565659"/>
                <a:gridCol w="5427229"/>
              </a:tblGrid>
              <a:tr h="215833">
                <a:tc>
                  <a:txBody>
                    <a:bodyPr/>
                    <a:lstStyle/>
                    <a:p>
                      <a:pPr algn="l" fontAlgn="t"/>
                      <a:endParaRPr lang="en-IN" sz="9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ACTS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160618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Andhra Pradesh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Andhra Pradesh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Act,1994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Andhra Pradesh District Boards Act, 1920</a:t>
                      </a:r>
                    </a:p>
                    <a:p>
                      <a:pPr algn="l" fontAlgn="t"/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Andhra Pradesh (Andhra Area) Commercial Crops Markets Act, 1933</a:t>
                      </a:r>
                    </a:p>
                    <a:p>
                      <a:pPr algn="l" fontAlgn="t"/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Andhra Pradesh (Andhra Area) Public Health Act, 1939 (Act III of 1939)</a:t>
                      </a:r>
                    </a:p>
                    <a:p>
                      <a:pPr algn="l" fontAlgn="t"/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Andhra Pradesh Entertainment Tax Act, 1939</a:t>
                      </a:r>
                    </a:p>
                    <a:p>
                      <a:pPr algn="l" fontAlgn="t"/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Andhra Pradesh Water Tax Act, 1988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Arunachal Pradesh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Arunachal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Pradesh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 anchor="b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Assam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Assam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1994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Bihar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Bihar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2006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4266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Chhattisgarh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u="none" strike="noStrike" kern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Chhattisgarh </a:t>
                      </a:r>
                      <a:r>
                        <a:rPr lang="en-IN" sz="1400" b="0" u="none" strike="noStrike" kern="12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Panchayati</a:t>
                      </a:r>
                      <a:r>
                        <a:rPr lang="en-IN" sz="1400" b="0" u="none" strike="noStrike" kern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</a:t>
                      </a:r>
                      <a:r>
                        <a:rPr lang="en-IN" sz="1400" b="0" u="none" strike="noStrike" kern="12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Avam</a:t>
                      </a:r>
                      <a:r>
                        <a:rPr lang="en-IN" sz="1400" b="0" u="none" strike="noStrike" kern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sz="1400" b="0" u="none" strike="noStrike" kern="12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Garam</a:t>
                      </a:r>
                      <a:r>
                        <a:rPr lang="en-IN" sz="1400" b="0" u="none" strike="noStrike" kern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sz="1400" b="0" u="none" strike="noStrike" kern="12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Swaraj</a:t>
                      </a:r>
                      <a:r>
                        <a:rPr lang="en-IN" sz="1400" b="0" u="none" strike="noStrike" kern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Abhiniyam,</a:t>
                      </a:r>
                      <a:r>
                        <a:rPr lang="en-IN" sz="1400" b="0" u="none" strike="noStrike" kern="1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1993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Goa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Gujarat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Gujarat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Haryana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Haryana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Himachal Pradesh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Himachal Pradesh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Jharkhand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Jharkhand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Act,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2001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Karnataka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Karnataka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Kerala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Kerala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Madhya Pradesh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Madhya Pradesh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Adhiniyam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1993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4266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Maharashtra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Maharashtra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Zilla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Parishad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and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Samiti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1961</a:t>
                      </a:r>
                    </a:p>
                    <a:p>
                      <a:pPr algn="l" fontAlgn="t"/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Bombay Village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158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Manipur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Manipur </a:t>
                      </a:r>
                      <a:r>
                        <a:rPr lang="en-US" sz="1400" b="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6374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Odisha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Orissa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Gram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1964</a:t>
                      </a:r>
                    </a:p>
                    <a:p>
                      <a:pPr algn="l" fontAlgn="t"/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Orissa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Samiti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1999</a:t>
                      </a:r>
                    </a:p>
                    <a:p>
                      <a:pPr algn="l" fontAlgn="t"/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Orissa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Zilla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Parishad</a:t>
                      </a:r>
                      <a:r>
                        <a:rPr lang="en-US" sz="1400" b="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87624" y="188640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Legal Provisions of States (1 of 2)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22993"/>
              </p:ext>
            </p:extLst>
          </p:nvPr>
        </p:nvGraphicFramePr>
        <p:xfrm>
          <a:off x="1187624" y="1124744"/>
          <a:ext cx="6264696" cy="466908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10922"/>
                <a:gridCol w="4253774"/>
              </a:tblGrid>
              <a:tr h="200122">
                <a:tc>
                  <a:txBody>
                    <a:bodyPr/>
                    <a:lstStyle/>
                    <a:p>
                      <a:pPr algn="l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ACTS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Punjab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Punjab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Rajasthan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Rajasthan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Sikkim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Sikkim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Tamil Nadu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Tamil Nadu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Panchayats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Telangana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Telangana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2018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Tripura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Tripura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3739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Uttar Pradesh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Uttar Pradesh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1947</a:t>
                      </a:r>
                    </a:p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Uttar Pradesh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Kshettra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Panchayats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and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Zilla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Panchayats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Adhiniyam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1961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Uttarakhand</a:t>
                      </a:r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The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Uttrakhand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Panchayati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2016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West Bengal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West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Bengal </a:t>
                      </a:r>
                      <a:r>
                        <a:rPr lang="en-US" sz="140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3201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Andaman and Nicobar islands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A&amp;N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Island (</a:t>
                      </a:r>
                      <a:r>
                        <a:rPr lang="en-US" sz="140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Panchayats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 Regulation, 1994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Chandigarh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Punjab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32019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Dadra and Nagar Haveli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Dadra Nagar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Haveli </a:t>
                      </a:r>
                      <a:r>
                        <a:rPr lang="en-US" sz="140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Regulation, 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Daman and Diu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Daman and Diu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Regulation,2012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Lakshadweep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Lakshadweep </a:t>
                      </a:r>
                      <a:r>
                        <a:rPr lang="en-US" sz="140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Panchayats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Regulation, 1994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20012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Puducherry</a:t>
                      </a:r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Pondicherry Village and Commune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Act, 1973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  <a:tr h="3739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Jammmu</a:t>
                      </a:r>
                      <a:r>
                        <a:rPr lang="en-IN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and Kashmir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5106" marR="5106" marT="510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Jammu and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Kahmir</a:t>
                      </a:r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u="none" strike="noStrike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Panchayati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Act, 1989 </a:t>
                      </a:r>
                      <a:endParaRPr lang="en-IN" sz="1400" u="none" strike="noStrike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l" fontAlgn="t"/>
                      <a:r>
                        <a:rPr lang="en-US" sz="1400" u="none" strike="noStrike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Jammu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and Kashmir </a:t>
                      </a:r>
                      <a:r>
                        <a:rPr lang="en-US" sz="1400" u="none" strike="noStrike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Panchayati</a:t>
                      </a:r>
                      <a:r>
                        <a:rPr lang="en-US" sz="1400" u="none" strike="noStrike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Rules, 1996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5106" marR="5106" marT="5106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29837" y="548680"/>
            <a:ext cx="55346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Legal Provisions of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States (2 of 2)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89130"/>
              </p:ext>
            </p:extLst>
          </p:nvPr>
        </p:nvGraphicFramePr>
        <p:xfrm>
          <a:off x="1907705" y="1844830"/>
          <a:ext cx="4176464" cy="3240352"/>
        </p:xfrm>
        <a:graphic>
          <a:graphicData uri="http://schemas.openxmlformats.org/drawingml/2006/table">
            <a:tbl>
              <a:tblPr/>
              <a:tblGrid>
                <a:gridCol w="2827749"/>
                <a:gridCol w="1348715"/>
              </a:tblGrid>
              <a:tr h="5332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PER-CAPITA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REVENUE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Andhra Pradesh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Chattisgarh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Gujarat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Haryana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Jharkhand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Kerala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Karnataka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Maharashtra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Odisha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0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Punjab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75656" y="10527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REVENUE OF PANCHAYATS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(Average of 2012-13 to 2017-18)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11790"/>
              </p:ext>
            </p:extLst>
          </p:nvPr>
        </p:nvGraphicFramePr>
        <p:xfrm>
          <a:off x="2339752" y="1397004"/>
          <a:ext cx="3816424" cy="3736101"/>
        </p:xfrm>
        <a:graphic>
          <a:graphicData uri="http://schemas.openxmlformats.org/drawingml/2006/table">
            <a:tbl>
              <a:tblPr/>
              <a:tblGrid>
                <a:gridCol w="2080890"/>
                <a:gridCol w="1735534"/>
              </a:tblGrid>
              <a:tr h="6148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STATE</a:t>
                      </a: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PER-CAPITA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REVENUE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Tamil Nadu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Uttar Pradesh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West Bengal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Assam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Himachal Pradesh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Jammu &amp; Kashmir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Mizoram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Sikkim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Tripura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Uttarakhand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8846" marR="8846" marT="8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07704" y="620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REVENUE OF PANCHAYATS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(Average of 2012-13 to 2017-18)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38737"/>
              </p:ext>
            </p:extLst>
          </p:nvPr>
        </p:nvGraphicFramePr>
        <p:xfrm>
          <a:off x="2123728" y="1826648"/>
          <a:ext cx="4572000" cy="3628080"/>
        </p:xfrm>
        <a:graphic>
          <a:graphicData uri="http://schemas.openxmlformats.org/drawingml/2006/table">
            <a:tbl>
              <a:tblPr/>
              <a:tblGrid>
                <a:gridCol w="3116599"/>
                <a:gridCol w="1455401"/>
              </a:tblGrid>
              <a:tr h="863692"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STATES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PER 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CAPITA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EXPENDITURE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Andhra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Pradesh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1623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Chattisgarh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3776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Gujarat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4444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Goa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1839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Haryana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828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Jharkhand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281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Kerala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1449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Karnataka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6647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Maharashtra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5780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Odisha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1093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Punjab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341</a:t>
                      </a: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23728" y="10527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EXPENDITURE BY PANCHAYATS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(Average of 2012-13 to 2017-18)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18468"/>
              </p:ext>
            </p:extLst>
          </p:nvPr>
        </p:nvGraphicFramePr>
        <p:xfrm>
          <a:off x="2411760" y="1346028"/>
          <a:ext cx="3672407" cy="3955179"/>
        </p:xfrm>
        <a:graphic>
          <a:graphicData uri="http://schemas.openxmlformats.org/drawingml/2006/table">
            <a:tbl>
              <a:tblPr/>
              <a:tblGrid>
                <a:gridCol w="2239398"/>
                <a:gridCol w="1433009"/>
              </a:tblGrid>
              <a:tr h="5746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STATES</a:t>
                      </a: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 CAPITA </a:t>
                      </a:r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EXPENDITURE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Tamil Nadu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Uttar Pradesh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West Bengal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Assam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Himachal Pradesh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Jammu &amp; Kashmir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Manipur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166</a:t>
                      </a: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Meghalaya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Mizoram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Nagaland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</a:t>
                      </a: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Sikkim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2780</a:t>
                      </a: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Tripura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Uttarakhand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68" marR="7468" marT="74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899" name="Google Shape;899;p32"/>
          <p:cNvSpPr txBox="1">
            <a:spLocks noGrp="1"/>
          </p:cNvSpPr>
          <p:nvPr>
            <p:ph type="ctrTitle" idx="4294967295"/>
          </p:nvPr>
        </p:nvSpPr>
        <p:spPr>
          <a:xfrm>
            <a:off x="323528" y="2708920"/>
            <a:ext cx="7772400" cy="154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Thanks!</a:t>
            </a:r>
            <a:endParaRPr sz="6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1503" y="504060"/>
            <a:ext cx="6475401" cy="1325563"/>
          </a:xfrm>
        </p:spPr>
        <p:txBody>
          <a:bodyPr>
            <a:noAutofit/>
          </a:bodyPr>
          <a:lstStyle/>
          <a:p>
            <a:r>
              <a:rPr lang="en-US" altLang="en-U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Division of Taxes between Union and States (major taxes)</a:t>
            </a:r>
            <a:br>
              <a:rPr lang="en-US" altLang="en-US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altLang="en-US" sz="32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altLang="en-US" sz="2200" u="sng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UNION  LIST</a:t>
            </a:r>
          </a:p>
          <a:p>
            <a:pPr marL="514350" indent="-514350">
              <a:buFont typeface="Wingdings" pitchFamily="2" charset="2"/>
              <a:buChar char="§"/>
              <a:defRPr/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Personal Income Tax</a:t>
            </a:r>
          </a:p>
          <a:p>
            <a:pPr marL="514350" indent="-514350">
              <a:buFont typeface="Wingdings" pitchFamily="2" charset="2"/>
              <a:buChar char="§"/>
              <a:defRPr/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Corporate Income Tax</a:t>
            </a:r>
          </a:p>
          <a:p>
            <a:pPr marL="514350" indent="-514350">
              <a:buFont typeface="Wingdings" pitchFamily="2" charset="2"/>
              <a:buChar char="§"/>
              <a:defRPr/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Central Goods and Services Tax (GST)</a:t>
            </a:r>
          </a:p>
          <a:p>
            <a:pPr marL="514350" indent="-514350">
              <a:buFont typeface="Wingdings" pitchFamily="2" charset="2"/>
              <a:buChar char="§"/>
              <a:defRPr/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Custom Duties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029304" y="2156046"/>
            <a:ext cx="3088110" cy="388077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200" u="sng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STATE  LIST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State Goods and Services Tax (GST)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Motor vehicles tax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Passengers and goods tax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State Excise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Electricity Duty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BA46-1052-4815-880D-F0AC8523C7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496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457200"/>
            <a:ext cx="8001000" cy="990600"/>
          </a:xfrm>
        </p:spPr>
        <p:txBody>
          <a:bodyPr>
            <a:noAutofit/>
          </a:bodyPr>
          <a:lstStyle/>
          <a:p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Fiscal behaviour of local government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95400"/>
            <a:ext cx="83058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Low incentive to raise revenues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Below cost user charges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Priorities for grants – UFC, SFC, conditional  grants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Deficits met by grants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Reluctance to engage </a:t>
            </a:r>
            <a:r>
              <a:rPr lang="en-IN" altLang="en-US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pvt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sector in service delivery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Disparity among </a:t>
            </a:r>
            <a:r>
              <a:rPr lang="en-US" altLang="en-US" sz="2400" i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Panchayats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revenue capacities.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Little clarity over common property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Dated asset registers.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 norms for revenue mobilization &amp; expenditure on services &amp; maintenance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EF7-28BA-45AB-885F-6FE5175331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1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By: V N </a:t>
            </a:r>
            <a:r>
              <a:rPr lang="en-US" dirty="0" err="1" smtClean="0"/>
              <a:t>Alok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DD6A-E5CE-48BA-A450-F2106BE37A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599" y="3048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3400" baseline="30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3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Schedule (India)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599" y="1191882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Core Functions</a:t>
            </a:r>
            <a:endParaRPr lang="en-US" altLang="en-US" sz="12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Drinking Water.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Roads, culverts, bridges, ferries, waterways and other means of communication.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Rural electrification, including distribution of electricity.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Health and sanitation, including hospitals, primary health </a:t>
            </a:r>
            <a:r>
              <a:rPr lang="en-US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centres</a:t>
            </a: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dispensaries.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Maintenance of community assets.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Welfare Functions</a:t>
            </a:r>
            <a:endParaRPr lang="en-US" altLang="en-US" sz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Rural housing.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Non–conventional energy sources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Poverty alleviation </a:t>
            </a:r>
            <a:r>
              <a:rPr lang="en-US" altLang="en-US" sz="12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programme</a:t>
            </a: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Education, including primary and secondary schools.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Technical training and vocational education.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Adult and non–formal education.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Libraries.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Cultural activities.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Family welfare.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Women and child development.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Social welfare, including welfare of the handicapped and mentally retarded.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Welfare of the weaker sections, and in particular, of the Scheduled Caste and the Scheduled Tribes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Public distribution system.</a:t>
            </a:r>
          </a:p>
        </p:txBody>
      </p:sp>
    </p:spTree>
    <p:extLst>
      <p:ext uri="{BB962C8B-B14F-4D97-AF65-F5344CB8AC3E}">
        <p14:creationId xmlns:p14="http://schemas.microsoft.com/office/powerpoint/2010/main" val="14450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DD6A-E5CE-48BA-A450-F2106BE37A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6400800" cy="402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Agriculture and Allied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Agriculture, including agricultural extension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Land improvement, implementation of land reforms, land consolidation and soil conservation.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Minor irrigation, water management and watershed development.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Animal husbandry, dairying and poultry.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Fisheries.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Social forestry and farm forestry.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Minor forest produce.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Fuel and fodder.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Markets and fairs</a:t>
            </a:r>
            <a:r>
              <a:rPr lang="en-US" alt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Industries 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Small scale industries, including food processing industries.</a:t>
            </a:r>
          </a:p>
          <a:p>
            <a:pPr marL="742950" lvl="1" indent="-285750" defTabSz="457200" ea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en-US" sz="1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Khadi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village and cottage industries.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599" y="457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3400" baseline="30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3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Schedule (India)</a:t>
            </a:r>
          </a:p>
        </p:txBody>
      </p:sp>
    </p:spTree>
    <p:extLst>
      <p:ext uri="{BB962C8B-B14F-4D97-AF65-F5344CB8AC3E}">
        <p14:creationId xmlns:p14="http://schemas.microsoft.com/office/powerpoint/2010/main" val="712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DD6A-E5CE-48BA-A450-F2106BE37A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0109" y="540850"/>
            <a:ext cx="6847491" cy="1143000"/>
          </a:xfrm>
        </p:spPr>
        <p:txBody>
          <a:bodyPr>
            <a:noAutofit/>
          </a:bodyPr>
          <a:lstStyle/>
          <a:p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Sources of local government finances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0109" y="1524000"/>
            <a:ext cx="7772400" cy="4114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Own source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revenues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Borrowing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Schemes by Union and State Government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Devolution and grants from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Union Finance Commission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State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Finance Commission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9834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71"/>
          <p:cNvSpPr>
            <a:spLocks noGrp="1"/>
          </p:cNvSpPr>
          <p:nvPr>
            <p:ph type="title"/>
          </p:nvPr>
        </p:nvSpPr>
        <p:spPr>
          <a:xfrm>
            <a:off x="685800" y="649007"/>
            <a:ext cx="7772400" cy="1066800"/>
          </a:xfrm>
        </p:spPr>
        <p:txBody>
          <a:bodyPr/>
          <a:lstStyle/>
          <a:p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Traditional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own 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source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revenues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Shape 72"/>
          <p:cNvSpPr>
            <a:spLocks noGrp="1"/>
          </p:cNvSpPr>
          <p:nvPr>
            <p:ph idx="1"/>
          </p:nvPr>
        </p:nvSpPr>
        <p:spPr>
          <a:xfrm>
            <a:off x="685800" y="1659591"/>
            <a:ext cx="6477000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Property Tax: Residential, Non-Res.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Octroi</a:t>
            </a: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 Entry 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Profession Tax (Up to Rs. 2500 p.a.)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Pilgrim 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Tax on Bicycles, Rickshaws, Boats/Ferries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User/ Service charges: Water, Sanitation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18436" name="Shape 73"/>
          <p:cNvSpPr>
            <a:spLocks noGrp="1"/>
          </p:cNvSpPr>
          <p:nvPr>
            <p:ph type="sldNum" sz="quarter" idx="12"/>
          </p:nvPr>
        </p:nvSpPr>
        <p:spPr>
          <a:xfrm>
            <a:off x="6553200" y="6403975"/>
            <a:ext cx="2133600" cy="269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268B48-DEA8-49E3-9B70-5DAB4ADC7412}" type="slidenum">
              <a:rPr lang="en-US" altLang="en-US" sz="1200">
                <a:solidFill>
                  <a:srgbClr val="888888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233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793" y="609600"/>
            <a:ext cx="6934201" cy="1143000"/>
          </a:xfrm>
        </p:spPr>
        <p:txBody>
          <a:bodyPr>
            <a:normAutofit/>
          </a:bodyPr>
          <a:lstStyle/>
          <a:p>
            <a:r>
              <a:rPr lang="en-IN" sz="3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to strengthen own revenues?</a:t>
            </a:r>
            <a:endParaRPr lang="en-IN" sz="3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Vacant land 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 of land conversion charges from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Advertisement 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Entertainment 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Profession tax (from 2500 to 12000)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Rationalization of service charges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Service charges on government properties </a:t>
            </a:r>
            <a:endParaRPr lang="en-IN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V N Alok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EF7-28BA-45AB-885F-6FE5175331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2149</Words>
  <Application>Microsoft Office PowerPoint</Application>
  <PresentationFormat>On-screen Show (4:3)</PresentationFormat>
  <Paragraphs>1447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Facet</vt:lpstr>
      <vt:lpstr>Panchayat Finances: Augmentation of Own Revenues</vt:lpstr>
      <vt:lpstr>Federal ensemble of India comprises:  </vt:lpstr>
      <vt:lpstr>Division of Taxes between Union and States (major taxes) </vt:lpstr>
      <vt:lpstr>Fiscal behaviour of local government</vt:lpstr>
      <vt:lpstr>11th Schedule (India)</vt:lpstr>
      <vt:lpstr>PowerPoint Presentation</vt:lpstr>
      <vt:lpstr>Sources of local government finances</vt:lpstr>
      <vt:lpstr>Traditional own source revenues</vt:lpstr>
      <vt:lpstr>How to strengthen own revenues?</vt:lpstr>
      <vt:lpstr>Borrowings</vt:lpstr>
      <vt:lpstr>Some Schemes by Union Government</vt:lpstr>
      <vt:lpstr>Union Finance Commission</vt:lpstr>
      <vt:lpstr>Constitutional Provisions for Panchayat Finances </vt:lpstr>
      <vt:lpstr>Union FC Grants to Local Governments Rs Crore</vt:lpstr>
      <vt:lpstr>Horizontal Allocation (for local)</vt:lpstr>
      <vt:lpstr>Share in State pool by recent SFCs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123456</dc:creator>
  <cp:lastModifiedBy>user</cp:lastModifiedBy>
  <cp:revision>34</cp:revision>
  <dcterms:created xsi:type="dcterms:W3CDTF">2022-04-12T08:24:29Z</dcterms:created>
  <dcterms:modified xsi:type="dcterms:W3CDTF">2022-04-13T13:03:51Z</dcterms:modified>
</cp:coreProperties>
</file>