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6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7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  <p:sldMasterId id="2147483916" r:id="rId2"/>
    <p:sldMasterId id="2147483928" r:id="rId3"/>
    <p:sldMasterId id="2147483945" r:id="rId4"/>
    <p:sldMasterId id="2147483957" r:id="rId5"/>
    <p:sldMasterId id="2147483975" r:id="rId6"/>
    <p:sldMasterId id="2147483987" r:id="rId7"/>
    <p:sldMasterId id="2147483999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01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981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6891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8664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9177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984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157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9188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715892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5717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774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3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6036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807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8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410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2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51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65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987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572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78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7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38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49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16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1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52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31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82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427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40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09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1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13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07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783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213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309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524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789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403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116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712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83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490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732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6028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267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118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255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381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260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52963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79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6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2398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570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886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71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6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46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086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994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130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861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445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608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4929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743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674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346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859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7077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3651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4298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2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39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835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7004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6855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767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3964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418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8144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264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9663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7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2264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1174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1964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3101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7716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84363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248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86979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8875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546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7731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872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832963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384733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4945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885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9340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4093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66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8556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3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7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17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96.xml"/><Relationship Id="rId16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04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slideLayout" Target="../slideLayouts/slideLayout10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2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7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9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  <p:sldLayoutId id="21474839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6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46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9216" userDrawn="1">
          <p15:clr>
            <a:srgbClr val="F26B43"/>
          </p15:clr>
        </p15:guide>
        <p15:guide id="0" pos="1248" userDrawn="1">
          <p15:clr>
            <a:srgbClr val="F26B43"/>
          </p15:clr>
        </p15:guide>
        <p15:guide id="0" pos="1152" userDrawn="1">
          <p15:clr>
            <a:srgbClr val="F26B43"/>
          </p15:clr>
        </p15:guide>
        <p15:guide id="0" orient="horz" pos="1368" userDrawn="1">
          <p15:clr>
            <a:srgbClr val="F26B43"/>
          </p15:clr>
        </p15:guide>
        <p15:guide id="0" orient="horz" pos="1440" userDrawn="1">
          <p15:clr>
            <a:srgbClr val="F26B43"/>
          </p15:clr>
        </p15:guide>
        <p15:guide id="0" orient="horz" pos="3696" userDrawn="1">
          <p15:clr>
            <a:srgbClr val="F26B43"/>
          </p15:clr>
        </p15:guide>
        <p15:guide id="0" orient="horz" pos="432" userDrawn="1">
          <p15:clr>
            <a:srgbClr val="F26B43"/>
          </p15:clr>
        </p15:guide>
        <p15:guide id="0" orient="horz" pos="1512" userDrawn="1">
          <p15:clr>
            <a:srgbClr val="F26B43"/>
          </p15:clr>
        </p15:guide>
        <p15:guide id="0" pos="6912" userDrawn="1">
          <p15:clr>
            <a:srgbClr val="F26B43"/>
          </p15:clr>
        </p15:guide>
        <p15:guide id="0" pos="936" userDrawn="1">
          <p15:clr>
            <a:srgbClr val="F26B43"/>
          </p15:clr>
        </p15:guide>
        <p15:guide id="1" pos="864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35836DF-E019-492E-BDF9-A8BD51EC24B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F5BE8B-A03E-481B-9889-3CFC0AD1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1987372"/>
            <a:ext cx="6858000" cy="777914"/>
          </a:xfrm>
        </p:spPr>
        <p:txBody>
          <a:bodyPr>
            <a:noAutofit/>
          </a:bodyPr>
          <a:lstStyle/>
          <a:p>
            <a:r>
              <a:rPr lang="en-US" dirty="0"/>
              <a:t>HTTP Requests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2115" y="3214084"/>
            <a:ext cx="6858000" cy="2156406"/>
          </a:xfrm>
        </p:spPr>
        <p:txBody>
          <a:bodyPr>
            <a:noAutofit/>
          </a:bodyPr>
          <a:lstStyle/>
          <a:p>
            <a:r>
              <a:rPr lang="en-US" sz="1600" dirty="0"/>
              <a:t>-</a:t>
            </a:r>
            <a:r>
              <a:rPr lang="en-US" sz="1600" dirty="0"/>
              <a:t>by-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>
                <a:latin typeface="Comic Sans MS" panose="030F0702030302020204" pitchFamily="66" charset="0"/>
              </a:rPr>
              <a:t>Priyamanga Bhardwaj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mic Sans MS" panose="030F0702030302020204" pitchFamily="66" charset="0"/>
              </a:rPr>
              <a:t>Sindhu</a:t>
            </a:r>
            <a:r>
              <a:rPr lang="en-US" sz="1600" dirty="0">
                <a:latin typeface="Comic Sans MS" panose="030F0702030302020204" pitchFamily="66" charset="0"/>
              </a:rPr>
              <a:t> K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mic Sans MS" panose="030F0702030302020204" pitchFamily="66" charset="0"/>
              </a:rPr>
              <a:t>Shishir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mic Sans MS" panose="030F0702030302020204" pitchFamily="66" charset="0"/>
              </a:rPr>
              <a:t>Tejaswini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mic Sans MS" panose="030F0702030302020204" pitchFamily="66" charset="0"/>
              </a:rPr>
              <a:t>Pavan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Kalyan</a:t>
            </a:r>
            <a:endParaRPr lang="en-US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81" y="2125266"/>
            <a:ext cx="4597368" cy="3263504"/>
          </a:xfrm>
        </p:spPr>
      </p:pic>
    </p:spTree>
    <p:extLst>
      <p:ext uri="{BB962C8B-B14F-4D97-AF65-F5344CB8AC3E}">
        <p14:creationId xmlns:p14="http://schemas.microsoft.com/office/powerpoint/2010/main" val="16701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1009" y="293161"/>
            <a:ext cx="6683765" cy="96066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n-lt"/>
              </a:rPr>
              <a:t>An HTTP client sends an HTTP request to a server in the form of a request message which includes following format: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790" y="1446459"/>
            <a:ext cx="7081886" cy="2584627"/>
          </a:xfrm>
        </p:spPr>
        <p:txBody>
          <a:bodyPr>
            <a:noAutofit/>
          </a:bodyPr>
          <a:lstStyle/>
          <a:p>
            <a:r>
              <a:rPr lang="en-US" sz="2000" dirty="0"/>
              <a:t>A </a:t>
            </a:r>
            <a:r>
              <a:rPr lang="en-US" sz="2000" dirty="0"/>
              <a:t>Request-line,</a:t>
            </a:r>
            <a:endParaRPr lang="en-US" sz="2000" dirty="0"/>
          </a:p>
          <a:p>
            <a:r>
              <a:rPr lang="en-US" sz="2000" dirty="0"/>
              <a:t>Zero or more header (General|Request|Entity) </a:t>
            </a:r>
            <a:r>
              <a:rPr lang="en-US" sz="2000" dirty="0"/>
              <a:t>fields,</a:t>
            </a:r>
            <a:endParaRPr lang="en-US" sz="2000" dirty="0"/>
          </a:p>
          <a:p>
            <a:r>
              <a:rPr lang="en-US" sz="2000" dirty="0"/>
              <a:t>An empty line (i.e., a line with nothing preceding the CRLF) indicating the end of the header </a:t>
            </a:r>
            <a:r>
              <a:rPr lang="en-US" sz="2000" dirty="0"/>
              <a:t>fields,</a:t>
            </a:r>
            <a:endParaRPr lang="en-US" sz="2000" dirty="0"/>
          </a:p>
          <a:p>
            <a:r>
              <a:rPr lang="en-US" sz="2000" dirty="0"/>
              <a:t>Optionally a </a:t>
            </a:r>
            <a:r>
              <a:rPr lang="en-US" sz="2000" dirty="0"/>
              <a:t>message-body</a:t>
            </a:r>
            <a:r>
              <a:rPr lang="en-US" sz="20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88937" y="4327301"/>
            <a:ext cx="76308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Request-Line begins with a method token, followed by the Request-URI and the protocol version, and ending with CRLF. The elements are separated by space SP characters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discuss each of the parts mentioned in the Request-Line.</a:t>
            </a:r>
          </a:p>
        </p:txBody>
      </p:sp>
    </p:spTree>
    <p:extLst>
      <p:ext uri="{BB962C8B-B14F-4D97-AF65-F5344CB8AC3E}">
        <p14:creationId xmlns:p14="http://schemas.microsoft.com/office/powerpoint/2010/main" val="261032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9" y="154547"/>
            <a:ext cx="8356244" cy="1181890"/>
          </a:xfrm>
        </p:spPr>
        <p:txBody>
          <a:bodyPr>
            <a:noAutofit/>
          </a:bodyPr>
          <a:lstStyle/>
          <a:p>
            <a:r>
              <a:rPr lang="en-US" sz="2000" dirty="0"/>
              <a:t>The request </a:t>
            </a:r>
            <a:r>
              <a:rPr lang="en-US" sz="2000" b="1" dirty="0"/>
              <a:t>method</a:t>
            </a:r>
            <a:r>
              <a:rPr lang="en-US" sz="2000" dirty="0"/>
              <a:t> indicates the method to be performed on the resource identified by the given </a:t>
            </a:r>
            <a:r>
              <a:rPr lang="en-US" sz="2000" b="1" dirty="0"/>
              <a:t>Request-URI</a:t>
            </a:r>
            <a:r>
              <a:rPr lang="en-US" sz="2000" dirty="0"/>
              <a:t>. The method is case-sensitive and should always be mentioned in uppercase. The following table lists all the supported methods in HTTP/1.1.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9" y="1571222"/>
            <a:ext cx="9475899" cy="4739425"/>
          </a:xfrm>
        </p:spPr>
        <p:txBody>
          <a:bodyPr>
            <a:noAutofit/>
          </a:bodyPr>
          <a:lstStyle/>
          <a:p>
            <a:r>
              <a:rPr lang="en-US" sz="2200" b="1" dirty="0"/>
              <a:t>GET - </a:t>
            </a:r>
            <a:r>
              <a:rPr lang="en-US" sz="2200" dirty="0"/>
              <a:t>The </a:t>
            </a:r>
            <a:r>
              <a:rPr lang="en-US" sz="2200" dirty="0"/>
              <a:t>GET method is used to retrieve information from the given server using a given URI. Requests using GET should only retrieve data and should have no other effect on the data.</a:t>
            </a:r>
          </a:p>
          <a:p>
            <a:r>
              <a:rPr lang="en-US" sz="2200" b="1" dirty="0"/>
              <a:t>HEAD - </a:t>
            </a:r>
            <a:r>
              <a:rPr lang="en-US" sz="2200" dirty="0"/>
              <a:t>Same </a:t>
            </a:r>
            <a:r>
              <a:rPr lang="en-US" sz="2200" dirty="0"/>
              <a:t>as GET, but it transfers the status line and the header section only.</a:t>
            </a:r>
          </a:p>
          <a:p>
            <a:r>
              <a:rPr lang="en-US" sz="2200" b="1" dirty="0"/>
              <a:t>POST - </a:t>
            </a:r>
            <a:r>
              <a:rPr lang="en-US" sz="2200" dirty="0"/>
              <a:t>A </a:t>
            </a:r>
            <a:r>
              <a:rPr lang="en-US" sz="2200" dirty="0"/>
              <a:t>POST request is used to send data to the server, for example, customer information, file upload, etc. using HTML forms.</a:t>
            </a:r>
          </a:p>
          <a:p>
            <a:r>
              <a:rPr lang="en-US" sz="2200" b="1" dirty="0"/>
              <a:t>PUT - </a:t>
            </a:r>
            <a:r>
              <a:rPr lang="en-US" sz="2200" dirty="0"/>
              <a:t>Replaces </a:t>
            </a:r>
            <a:r>
              <a:rPr lang="en-US" sz="2200" dirty="0"/>
              <a:t>all the current representations of the target resource with the uploaded content.</a:t>
            </a:r>
          </a:p>
          <a:p>
            <a:r>
              <a:rPr lang="en-US" sz="2200" b="1" dirty="0"/>
              <a:t>DELETE - </a:t>
            </a:r>
            <a:r>
              <a:rPr lang="en-US" sz="2200" dirty="0"/>
              <a:t>Removes </a:t>
            </a:r>
            <a:r>
              <a:rPr lang="en-US" sz="2200" dirty="0"/>
              <a:t>all the current representations of the target resource given by URI.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9387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1300" y="963501"/>
            <a:ext cx="7886700" cy="24920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CONNECT - </a:t>
            </a:r>
            <a:r>
              <a:rPr lang="en-US" dirty="0"/>
              <a:t>Establishes </a:t>
            </a:r>
            <a:r>
              <a:rPr lang="en-US" dirty="0"/>
              <a:t>a tunnel to the server identified by a given URI.</a:t>
            </a:r>
          </a:p>
          <a:p>
            <a:r>
              <a:rPr lang="en-US" b="1" dirty="0"/>
              <a:t>OPTIONS - </a:t>
            </a:r>
            <a:r>
              <a:rPr lang="en-US" dirty="0"/>
              <a:t>Describe </a:t>
            </a:r>
            <a:r>
              <a:rPr lang="en-US" dirty="0"/>
              <a:t>the communication options for the target resource.</a:t>
            </a:r>
          </a:p>
          <a:p>
            <a:r>
              <a:rPr lang="en-US" b="1" dirty="0"/>
              <a:t>TRACE - </a:t>
            </a:r>
            <a:r>
              <a:rPr lang="en-US" dirty="0"/>
              <a:t>Performs </a:t>
            </a:r>
            <a:r>
              <a:rPr lang="en-US" dirty="0"/>
              <a:t>a message loop back test along with the path to the target resource.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566" y="2709193"/>
            <a:ext cx="9062435" cy="414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18940"/>
            <a:ext cx="10805375" cy="6272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Request Header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Fields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- The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request-header fields allow the client to pass additional information about the request, and about the client itself, to the server. These fields act as request modifiers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. Here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is a list of some important Request-header fields that can be used based on the requirement: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Accept-Charset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Accept-Encoding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Accept-Language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If-Match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If-None-Match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If-Range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If-Unmodified-Since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Max-Forwards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Proxy-Authorization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User-Agent</a:t>
            </a:r>
          </a:p>
          <a:p>
            <a:pPr marL="0" indent="0">
              <a:buNone/>
            </a:pPr>
            <a:endParaRPr lang="en-US" sz="1275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3464" y="2643145"/>
            <a:ext cx="4190998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Request-URI</a:t>
            </a:r>
          </a:p>
          <a:p>
            <a:r>
              <a:rPr lang="en-US" sz="2400" dirty="0"/>
              <a:t>The Request-URI is a Uniform Resource Identifier and identifies the resource upon which to apply the request.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3547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882" y="97398"/>
            <a:ext cx="5559650" cy="444321"/>
          </a:xfrm>
        </p:spPr>
        <p:txBody>
          <a:bodyPr>
            <a:noAutofit/>
          </a:bodyPr>
          <a:lstStyle/>
          <a:p>
            <a:r>
              <a:rPr lang="en-US" sz="2800" b="1" dirty="0"/>
              <a:t>Example </a:t>
            </a:r>
            <a:r>
              <a:rPr lang="en-US" sz="2800" b="1" dirty="0"/>
              <a:t>of Request </a:t>
            </a:r>
            <a:r>
              <a:rPr lang="en-US" sz="2800" b="1" dirty="0"/>
              <a:t>Message</a:t>
            </a:r>
            <a:endParaRPr lang="en-US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13645" y="450761"/>
            <a:ext cx="10328856" cy="61174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/hola.htm HTTP/1.1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User-Agent: Mozilla/4.0 (compatible; MSIE5.01; Windows NT)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Host: www.JARVIS.com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Accept-Language: en-us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Accept-Encoding: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gzip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deflate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Connection: Keep-Alive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cgi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-bin/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process.cgi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HTTP/1.1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User-Agent: Mozilla/4.0 (compatible; MSIE5.01; Windows NT)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Host: www.JARVIS.com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Content-Type: application/x-www-form-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urlencoded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Content-Length: length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Accept-Language: en-us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Accept-Encoding: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gzip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deflate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Connection: Keep-Alive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licenseID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string&amp;content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=string&amp;/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paramsXML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=string</a:t>
            </a:r>
          </a:p>
        </p:txBody>
      </p:sp>
    </p:spTree>
    <p:extLst>
      <p:ext uri="{BB962C8B-B14F-4D97-AF65-F5344CB8AC3E}">
        <p14:creationId xmlns:p14="http://schemas.microsoft.com/office/powerpoint/2010/main" val="30320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6302" y="2947015"/>
            <a:ext cx="3688993" cy="994172"/>
          </a:xfrm>
        </p:spPr>
        <p:txBody>
          <a:bodyPr>
            <a:noAutofit/>
          </a:bodyPr>
          <a:lstStyle/>
          <a:p>
            <a:r>
              <a:rPr lang="en-US" sz="4050" dirty="0"/>
              <a:t>THANK YOU !!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3037122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4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5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6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7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8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434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8</vt:i4>
      </vt:variant>
    </vt:vector>
  </HeadingPairs>
  <TitlesOfParts>
    <vt:vector size="31" baseType="lpstr">
      <vt:lpstr>Arial</vt:lpstr>
      <vt:lpstr>Baskerville Old Face</vt:lpstr>
      <vt:lpstr>Calibri</vt:lpstr>
      <vt:lpstr>Calibri Light</vt:lpstr>
      <vt:lpstr>Century Gothic</vt:lpstr>
      <vt:lpstr>Century Schoolbook</vt:lpstr>
      <vt:lpstr>Comic Sans MS</vt:lpstr>
      <vt:lpstr>Corbel</vt:lpstr>
      <vt:lpstr>Franklin Gothic Book</vt:lpstr>
      <vt:lpstr>Garamond</vt:lpstr>
      <vt:lpstr>Times New Roman</vt:lpstr>
      <vt:lpstr>Tw Cen MT</vt:lpstr>
      <vt:lpstr>Wingdings</vt:lpstr>
      <vt:lpstr>Wingdings 2</vt:lpstr>
      <vt:lpstr>Wingdings 3</vt:lpstr>
      <vt:lpstr>Organic</vt:lpstr>
      <vt:lpstr>Office Theme</vt:lpstr>
      <vt:lpstr>Wisp</vt:lpstr>
      <vt:lpstr>View</vt:lpstr>
      <vt:lpstr>Parallax</vt:lpstr>
      <vt:lpstr>Frame</vt:lpstr>
      <vt:lpstr>Crop</vt:lpstr>
      <vt:lpstr>Droplet</vt:lpstr>
      <vt:lpstr>HTTP Requests</vt:lpstr>
      <vt:lpstr>Introduction…</vt:lpstr>
      <vt:lpstr>An HTTP client sends an HTTP request to a server in the form of a request message which includes following format:</vt:lpstr>
      <vt:lpstr>The request method indicates the method to be performed on the resource identified by the given Request-URI. The method is case-sensitive and should always be mentioned in uppercase. The following table lists all the supported methods in HTTP/1.1.</vt:lpstr>
      <vt:lpstr>PowerPoint Presentation</vt:lpstr>
      <vt:lpstr>PowerPoint Presentation</vt:lpstr>
      <vt:lpstr>Example of Request Message</vt:lpstr>
      <vt:lpstr>THANK YOU !!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Requests</dc:title>
  <dc:creator>Bhardwaj, Priyamanga</dc:creator>
  <cp:lastModifiedBy>Bhardwaj, Priyamanga</cp:lastModifiedBy>
  <cp:revision>41</cp:revision>
  <dcterms:created xsi:type="dcterms:W3CDTF">2018-05-19T09:34:24Z</dcterms:created>
  <dcterms:modified xsi:type="dcterms:W3CDTF">2018-05-19T11:11:11Z</dcterms:modified>
</cp:coreProperties>
</file>