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Churn Prediction for </a:t>
            </a:r>
            <a:r>
              <a:rPr lang="en-US" dirty="0" err="1"/>
              <a:t>SyriaTel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27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Best Model in </a:t>
            </a:r>
            <a:r>
              <a:rPr lang="en-US" dirty="0" smtClean="0"/>
              <a:t>Action</a:t>
            </a:r>
          </a:p>
          <a:p>
            <a:r>
              <a:rPr lang="en-US" dirty="0"/>
              <a:t>Random Forest </a:t>
            </a:r>
            <a:r>
              <a:rPr lang="en-US" dirty="0" smtClean="0"/>
              <a:t>Model</a:t>
            </a:r>
          </a:p>
          <a:p>
            <a:pPr marL="0" indent="0">
              <a:buNone/>
            </a:pPr>
            <a:r>
              <a:rPr lang="en-US" dirty="0" smtClean="0"/>
              <a:t>Accuracy</a:t>
            </a:r>
            <a:r>
              <a:rPr lang="en-US" dirty="0"/>
              <a:t>: 94%,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Precision</a:t>
            </a:r>
            <a:r>
              <a:rPr lang="en-US" dirty="0"/>
              <a:t>: 75.3%,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F1 </a:t>
            </a:r>
            <a:r>
              <a:rPr lang="en-US" dirty="0"/>
              <a:t>Score: 73.4%.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Improvements:</a:t>
            </a:r>
          </a:p>
          <a:p>
            <a:pPr marL="0" indent="0">
              <a:buNone/>
            </a:pPr>
            <a:r>
              <a:rPr lang="en-US" dirty="0" smtClean="0"/>
              <a:t>	Optimized performance thru </a:t>
            </a:r>
            <a:r>
              <a:rPr lang="en-US" dirty="0" err="1" smtClean="0"/>
              <a:t>Hyperparameter</a:t>
            </a:r>
            <a:r>
              <a:rPr lang="en-US" dirty="0" smtClean="0"/>
              <a:t> tuning </a:t>
            </a:r>
            <a:r>
              <a:rPr lang="en-US" dirty="0"/>
              <a:t>Reduced overfitting, better precision. </a:t>
            </a:r>
          </a:p>
        </p:txBody>
      </p:sp>
    </p:spTree>
    <p:extLst>
      <p:ext uri="{BB962C8B-B14F-4D97-AF65-F5344CB8AC3E}">
        <p14:creationId xmlns:p14="http://schemas.microsoft.com/office/powerpoint/2010/main" val="90180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Insights into </a:t>
            </a:r>
            <a:r>
              <a:rPr lang="en-US" dirty="0" smtClean="0"/>
              <a:t>Action</a:t>
            </a:r>
          </a:p>
          <a:p>
            <a:r>
              <a:rPr lang="en-US" dirty="0"/>
              <a:t>Retention Strategies</a:t>
            </a:r>
            <a:r>
              <a:rPr lang="en-US" dirty="0" smtClean="0"/>
              <a:t>:     </a:t>
            </a:r>
          </a:p>
          <a:p>
            <a:pPr marL="457200" lvl="1" indent="0">
              <a:buNone/>
            </a:pPr>
            <a:r>
              <a:rPr lang="en-US" dirty="0" smtClean="0"/>
              <a:t>Focus </a:t>
            </a:r>
            <a:r>
              <a:rPr lang="en-US" dirty="0"/>
              <a:t>on high day-minute users and international plan subscribers.      </a:t>
            </a:r>
            <a:r>
              <a:rPr lang="en-US" dirty="0" smtClean="0"/>
              <a:t> </a:t>
            </a:r>
            <a:r>
              <a:rPr lang="en-US" dirty="0"/>
              <a:t>Improve customer service for frequently interacting customers.      </a:t>
            </a:r>
            <a:r>
              <a:rPr lang="en-US" dirty="0" smtClean="0"/>
              <a:t> </a:t>
            </a:r>
            <a:r>
              <a:rPr lang="en-US" dirty="0"/>
              <a:t>Introduce targeted promotions for identified churn risks. </a:t>
            </a:r>
            <a:endParaRPr lang="en-US" dirty="0" smtClean="0"/>
          </a:p>
          <a:p>
            <a:r>
              <a:rPr lang="en-US" dirty="0"/>
              <a:t>Service Enhancements</a:t>
            </a:r>
            <a:r>
              <a:rPr lang="en-US" dirty="0" smtClean="0"/>
              <a:t>:     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Monitor call patterns for early churn </a:t>
            </a:r>
            <a:r>
              <a:rPr lang="en-US" dirty="0" smtClean="0"/>
              <a:t>detection</a:t>
            </a:r>
          </a:p>
          <a:p>
            <a:pPr marL="457200" lvl="1" indent="0">
              <a:buNone/>
            </a:pPr>
            <a:r>
              <a:rPr lang="en-US" dirty="0"/>
              <a:t> Improve international plan offerings. </a:t>
            </a:r>
          </a:p>
        </p:txBody>
      </p:sp>
    </p:spTree>
    <p:extLst>
      <p:ext uri="{BB962C8B-B14F-4D97-AF65-F5344CB8AC3E}">
        <p14:creationId xmlns:p14="http://schemas.microsoft.com/office/powerpoint/2010/main" val="139685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Wrapping It </a:t>
            </a:r>
            <a:r>
              <a:rPr lang="en-US" dirty="0" smtClean="0"/>
              <a:t>Up</a:t>
            </a:r>
          </a:p>
          <a:p>
            <a:pPr marL="0" indent="0">
              <a:buNone/>
            </a:pPr>
            <a:r>
              <a:rPr lang="en-US" dirty="0"/>
              <a:t>Built a robust predictive model (Random Forest).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Identified </a:t>
            </a:r>
            <a:r>
              <a:rPr lang="en-US" dirty="0"/>
              <a:t>actionable churn drivers.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Enabled </a:t>
            </a:r>
            <a:r>
              <a:rPr lang="en-US" dirty="0"/>
              <a:t>data-driven decisions for retention.</a:t>
            </a:r>
          </a:p>
        </p:txBody>
      </p:sp>
    </p:spTree>
    <p:extLst>
      <p:ext uri="{BB962C8B-B14F-4D97-AF65-F5344CB8AC3E}">
        <p14:creationId xmlns:p14="http://schemas.microsoft.com/office/powerpoint/2010/main" val="255246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Insights to Improve Retention 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6" r="13916"/>
          <a:stretch>
            <a:fillRect/>
          </a:stretch>
        </p:blipFill>
        <p:spPr>
          <a:xfrm>
            <a:off x="7832437" y="849745"/>
            <a:ext cx="3389746" cy="439651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2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Problem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Churn?* 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	</a:t>
            </a:r>
            <a:r>
              <a:rPr lang="en-US" sz="1600" dirty="0" smtClean="0"/>
              <a:t>Churn </a:t>
            </a:r>
            <a:r>
              <a:rPr lang="en-US" sz="1600" dirty="0"/>
              <a:t>refers to customers leaving </a:t>
            </a:r>
            <a:r>
              <a:rPr lang="en-US" sz="1600" dirty="0" err="1"/>
              <a:t>SyriaTel's</a:t>
            </a:r>
            <a:r>
              <a:rPr lang="en-US" sz="1600" dirty="0"/>
              <a:t> service.   </a:t>
            </a:r>
            <a:endParaRPr lang="en-US" sz="1600" dirty="0" smtClean="0"/>
          </a:p>
          <a:p>
            <a:r>
              <a:rPr lang="en-US" dirty="0" smtClean="0"/>
              <a:t>Business </a:t>
            </a:r>
            <a:r>
              <a:rPr lang="en-US" dirty="0"/>
              <a:t>Impact</a:t>
            </a:r>
            <a:r>
              <a:rPr lang="en-US" dirty="0" smtClean="0"/>
              <a:t>:</a:t>
            </a:r>
          </a:p>
          <a:p>
            <a:pPr marL="914400" lvl="2" indent="0">
              <a:buNone/>
            </a:pPr>
            <a:r>
              <a:rPr lang="en-US" dirty="0" smtClean="0"/>
              <a:t>Revenue </a:t>
            </a:r>
            <a:r>
              <a:rPr lang="en-US" dirty="0"/>
              <a:t>loss     </a:t>
            </a:r>
          </a:p>
          <a:p>
            <a:pPr marL="914400" lvl="2" indent="0">
              <a:buNone/>
            </a:pPr>
            <a:r>
              <a:rPr lang="en-US" dirty="0" smtClean="0"/>
              <a:t>Reduced </a:t>
            </a:r>
            <a:r>
              <a:rPr lang="en-US" dirty="0"/>
              <a:t>profitability   </a:t>
            </a:r>
            <a:endParaRPr lang="en-US" dirty="0" smtClean="0"/>
          </a:p>
          <a:p>
            <a:r>
              <a:rPr lang="en-US" dirty="0" smtClean="0"/>
              <a:t> Key </a:t>
            </a:r>
            <a:r>
              <a:rPr lang="en-US" dirty="0"/>
              <a:t>Questions</a:t>
            </a:r>
            <a:r>
              <a:rPr lang="en-US" dirty="0" smtClean="0"/>
              <a:t>:   </a:t>
            </a:r>
          </a:p>
          <a:p>
            <a:pPr marL="914400" lvl="2" indent="0">
              <a:buNone/>
            </a:pPr>
            <a:r>
              <a:rPr lang="en-US" dirty="0" smtClean="0"/>
              <a:t>What </a:t>
            </a:r>
            <a:r>
              <a:rPr lang="en-US" dirty="0"/>
              <a:t>factors lead to customer churn?     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How </a:t>
            </a:r>
            <a:r>
              <a:rPr lang="en-US" dirty="0"/>
              <a:t>can we proactively address churn? </a:t>
            </a:r>
          </a:p>
        </p:txBody>
      </p:sp>
    </p:spTree>
    <p:extLst>
      <p:ext uri="{BB962C8B-B14F-4D97-AF65-F5344CB8AC3E}">
        <p14:creationId xmlns:p14="http://schemas.microsoft.com/office/powerpoint/2010/main" val="178129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Are We Aiming </a:t>
            </a:r>
            <a:r>
              <a:rPr lang="en-US" dirty="0" smtClean="0"/>
              <a:t>For?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Primary Goal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	Build </a:t>
            </a:r>
            <a:r>
              <a:rPr lang="en-US" dirty="0"/>
              <a:t>a predictive model to classify churn (Yes/No).  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Secondary </a:t>
            </a:r>
            <a:r>
              <a:rPr lang="en-US" dirty="0"/>
              <a:t>Goals</a:t>
            </a:r>
            <a:r>
              <a:rPr lang="en-US" dirty="0" smtClean="0"/>
              <a:t>:      </a:t>
            </a:r>
          </a:p>
          <a:p>
            <a:pPr marL="0" indent="0">
              <a:buNone/>
            </a:pPr>
            <a:r>
              <a:rPr lang="en-US" dirty="0" smtClean="0"/>
              <a:t>	Identify </a:t>
            </a:r>
            <a:r>
              <a:rPr lang="en-US" dirty="0"/>
              <a:t>key churn factors (e.g., high day call minutes, international plans).      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Enable </a:t>
            </a:r>
            <a:r>
              <a:rPr lang="en-US" dirty="0" err="1"/>
              <a:t>SyriaTel</a:t>
            </a:r>
            <a:r>
              <a:rPr lang="en-US" dirty="0"/>
              <a:t> to focus on high-risk customers.      </a:t>
            </a:r>
          </a:p>
          <a:p>
            <a:pPr marL="0" indent="0">
              <a:buNone/>
            </a:pPr>
            <a:r>
              <a:rPr lang="en-US" dirty="0" smtClean="0"/>
              <a:t>	Develop </a:t>
            </a:r>
            <a:r>
              <a:rPr lang="en-US" dirty="0"/>
              <a:t>actionable retention strategies. 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Success </a:t>
            </a:r>
            <a:r>
              <a:rPr lang="en-US" dirty="0"/>
              <a:t>Metrics</a:t>
            </a:r>
            <a:r>
              <a:rPr lang="en-US" dirty="0" smtClean="0"/>
              <a:t>: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Accuracy, Precision, Recall, F1-Score, AUC-ROC. </a:t>
            </a:r>
          </a:p>
        </p:txBody>
      </p:sp>
    </p:spTree>
    <p:extLst>
      <p:ext uri="{BB962C8B-B14F-4D97-AF65-F5344CB8AC3E}">
        <p14:creationId xmlns:p14="http://schemas.microsoft.com/office/powerpoint/2010/main" val="390939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Dataset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the </a:t>
            </a:r>
            <a:r>
              <a:rPr lang="en-US" dirty="0" smtClean="0"/>
              <a:t>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Source: </a:t>
            </a:r>
            <a:r>
              <a:rPr lang="en-US" dirty="0" err="1" smtClean="0"/>
              <a:t>Kaggle</a:t>
            </a:r>
            <a:r>
              <a:rPr lang="en-US" dirty="0" smtClean="0"/>
              <a:t> </a:t>
            </a:r>
            <a:r>
              <a:rPr lang="en-US" dirty="0"/>
              <a:t>dataset, 3333 rows, 21 columns. 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Key </a:t>
            </a:r>
            <a:r>
              <a:rPr lang="en-US" dirty="0"/>
              <a:t>Features</a:t>
            </a:r>
            <a:r>
              <a:rPr lang="en-US" dirty="0" smtClean="0"/>
              <a:t>:      </a:t>
            </a:r>
          </a:p>
          <a:p>
            <a:pPr marL="457200" lvl="1" indent="0">
              <a:buNone/>
            </a:pPr>
            <a:r>
              <a:rPr lang="en-US" dirty="0" smtClean="0"/>
              <a:t>Usage </a:t>
            </a:r>
            <a:r>
              <a:rPr lang="en-US" dirty="0"/>
              <a:t>metrics: Call minutes (day, evening, night, international).  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Customer </a:t>
            </a:r>
            <a:r>
              <a:rPr lang="en-US" dirty="0"/>
              <a:t>interactions: Customer service calls.      </a:t>
            </a:r>
          </a:p>
          <a:p>
            <a:pPr marL="457200" lvl="1" indent="0">
              <a:buNone/>
            </a:pPr>
            <a:r>
              <a:rPr lang="en-US" dirty="0" smtClean="0"/>
              <a:t>Subscription </a:t>
            </a:r>
            <a:r>
              <a:rPr lang="en-US" dirty="0"/>
              <a:t>types: International plan, voicemail plan.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Target </a:t>
            </a:r>
            <a:r>
              <a:rPr lang="en-US" dirty="0"/>
              <a:t>Variable:* Binary (Yes/No). </a:t>
            </a:r>
          </a:p>
        </p:txBody>
      </p:sp>
    </p:spTree>
    <p:extLst>
      <p:ext uri="{BB962C8B-B14F-4D97-AF65-F5344CB8AC3E}">
        <p14:creationId xmlns:p14="http://schemas.microsoft.com/office/powerpoint/2010/main" val="50782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Preparing the Data for </a:t>
            </a:r>
            <a:r>
              <a:rPr lang="en-US" dirty="0" smtClean="0"/>
              <a:t>Analysis</a:t>
            </a:r>
          </a:p>
          <a:p>
            <a:r>
              <a:rPr lang="en-US" dirty="0"/>
              <a:t>Steps Taken:*    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Removed </a:t>
            </a:r>
            <a:r>
              <a:rPr lang="en-US" dirty="0"/>
              <a:t>duplicates and missing values (no duplicates or missing data</a:t>
            </a:r>
            <a:r>
              <a:rPr lang="en-US" dirty="0" smtClean="0"/>
              <a:t>)  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Dropped </a:t>
            </a:r>
            <a:r>
              <a:rPr lang="en-US" dirty="0"/>
              <a:t>irrelevant columns (e.g., phone number, area code).     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Converted </a:t>
            </a:r>
            <a:r>
              <a:rPr lang="en-US" dirty="0"/>
              <a:t>categorical variables to numeric (e.g., international plan: Yes = 1, No = 0).     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Addressed </a:t>
            </a:r>
            <a:r>
              <a:rPr lang="en-US" dirty="0"/>
              <a:t>class imbalance with SMOTE.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Outcome: </a:t>
            </a:r>
            <a:r>
              <a:rPr lang="en-US" dirty="0"/>
              <a:t>Cleaned dataset with 18 features. </a:t>
            </a:r>
          </a:p>
        </p:txBody>
      </p:sp>
    </p:spTree>
    <p:extLst>
      <p:ext uri="{BB962C8B-B14F-4D97-AF65-F5344CB8AC3E}">
        <p14:creationId xmlns:p14="http://schemas.microsoft.com/office/powerpoint/2010/main" val="257362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</a:t>
            </a:r>
            <a:r>
              <a:rPr lang="en-US" dirty="0" smtClean="0"/>
              <a:t>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What Does the Data Tell Us</a:t>
            </a:r>
            <a:r>
              <a:rPr lang="en-US" sz="1600" dirty="0" smtClean="0"/>
              <a:t>?</a:t>
            </a:r>
          </a:p>
          <a:p>
            <a:r>
              <a:rPr lang="en-US" sz="1600" dirty="0"/>
              <a:t>Key Insights</a:t>
            </a:r>
            <a:r>
              <a:rPr lang="en-US" sz="1600" dirty="0" smtClean="0"/>
              <a:t>:</a:t>
            </a:r>
          </a:p>
          <a:p>
            <a:pPr marL="914400" lvl="2" indent="0">
              <a:buNone/>
            </a:pPr>
            <a:r>
              <a:rPr lang="en-US" dirty="0"/>
              <a:t>Customers with international plans churn more (42.4% churn rate).     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 </a:t>
            </a:r>
            <a:r>
              <a:rPr lang="en-US" dirty="0"/>
              <a:t>High voicemail plan users churn less (8.6%).     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Frequent </a:t>
            </a:r>
            <a:r>
              <a:rPr lang="en-US" dirty="0"/>
              <a:t>customer service interactions linked to churn</a:t>
            </a:r>
            <a:r>
              <a:rPr lang="en-US" sz="1200" dirty="0"/>
              <a:t>. </a:t>
            </a:r>
            <a:endParaRPr lang="en-US" sz="1200" dirty="0" smtClean="0"/>
          </a:p>
          <a:p>
            <a:r>
              <a:rPr lang="en-US" sz="1600" dirty="0"/>
              <a:t>Outlier </a:t>
            </a:r>
            <a:r>
              <a:rPr lang="en-US" sz="1600" dirty="0" smtClean="0"/>
              <a:t>Analysis</a:t>
            </a:r>
          </a:p>
          <a:p>
            <a:pPr marL="0" indent="0">
              <a:buNone/>
            </a:pPr>
            <a:r>
              <a:rPr lang="en-US" sz="1600" dirty="0" smtClean="0"/>
              <a:t>	Detected </a:t>
            </a:r>
            <a:r>
              <a:rPr lang="en-US" sz="1600" dirty="0"/>
              <a:t>and removed outliers in numeric features (e.g., total day minutes). </a:t>
            </a:r>
            <a:endParaRPr lang="en-US" sz="1600" dirty="0" smtClean="0"/>
          </a:p>
          <a:p>
            <a:r>
              <a:rPr lang="en-US" sz="1600" dirty="0"/>
              <a:t>Correlation Analysis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	Strong </a:t>
            </a:r>
            <a:r>
              <a:rPr lang="en-US" sz="1600" dirty="0"/>
              <a:t>correlations among some features (e.g., total day charge ≈ total day minutes)</a:t>
            </a: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2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Predictive </a:t>
            </a:r>
            <a:r>
              <a:rPr lang="en-US" dirty="0" smtClean="0"/>
              <a:t>Models</a:t>
            </a:r>
          </a:p>
          <a:p>
            <a:r>
              <a:rPr lang="en-US" dirty="0"/>
              <a:t>Models Tested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Logistic </a:t>
            </a:r>
            <a:r>
              <a:rPr lang="en-US" dirty="0"/>
              <a:t>Regression,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Random </a:t>
            </a:r>
            <a:r>
              <a:rPr lang="en-US" dirty="0"/>
              <a:t>Forest,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Decision </a:t>
            </a:r>
            <a:r>
              <a:rPr lang="en-US" dirty="0"/>
              <a:t>Tree.    </a:t>
            </a:r>
            <a:r>
              <a:rPr lang="en-US" dirty="0" smtClean="0"/>
              <a:t> </a:t>
            </a:r>
          </a:p>
          <a:p>
            <a:r>
              <a:rPr lang="en-US" dirty="0" smtClean="0"/>
              <a:t>Training </a:t>
            </a:r>
            <a:r>
              <a:rPr lang="en-US" dirty="0"/>
              <a:t>Data: Balanced with SMOTE (223 churn, 1874 no churn).    </a:t>
            </a:r>
            <a:endParaRPr lang="en-US" dirty="0" smtClean="0"/>
          </a:p>
          <a:p>
            <a:r>
              <a:rPr lang="en-US" dirty="0" smtClean="0"/>
              <a:t>Goal</a:t>
            </a:r>
            <a:r>
              <a:rPr lang="en-US" dirty="0"/>
              <a:t>: Identify the best-performing model for churn prediction. </a:t>
            </a:r>
          </a:p>
        </p:txBody>
      </p:sp>
    </p:spTree>
    <p:extLst>
      <p:ext uri="{BB962C8B-B14F-4D97-AF65-F5344CB8AC3E}">
        <p14:creationId xmlns:p14="http://schemas.microsoft.com/office/powerpoint/2010/main" val="110185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Which Model Works </a:t>
            </a:r>
            <a:r>
              <a:rPr lang="en-US" dirty="0" smtClean="0"/>
              <a:t>Best?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Logistic Regression</a:t>
            </a:r>
            <a:r>
              <a:rPr lang="en-US" dirty="0" smtClean="0"/>
              <a:t>:    </a:t>
            </a:r>
          </a:p>
          <a:p>
            <a:pPr marL="457200" lvl="1" indent="0">
              <a:buNone/>
            </a:pPr>
            <a:r>
              <a:rPr lang="en-US" dirty="0" smtClean="0"/>
              <a:t>Accuracy</a:t>
            </a:r>
            <a:r>
              <a:rPr lang="en-US" dirty="0"/>
              <a:t>: 88.6%  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Recall (Churn): 22.2%  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Random </a:t>
            </a:r>
            <a:r>
              <a:rPr lang="en-US" dirty="0"/>
              <a:t>Forest (Best Model</a:t>
            </a:r>
            <a:r>
              <a:rPr lang="en-US" dirty="0" smtClean="0"/>
              <a:t>): 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Accuracy: 93%  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F1 Score: 73.4%  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Decision </a:t>
            </a:r>
            <a:r>
              <a:rPr lang="en-US" dirty="0"/>
              <a:t>Tree</a:t>
            </a:r>
            <a:r>
              <a:rPr lang="en-US" dirty="0" smtClean="0"/>
              <a:t>:     </a:t>
            </a:r>
          </a:p>
          <a:p>
            <a:pPr marL="457200" lvl="1" indent="0">
              <a:buNone/>
            </a:pPr>
            <a:r>
              <a:rPr lang="en-US" dirty="0" smtClean="0"/>
              <a:t>Accuracy</a:t>
            </a:r>
            <a:r>
              <a:rPr lang="en-US" dirty="0"/>
              <a:t>: 86.1% 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Recall: 70.3% </a:t>
            </a:r>
          </a:p>
        </p:txBody>
      </p:sp>
    </p:spTree>
    <p:extLst>
      <p:ext uri="{BB962C8B-B14F-4D97-AF65-F5344CB8AC3E}">
        <p14:creationId xmlns:p14="http://schemas.microsoft.com/office/powerpoint/2010/main" val="28910670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61</TotalTime>
  <Words>538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Rockwell</vt:lpstr>
      <vt:lpstr>Wingdings</vt:lpstr>
      <vt:lpstr>Gallery</vt:lpstr>
      <vt:lpstr>Customer Churn Prediction for SyriaTel</vt:lpstr>
      <vt:lpstr>Data-Driven Insights to Improve Retention </vt:lpstr>
      <vt:lpstr> Problem Overview</vt:lpstr>
      <vt:lpstr>Project Objectives</vt:lpstr>
      <vt:lpstr> Dataset Overview</vt:lpstr>
      <vt:lpstr>Data Cleaning &amp; Preparation</vt:lpstr>
      <vt:lpstr>Exploratory Data Analysis (EDA)</vt:lpstr>
      <vt:lpstr>Model Building</vt:lpstr>
      <vt:lpstr>Model Comparison</vt:lpstr>
      <vt:lpstr>Final Results</vt:lpstr>
      <vt:lpstr>Business 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 for SyriaTel</dc:title>
  <dc:creator>ADMIN</dc:creator>
  <cp:lastModifiedBy>ADMIN</cp:lastModifiedBy>
  <cp:revision>5</cp:revision>
  <dcterms:created xsi:type="dcterms:W3CDTF">2024-12-22T18:43:01Z</dcterms:created>
  <dcterms:modified xsi:type="dcterms:W3CDTF">2024-12-22T19:44:50Z</dcterms:modified>
</cp:coreProperties>
</file>