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E4405-0890-427A-862F-89DCE16B905C}" v="410" dt="2025-10-02T11:15:19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5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4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8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9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5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4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1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6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1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ubble_telescop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iokolice.blogspot.com/p/satelity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NASA and Its Satellites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9975-79EE-AC89-97FB-0E117471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2529-A737-D428-E2DB-1FD2EC93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 NASA stands for National Aeronautics and Space Administration</a:t>
            </a:r>
          </a:p>
          <a:p>
            <a:pPr>
              <a:buClr>
                <a:srgbClr val="9E3611"/>
              </a:buClr>
            </a:pPr>
            <a:r>
              <a:rPr lang="en-US" sz="2800" dirty="0">
                <a:ea typeface="+mn-lt"/>
                <a:cs typeface="+mn-lt"/>
              </a:rPr>
              <a:t> Established in 1958 by the U.S. government </a:t>
            </a:r>
          </a:p>
          <a:p>
            <a:pPr>
              <a:buClr>
                <a:srgbClr val="9E3611"/>
              </a:buClr>
            </a:pPr>
            <a:r>
              <a:rPr lang="en-US" sz="2800" dirty="0">
                <a:ea typeface="+mn-lt"/>
                <a:cs typeface="+mn-lt"/>
              </a:rPr>
              <a:t> Responsible for space exploration, aeronautics research, and scientific discovery</a:t>
            </a:r>
          </a:p>
          <a:p>
            <a:pPr>
              <a:buClr>
                <a:srgbClr val="9E3611"/>
              </a:buClr>
            </a:pPr>
            <a:r>
              <a:rPr lang="en-US" sz="2800" dirty="0">
                <a:ea typeface="+mn-lt"/>
                <a:cs typeface="+mn-lt"/>
              </a:rPr>
              <a:t> Conducts missions to study Earth, the solar system, and the universe</a:t>
            </a:r>
          </a:p>
          <a:p>
            <a:pPr marL="0" indent="0">
              <a:buClr>
                <a:srgbClr val="9E3611"/>
              </a:buClr>
              <a:buNone/>
            </a:pPr>
            <a:r>
              <a:rPr lang="en-US" sz="2800" dirty="0">
                <a:ea typeface="+mn-lt"/>
                <a:cs typeface="+mn-lt"/>
              </a:rPr>
              <a:t>   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5425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8A40-E41E-11FD-DB01-7660C7DC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Does NASA Do?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2EDA-E8B1-8101-7F4D-C69758EC4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 Launches and manages satellites for Earth observation and communication</a:t>
            </a:r>
          </a:p>
          <a:p>
            <a:pPr>
              <a:buClr>
                <a:srgbClr val="9E3611"/>
              </a:buClr>
            </a:pPr>
            <a:r>
              <a:rPr lang="en-US" sz="2800" dirty="0">
                <a:ea typeface="+mn-lt"/>
                <a:cs typeface="+mn-lt"/>
              </a:rPr>
              <a:t> Explores planets and outer space through robotic missions</a:t>
            </a:r>
          </a:p>
          <a:p>
            <a:pPr>
              <a:buClr>
                <a:srgbClr val="9E3611"/>
              </a:buClr>
            </a:pPr>
            <a:r>
              <a:rPr lang="en-US" sz="2800" dirty="0">
                <a:ea typeface="+mn-lt"/>
                <a:cs typeface="+mn-lt"/>
              </a:rPr>
              <a:t> Conducts human spaceflight missions (e.g., International        Space Station)</a:t>
            </a:r>
            <a:endParaRPr lang="en-US" dirty="0"/>
          </a:p>
          <a:p>
            <a:pPr>
              <a:buClr>
                <a:srgbClr val="9E3611"/>
              </a:buClr>
            </a:pPr>
            <a:r>
              <a:rPr lang="en-US" sz="2800" dirty="0">
                <a:ea typeface="+mn-lt"/>
                <a:cs typeface="+mn-lt"/>
              </a:rPr>
              <a:t> Advances technology for space and aviation </a:t>
            </a:r>
          </a:p>
          <a:p>
            <a:pPr>
              <a:buClr>
                <a:srgbClr val="9E3611"/>
              </a:buClr>
            </a:pPr>
            <a:r>
              <a:rPr lang="en-US" sz="2800" dirty="0">
                <a:ea typeface="+mn-lt"/>
                <a:cs typeface="+mn-lt"/>
              </a:rPr>
              <a:t> Shares scientific data with the world</a:t>
            </a:r>
          </a:p>
          <a:p>
            <a:pPr marL="0" indent="0">
              <a:buClr>
                <a:srgbClr val="9E3611"/>
              </a:buClr>
              <a:buNone/>
            </a:pPr>
            <a:r>
              <a:rPr lang="en-US" sz="2800" dirty="0">
                <a:ea typeface="+mn-lt"/>
                <a:cs typeface="+mn-lt"/>
              </a:rPr>
              <a:t>  </a:t>
            </a:r>
            <a:endParaRPr lang="en-US" sz="2800" dirty="0"/>
          </a:p>
          <a:p>
            <a:pPr>
              <a:buClr>
                <a:srgbClr val="9E3611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036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DD01-4F30-5AE2-B1C1-82F0DC97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Types of NASA Satellites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A821-151E-2BD0-FF42-862BDF99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 Earth observation satellites (e.g., Landsat)</a:t>
            </a:r>
          </a:p>
          <a:p>
            <a:pPr>
              <a:buClr>
                <a:srgbClr val="9E3611"/>
              </a:buClr>
            </a:pPr>
            <a:r>
              <a:rPr lang="en-US" sz="2800" dirty="0"/>
              <a:t> Space telescopes (e.g., Hubble, James Webb) </a:t>
            </a:r>
          </a:p>
          <a:p>
            <a:pPr>
              <a:buClr>
                <a:srgbClr val="9E3611"/>
              </a:buClr>
            </a:pPr>
            <a:r>
              <a:rPr lang="en-US" sz="2800" dirty="0"/>
              <a:t> Planetary probes and orbiters (e.g., MRO)</a:t>
            </a:r>
          </a:p>
          <a:p>
            <a:pPr>
              <a:buClr>
                <a:srgbClr val="9E3611"/>
              </a:buClr>
            </a:pPr>
            <a:r>
              <a:rPr lang="en-US" sz="2800" dirty="0"/>
              <a:t> Communication and navigation satellites</a:t>
            </a:r>
          </a:p>
          <a:p>
            <a:pPr>
              <a:buClr>
                <a:srgbClr val="9E3611"/>
              </a:buClr>
            </a:pPr>
            <a:r>
              <a:rPr lang="en-US" sz="2800" dirty="0"/>
              <a:t>  Weather and climate monitoring satellites</a:t>
            </a:r>
          </a:p>
          <a:p>
            <a:pPr>
              <a:buClr>
                <a:srgbClr val="9E361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9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0A2B-6364-63E9-069B-499DB5F9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Hubble Space Telescope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8CF5-A8D7-A9E8-79D4-237ACA0B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Launched in 1990 by Space Shuttle Discovery</a:t>
            </a:r>
          </a:p>
          <a:p>
            <a:pPr>
              <a:buClr>
                <a:srgbClr val="9E3611"/>
              </a:buClr>
            </a:pPr>
            <a:r>
              <a:rPr lang="en-US" sz="2400" dirty="0">
                <a:ea typeface="+mn-lt"/>
                <a:cs typeface="+mn-lt"/>
              </a:rPr>
              <a:t> Orbits about 547 km above Earth </a:t>
            </a:r>
          </a:p>
          <a:p>
            <a:pPr>
              <a:buClr>
                <a:srgbClr val="9E3611"/>
              </a:buClr>
            </a:pPr>
            <a:r>
              <a:rPr lang="en-US" sz="2400" dirty="0">
                <a:ea typeface="+mn-lt"/>
                <a:cs typeface="+mn-lt"/>
              </a:rPr>
              <a:t> Capture images of stars, galaxies, and planets</a:t>
            </a:r>
          </a:p>
          <a:p>
            <a:pPr>
              <a:buClr>
                <a:srgbClr val="9E3611"/>
              </a:buClr>
            </a:pPr>
            <a:r>
              <a:rPr lang="en-US" sz="2400" dirty="0">
                <a:ea typeface="+mn-lt"/>
                <a:cs typeface="+mn-lt"/>
              </a:rPr>
              <a:t> Helped discover the age of the universe and</a:t>
            </a:r>
          </a:p>
          <a:p>
            <a:pPr marL="0" indent="0">
              <a:buClr>
                <a:srgbClr val="9E3611"/>
              </a:buClr>
              <a:buNone/>
            </a:pPr>
            <a:r>
              <a:rPr lang="en-US" sz="2400" dirty="0">
                <a:ea typeface="+mn-lt"/>
                <a:cs typeface="+mn-lt"/>
              </a:rPr>
              <a:t>   dark energy</a:t>
            </a:r>
            <a:endParaRPr lang="en-US" dirty="0"/>
          </a:p>
          <a:p>
            <a:pPr>
              <a:buClr>
                <a:srgbClr val="9E3611"/>
              </a:buClr>
            </a:pPr>
            <a:r>
              <a:rPr lang="en-US" sz="2400" dirty="0">
                <a:ea typeface="+mn-lt"/>
                <a:cs typeface="+mn-lt"/>
              </a:rPr>
              <a:t> Still operational after more than 30 years</a:t>
            </a:r>
            <a:endParaRPr lang="en-US" sz="2400"/>
          </a:p>
        </p:txBody>
      </p:sp>
      <p:pic>
        <p:nvPicPr>
          <p:cNvPr id="4" name="Picture 3" descr="A satellite in space with solar panels&#10;&#10;AI-generated content may be incorrect.">
            <a:extLst>
              <a:ext uri="{FF2B5EF4-FFF2-40B4-BE49-F238E27FC236}">
                <a16:creationId xmlns:a16="http://schemas.microsoft.com/office/drawing/2014/main" id="{0F213E63-6557-F161-5E25-973AB0FD7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1425" t="-10877" r="1709" b="11228"/>
          <a:stretch>
            <a:fillRect/>
          </a:stretch>
        </p:blipFill>
        <p:spPr>
          <a:xfrm>
            <a:off x="7978965" y="1614559"/>
            <a:ext cx="3979183" cy="321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8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3880-6B71-7628-D3E8-9476978C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Landsat: Earth Observation Satellite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A12B-DE47-0493-AA3E-477B3745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 Launched in 1972 to study Earth's land surface from space</a:t>
            </a:r>
          </a:p>
          <a:p>
            <a:pPr>
              <a:buClr>
                <a:srgbClr val="9E3611"/>
              </a:buClr>
            </a:pPr>
            <a:r>
              <a:rPr lang="en-US" sz="2400" dirty="0">
                <a:ea typeface="+mn-lt"/>
                <a:cs typeface="+mn-lt"/>
              </a:rPr>
              <a:t> They orbit Earth every 16 days, capturing high-resolution images</a:t>
            </a:r>
          </a:p>
          <a:p>
            <a:pPr>
              <a:buClr>
                <a:srgbClr val="9E3611"/>
              </a:buClr>
            </a:pPr>
            <a:r>
              <a:rPr lang="en-US" sz="2400" dirty="0">
                <a:ea typeface="+mn-lt"/>
                <a:cs typeface="+mn-lt"/>
              </a:rPr>
              <a:t> It uses multi-spectral sensors to record data in visible, infrared, and thermal bands</a:t>
            </a:r>
          </a:p>
          <a:p>
            <a:pPr>
              <a:buClr>
                <a:srgbClr val="9E3611"/>
              </a:buClr>
            </a:pPr>
            <a:r>
              <a:rPr lang="en-US" sz="2400" dirty="0">
                <a:ea typeface="+mn-lt"/>
                <a:cs typeface="+mn-lt"/>
              </a:rPr>
              <a:t> Scientists analyze the data to monitor land use, agriculture, forests, water, and climate change</a:t>
            </a:r>
          </a:p>
          <a:p>
            <a:pPr>
              <a:buClr>
                <a:srgbClr val="9E3611"/>
              </a:buClr>
            </a:pPr>
            <a:r>
              <a:rPr lang="en-US" sz="2400" dirty="0">
                <a:ea typeface="+mn-lt"/>
                <a:cs typeface="+mn-lt"/>
              </a:rPr>
              <a:t> The continuous data record helps track Earth’s changes over decades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144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7DDB-D564-BE19-69C0-F248D797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Landsat: Earth Observation Satellite</a:t>
            </a:r>
            <a:endParaRPr lang="en-US" dirty="0"/>
          </a:p>
        </p:txBody>
      </p:sp>
      <p:pic>
        <p:nvPicPr>
          <p:cNvPr id="4" name="Content Placeholder 3" descr="A satellite in space above earth&#10;&#10;AI-generated content may be incorrect.">
            <a:extLst>
              <a:ext uri="{FF2B5EF4-FFF2-40B4-BE49-F238E27FC236}">
                <a16:creationId xmlns:a16="http://schemas.microsoft.com/office/drawing/2014/main" id="{D3ACD62E-CA29-7076-44F2-19AE55644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26323" y="1962158"/>
            <a:ext cx="6545704" cy="42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9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7E0A-3044-95C3-E150-ECFB73C3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Mars Reconnaissance Orbiter (MRO)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58A8-BB69-01ED-D3AE-031D3654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MRO orbits Mars to study its atmosphere, surface, and subsurface.</a:t>
            </a:r>
            <a:endParaRPr lang="en-US" sz="2800" dirty="0"/>
          </a:p>
          <a:p>
            <a:pPr>
              <a:buClr>
                <a:srgbClr val="9E3611"/>
              </a:buClr>
            </a:pPr>
            <a:r>
              <a:rPr lang="en-US" sz="2800" dirty="0">
                <a:ea typeface="+mn-lt"/>
                <a:cs typeface="+mn-lt"/>
              </a:rPr>
              <a:t>It captures high-resolution images of the Martian surface.</a:t>
            </a:r>
            <a:endParaRPr lang="en-US" sz="2800" dirty="0"/>
          </a:p>
          <a:p>
            <a:pPr>
              <a:buClr>
                <a:srgbClr val="9E3611"/>
              </a:buClr>
            </a:pPr>
            <a:r>
              <a:rPr lang="en-US" sz="2800" dirty="0">
                <a:ea typeface="+mn-lt"/>
                <a:cs typeface="+mn-lt"/>
              </a:rPr>
              <a:t>Instruments analyze minerals, ice, and weather patterns.</a:t>
            </a:r>
            <a:endParaRPr lang="en-US" sz="2800" dirty="0"/>
          </a:p>
          <a:p>
            <a:pPr>
              <a:buClr>
                <a:srgbClr val="9E3611"/>
              </a:buClr>
            </a:pPr>
            <a:r>
              <a:rPr lang="en-US" sz="2800" dirty="0">
                <a:ea typeface="+mn-lt"/>
                <a:cs typeface="+mn-lt"/>
              </a:rPr>
              <a:t>MRO helps identify landing sites and monitors changes on Mars</a:t>
            </a:r>
            <a:endParaRPr lang="en-US" sz="2800" dirty="0"/>
          </a:p>
          <a:p>
            <a:pPr>
              <a:buClr>
                <a:srgbClr val="9E3611"/>
              </a:buClr>
            </a:pPr>
            <a:endParaRPr lang="en-US" sz="2800" b="1" dirty="0"/>
          </a:p>
          <a:p>
            <a:pPr>
              <a:buClr>
                <a:srgbClr val="9E3611"/>
              </a:buClr>
            </a:pPr>
            <a:endParaRPr lang="en-US" sz="2800" b="1" dirty="0"/>
          </a:p>
          <a:p>
            <a:pPr>
              <a:buClr>
                <a:srgbClr val="9E3611"/>
              </a:buClr>
            </a:pPr>
            <a:endParaRPr lang="en-US" sz="2800" b="1" dirty="0"/>
          </a:p>
          <a:p>
            <a:pPr>
              <a:buClr>
                <a:srgbClr val="9E3611"/>
              </a:buClr>
            </a:pPr>
            <a:endParaRPr lang="en-US" sz="2800" dirty="0"/>
          </a:p>
          <a:p>
            <a:pPr>
              <a:buClr>
                <a:srgbClr val="9E3611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2658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Wood Type</vt:lpstr>
      <vt:lpstr>NASA and Its Satellites</vt:lpstr>
      <vt:lpstr>INTRODUCTION</vt:lpstr>
      <vt:lpstr>What Does NASA Do?</vt:lpstr>
      <vt:lpstr>Types of NASA Satellites</vt:lpstr>
      <vt:lpstr>Hubble Space Telescope</vt:lpstr>
      <vt:lpstr>Landsat: Earth Observation Satellite</vt:lpstr>
      <vt:lpstr>Landsat: Earth Observation Satellite</vt:lpstr>
      <vt:lpstr>  Mars Reconnaissance Orbiter (MRO)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221</cp:revision>
  <dcterms:created xsi:type="dcterms:W3CDTF">2025-10-02T09:50:34Z</dcterms:created>
  <dcterms:modified xsi:type="dcterms:W3CDTF">2025-10-02T11:25:28Z</dcterms:modified>
</cp:coreProperties>
</file>