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sldIdLst>
    <p:sldId id="307" r:id="rId2"/>
    <p:sldId id="335" r:id="rId3"/>
    <p:sldId id="336" r:id="rId4"/>
    <p:sldId id="338" r:id="rId5"/>
    <p:sldId id="340" r:id="rId6"/>
    <p:sldId id="341" r:id="rId7"/>
    <p:sldId id="264" r:id="rId8"/>
    <p:sldId id="33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6531-BBAA-45C5-B977-6C40D93181AC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0C4C6-2BDA-4CE5-83C2-80EC9A0E2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7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17550" y="325438"/>
            <a:ext cx="8110538" cy="4562475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040313"/>
            <a:ext cx="6021388" cy="4379912"/>
          </a:xfrm>
          <a:noFill/>
          <a:ln/>
        </p:spPr>
        <p:txBody>
          <a:bodyPr/>
          <a:lstStyle/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17550" y="325438"/>
            <a:ext cx="8110538" cy="4562475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040313"/>
            <a:ext cx="6021388" cy="4379912"/>
          </a:xfrm>
          <a:noFill/>
          <a:ln/>
        </p:spPr>
        <p:txBody>
          <a:bodyPr/>
          <a:lstStyle/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B43E0-033A-BCB9-D80C-6E284FAE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6EBE7-B2E1-41EF-9825-71E844F42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1EF25-975C-BDBA-F86D-F92D225C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6538-04E0-BBBE-D41B-43FA894B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2F99F-1888-E34F-4935-668DB0F8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2293-C2C6-39A1-F02B-A1211F6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6C7AF-388A-842E-9E29-E679EEF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28F9-1445-0818-1B36-56275CA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01ED8B-7D47-5660-42A3-0922C6799B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2561880"/>
              </p:ext>
            </p:extLst>
          </p:nvPr>
        </p:nvGraphicFramePr>
        <p:xfrm>
          <a:off x="0" y="286700"/>
          <a:ext cx="12191999" cy="6571298"/>
        </p:xfrm>
        <a:graphic>
          <a:graphicData uri="http://schemas.openxmlformats.org/drawingml/2006/table">
            <a:tbl>
              <a:tblPr/>
              <a:tblGrid>
                <a:gridCol w="1252738">
                  <a:extLst>
                    <a:ext uri="{9D8B030D-6E8A-4147-A177-3AD203B41FA5}">
                      <a16:colId xmlns:a16="http://schemas.microsoft.com/office/drawing/2014/main" val="3005748482"/>
                    </a:ext>
                  </a:extLst>
                </a:gridCol>
                <a:gridCol w="1878120">
                  <a:extLst>
                    <a:ext uri="{9D8B030D-6E8A-4147-A177-3AD203B41FA5}">
                      <a16:colId xmlns:a16="http://schemas.microsoft.com/office/drawing/2014/main" val="2749114715"/>
                    </a:ext>
                  </a:extLst>
                </a:gridCol>
                <a:gridCol w="1354399">
                  <a:extLst>
                    <a:ext uri="{9D8B030D-6E8A-4147-A177-3AD203B41FA5}">
                      <a16:colId xmlns:a16="http://schemas.microsoft.com/office/drawing/2014/main" val="3021436134"/>
                    </a:ext>
                  </a:extLst>
                </a:gridCol>
                <a:gridCol w="3119947">
                  <a:extLst>
                    <a:ext uri="{9D8B030D-6E8A-4147-A177-3AD203B41FA5}">
                      <a16:colId xmlns:a16="http://schemas.microsoft.com/office/drawing/2014/main" val="189518245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160755695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32211763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2530622887"/>
                    </a:ext>
                  </a:extLst>
                </a:gridCol>
                <a:gridCol w="1834718">
                  <a:extLst>
                    <a:ext uri="{9D8B030D-6E8A-4147-A177-3AD203B41FA5}">
                      <a16:colId xmlns:a16="http://schemas.microsoft.com/office/drawing/2014/main" val="3849640830"/>
                    </a:ext>
                  </a:extLst>
                </a:gridCol>
              </a:tblGrid>
              <a:tr h="217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4856"/>
                  </a:ext>
                </a:extLst>
              </a:tr>
              <a:tr h="231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P.NO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3128"/>
                  </a:ext>
                </a:extLst>
              </a:tr>
              <a:tr h="257768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3497"/>
                  </a:ext>
                </a:extLst>
              </a:tr>
              <a:tr h="586381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34473"/>
                  </a:ext>
                </a:extLst>
              </a:tr>
            </a:tbl>
          </a:graphicData>
        </a:graphic>
      </p:graphicFrame>
      <p:grpSp>
        <p:nvGrpSpPr>
          <p:cNvPr id="7" name="그룹 19">
            <a:extLst>
              <a:ext uri="{FF2B5EF4-FFF2-40B4-BE49-F238E27FC236}">
                <a16:creationId xmlns:a16="http://schemas.microsoft.com/office/drawing/2014/main" id="{F680DAC2-0AE4-C514-FCFA-C7109A9D6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832" y="-4618"/>
            <a:ext cx="12192000" cy="290998"/>
            <a:chOff x="39717" y="33240"/>
            <a:chExt cx="9805988" cy="265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B6F10B-D7B8-C6AF-0F58-69C4D44271B4}"/>
                </a:ext>
              </a:extLst>
            </p:cNvPr>
            <p:cNvSpPr/>
            <p:nvPr userDrawn="1"/>
          </p:nvSpPr>
          <p:spPr>
            <a:xfrm>
              <a:off x="39717" y="33240"/>
              <a:ext cx="9805988" cy="25209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화면 설계서</a:t>
              </a:r>
              <a:endParaRPr kumimoji="0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 Box 282">
              <a:extLst>
                <a:ext uri="{FF2B5EF4-FFF2-40B4-BE49-F238E27FC236}">
                  <a16:creationId xmlns:a16="http://schemas.microsoft.com/office/drawing/2014/main" id="{FDECE328-1C37-465E-13EF-105C71247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35663" y="37453"/>
              <a:ext cx="1171926" cy="26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0" lang="ko-KR" altLang="en-US" sz="1100" b="1" dirty="0">
                  <a:solidFill>
                    <a:srgbClr val="FFFF00"/>
                  </a:solidFill>
                  <a:ea typeface="맑은 고딕" pitchFamily="50" charset="-127"/>
                  <a:cs typeface="+mn-cs"/>
                </a:rPr>
                <a:t>내부관리시스템</a:t>
              </a:r>
              <a:endParaRPr kumimoji="0" lang="en-US" altLang="ko-KR" sz="1100" b="1" dirty="0">
                <a:solidFill>
                  <a:srgbClr val="FFFF00"/>
                </a:solidFill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6649DD-2BCA-021E-78D1-E8A635B4AAAD}"/>
                </a:ext>
              </a:extLst>
            </p:cNvPr>
            <p:cNvSpPr/>
            <p:nvPr userDrawn="1"/>
          </p:nvSpPr>
          <p:spPr>
            <a:xfrm>
              <a:off x="9586956" y="65992"/>
              <a:ext cx="53966" cy="209288"/>
            </a:xfrm>
            <a:prstGeom prst="rect">
              <a:avLst/>
            </a:prstGeom>
            <a:solidFill>
              <a:srgbClr val="DA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CC623-D280-0A4B-1A01-AD7271E817ED}"/>
                </a:ext>
              </a:extLst>
            </p:cNvPr>
            <p:cNvSpPr/>
            <p:nvPr userDrawn="1"/>
          </p:nvSpPr>
          <p:spPr>
            <a:xfrm>
              <a:off x="9717110" y="65992"/>
              <a:ext cx="42855" cy="20928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Rectangle 64">
            <a:extLst>
              <a:ext uri="{FF2B5EF4-FFF2-40B4-BE49-F238E27FC236}">
                <a16:creationId xmlns:a16="http://schemas.microsoft.com/office/drawing/2014/main" id="{AA5C1F96-72C1-E617-CF7C-19AC1655D5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0758" y="496324"/>
            <a:ext cx="850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B9089-7732-4886-985C-097F77F770D7}" type="slidenum">
              <a:rPr kumimoji="0" lang="en-US" altLang="ko-KR" sz="700">
                <a:ea typeface="맑은 고딕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00" dirty="0"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2293-C2C6-39A1-F02B-A1211F6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6C7AF-388A-842E-9E29-E679EEF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28F9-1445-0818-1B36-56275CA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9">
            <a:extLst>
              <a:ext uri="{FF2B5EF4-FFF2-40B4-BE49-F238E27FC236}">
                <a16:creationId xmlns:a16="http://schemas.microsoft.com/office/drawing/2014/main" id="{F680DAC2-0AE4-C514-FCFA-C7109A9D6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832" y="-4618"/>
            <a:ext cx="12192000" cy="290998"/>
            <a:chOff x="39717" y="33240"/>
            <a:chExt cx="9805988" cy="265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B6F10B-D7B8-C6AF-0F58-69C4D44271B4}"/>
                </a:ext>
              </a:extLst>
            </p:cNvPr>
            <p:cNvSpPr/>
            <p:nvPr userDrawn="1"/>
          </p:nvSpPr>
          <p:spPr>
            <a:xfrm>
              <a:off x="39717" y="33240"/>
              <a:ext cx="9805988" cy="25209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업무 흐름도 </a:t>
              </a: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|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메뉴구조도</a:t>
              </a:r>
              <a:endParaRPr kumimoji="0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 Box 282">
              <a:extLst>
                <a:ext uri="{FF2B5EF4-FFF2-40B4-BE49-F238E27FC236}">
                  <a16:creationId xmlns:a16="http://schemas.microsoft.com/office/drawing/2014/main" id="{FDECE328-1C37-465E-13EF-105C71247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35663" y="37453"/>
              <a:ext cx="1171926" cy="26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0" lang="ko-KR" altLang="en-US" sz="1100" b="1" dirty="0">
                  <a:solidFill>
                    <a:srgbClr val="FFFF00"/>
                  </a:solidFill>
                  <a:ea typeface="맑은 고딕" pitchFamily="50" charset="-127"/>
                  <a:cs typeface="+mn-cs"/>
                </a:rPr>
                <a:t>내부관리시스템</a:t>
              </a:r>
              <a:endParaRPr kumimoji="0" lang="en-US" altLang="ko-KR" sz="1100" b="1" dirty="0">
                <a:solidFill>
                  <a:srgbClr val="FFFF00"/>
                </a:solidFill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6649DD-2BCA-021E-78D1-E8A635B4AAAD}"/>
                </a:ext>
              </a:extLst>
            </p:cNvPr>
            <p:cNvSpPr/>
            <p:nvPr userDrawn="1"/>
          </p:nvSpPr>
          <p:spPr>
            <a:xfrm>
              <a:off x="9586956" y="65992"/>
              <a:ext cx="53966" cy="209288"/>
            </a:xfrm>
            <a:prstGeom prst="rect">
              <a:avLst/>
            </a:prstGeom>
            <a:solidFill>
              <a:srgbClr val="DA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CC623-D280-0A4B-1A01-AD7271E817ED}"/>
                </a:ext>
              </a:extLst>
            </p:cNvPr>
            <p:cNvSpPr/>
            <p:nvPr userDrawn="1"/>
          </p:nvSpPr>
          <p:spPr>
            <a:xfrm>
              <a:off x="9717110" y="65992"/>
              <a:ext cx="42855" cy="20928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Rectangle 64">
            <a:extLst>
              <a:ext uri="{FF2B5EF4-FFF2-40B4-BE49-F238E27FC236}">
                <a16:creationId xmlns:a16="http://schemas.microsoft.com/office/drawing/2014/main" id="{AA5C1F96-72C1-E617-CF7C-19AC1655D5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0758" y="496324"/>
            <a:ext cx="850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B9089-7732-4886-985C-097F77F770D7}" type="slidenum">
              <a:rPr kumimoji="0" lang="en-US" altLang="ko-KR" sz="700">
                <a:ea typeface="맑은 고딕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00" dirty="0">
              <a:ea typeface="맑은 고딕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35C374-3A4A-9626-6984-A815B8CF5102}"/>
              </a:ext>
            </a:extLst>
          </p:cNvPr>
          <p:cNvSpPr/>
          <p:nvPr userDrawn="1"/>
        </p:nvSpPr>
        <p:spPr>
          <a:xfrm>
            <a:off x="68824" y="373626"/>
            <a:ext cx="12065734" cy="6453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2293-C2C6-39A1-F02B-A1211F6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6C7AF-388A-842E-9E29-E679EEF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28F9-1445-0818-1B36-56275CA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9">
            <a:extLst>
              <a:ext uri="{FF2B5EF4-FFF2-40B4-BE49-F238E27FC236}">
                <a16:creationId xmlns:a16="http://schemas.microsoft.com/office/drawing/2014/main" id="{F680DAC2-0AE4-C514-FCFA-C7109A9D6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832" y="-4618"/>
            <a:ext cx="12192000" cy="290998"/>
            <a:chOff x="39717" y="33240"/>
            <a:chExt cx="9805988" cy="265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B6F10B-D7B8-C6AF-0F58-69C4D44271B4}"/>
                </a:ext>
              </a:extLst>
            </p:cNvPr>
            <p:cNvSpPr/>
            <p:nvPr userDrawn="1"/>
          </p:nvSpPr>
          <p:spPr>
            <a:xfrm>
              <a:off x="39717" y="33240"/>
              <a:ext cx="9805988" cy="25209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개발범위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 Box 282">
              <a:extLst>
                <a:ext uri="{FF2B5EF4-FFF2-40B4-BE49-F238E27FC236}">
                  <a16:creationId xmlns:a16="http://schemas.microsoft.com/office/drawing/2014/main" id="{FDECE328-1C37-465E-13EF-105C71247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35663" y="37453"/>
              <a:ext cx="1171926" cy="26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0" lang="ko-KR" altLang="en-US" sz="1100" b="1" dirty="0">
                  <a:solidFill>
                    <a:srgbClr val="FFFF00"/>
                  </a:solidFill>
                  <a:ea typeface="맑은 고딕" pitchFamily="50" charset="-127"/>
                  <a:cs typeface="+mn-cs"/>
                </a:rPr>
                <a:t>내부관리시스템</a:t>
              </a:r>
              <a:endParaRPr kumimoji="0" lang="en-US" altLang="ko-KR" sz="1100" b="1" dirty="0">
                <a:solidFill>
                  <a:srgbClr val="FFFF00"/>
                </a:solidFill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6649DD-2BCA-021E-78D1-E8A635B4AAAD}"/>
                </a:ext>
              </a:extLst>
            </p:cNvPr>
            <p:cNvSpPr/>
            <p:nvPr userDrawn="1"/>
          </p:nvSpPr>
          <p:spPr>
            <a:xfrm>
              <a:off x="9586956" y="65992"/>
              <a:ext cx="53966" cy="209288"/>
            </a:xfrm>
            <a:prstGeom prst="rect">
              <a:avLst/>
            </a:prstGeom>
            <a:solidFill>
              <a:srgbClr val="DA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CC623-D280-0A4B-1A01-AD7271E817ED}"/>
                </a:ext>
              </a:extLst>
            </p:cNvPr>
            <p:cNvSpPr/>
            <p:nvPr userDrawn="1"/>
          </p:nvSpPr>
          <p:spPr>
            <a:xfrm>
              <a:off x="9717110" y="65992"/>
              <a:ext cx="42855" cy="20928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Rectangle 64">
            <a:extLst>
              <a:ext uri="{FF2B5EF4-FFF2-40B4-BE49-F238E27FC236}">
                <a16:creationId xmlns:a16="http://schemas.microsoft.com/office/drawing/2014/main" id="{AA5C1F96-72C1-E617-CF7C-19AC1655D5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0758" y="496324"/>
            <a:ext cx="850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B9089-7732-4886-985C-097F77F770D7}" type="slidenum">
              <a:rPr kumimoji="0" lang="en-US" altLang="ko-KR" sz="700">
                <a:ea typeface="맑은 고딕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00" dirty="0">
              <a:ea typeface="맑은 고딕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AC4FE-8AF3-D264-E095-58D4B0875581}"/>
              </a:ext>
            </a:extLst>
          </p:cNvPr>
          <p:cNvSpPr/>
          <p:nvPr userDrawn="1"/>
        </p:nvSpPr>
        <p:spPr>
          <a:xfrm>
            <a:off x="68824" y="373626"/>
            <a:ext cx="12065734" cy="6453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2DC19-DB2B-F8E3-AA8A-756CD20B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81918-86FE-68AB-BF27-F1E30D8F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1D549-FA5C-B89A-284A-7B4EAE93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6B52E-4819-E389-05A6-0FB4A32C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CC515-092B-6455-90C1-3EBE8C97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AC622-B737-425E-CD43-BDB1677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269D-79CA-5692-45D6-16B1190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6DDED-BF25-1C82-04E9-10A966238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52314-6E5D-0E48-1939-26E37317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10108-F6CF-C6ED-FBC6-C720CE8B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B5AAD-0BEC-B251-CCE1-7F125100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8EB37-1BC9-AD7F-6F2F-7C7C000B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56233-A198-BF89-805C-D5E94A84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14416-A50E-4D4C-D285-04444266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AA301-A9E2-6A45-F7FC-A9FBD1CE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4D16A-B2CF-ABBD-50D9-79844125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2B55-25EC-E09F-0760-E8CA5AC4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8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A2625F-4CC6-AE4C-2F38-E960AD06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B6CD4-FD4B-02C2-5B08-5FB5BCAA1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C4B39-7DBF-C16F-F109-82F8D3C7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3619A-F1C8-688D-FE40-67EE3B1A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C7AA0-EFDA-A52B-52A5-43FAFA98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04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74138C-A5DE-7279-B558-AB01BB72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FA9B1-E285-3282-DACF-1FF49D11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147F5-C968-F8A8-7105-711BBFBC0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1967-A395-43A5-960C-1BAE3917262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2ACD3-9BC0-C1FF-FECA-FC694DE5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72341-8081-6E40-6413-0982EFEB9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64" r:id="rId3"/>
    <p:sldLayoutId id="2147483665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9192343" y="4581128"/>
            <a:ext cx="1399991" cy="349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r">
              <a:defRPr/>
            </a:pPr>
            <a:r>
              <a:rPr lang="en-US" altLang="ko-KR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2024.07.10</a:t>
            </a:r>
            <a:endParaRPr lang="ko-KR" altLang="en-US" u="sng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90F75-313F-C48F-F3B2-B2A696FB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99" y="5674763"/>
            <a:ext cx="1060872" cy="678183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6D162316-80F2-7F3B-3AA9-2D21A64C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980" y="5852486"/>
            <a:ext cx="414402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마니테크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282FE-A58B-EFA6-CD70-F881B48F1882}"/>
              </a:ext>
            </a:extLst>
          </p:cNvPr>
          <p:cNvSpPr/>
          <p:nvPr/>
        </p:nvSpPr>
        <p:spPr>
          <a:xfrm>
            <a:off x="0" y="1997765"/>
            <a:ext cx="12192000" cy="9939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   </a:t>
            </a:r>
            <a:r>
              <a:rPr lang="ko-KR" altLang="en-US" sz="3200" b="1" dirty="0" err="1">
                <a:solidFill>
                  <a:schemeClr val="bg1"/>
                </a:solidFill>
              </a:rPr>
              <a:t>마니테크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내부관리시스템 구축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F190E9BC-6CFD-1D55-B696-BD3F06C5EB23}"/>
              </a:ext>
            </a:extLst>
          </p:cNvPr>
          <p:cNvSpPr/>
          <p:nvPr/>
        </p:nvSpPr>
        <p:spPr>
          <a:xfrm rot="10800000" flipV="1">
            <a:off x="7255564" y="2652587"/>
            <a:ext cx="4936435" cy="67818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화면설계서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2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74959"/>
              </p:ext>
            </p:extLst>
          </p:nvPr>
        </p:nvGraphicFramePr>
        <p:xfrm>
          <a:off x="1558926" y="3357563"/>
          <a:ext cx="9085263" cy="2447926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변경일자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Draft Creation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이영민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latin typeface="맑은 고딕" pitchFamily="50" charset="-127"/>
                          <a:ea typeface="+mn-ea"/>
                          <a:cs typeface="Times New Roman"/>
                        </a:rPr>
                        <a:t>2024-07-10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0692"/>
              </p:ext>
            </p:extLst>
          </p:nvPr>
        </p:nvGraphicFramePr>
        <p:xfrm>
          <a:off x="2351088" y="1285875"/>
          <a:ext cx="7245676" cy="796290"/>
        </p:xfrm>
        <a:graphic>
          <a:graphicData uri="http://schemas.openxmlformats.org/drawingml/2006/table">
            <a:tbl>
              <a:tblPr/>
              <a:tblGrid>
                <a:gridCol w="146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문서명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MANI_DE_</a:t>
                      </a: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화면설계서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Version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이영민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작성일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24</a:t>
                      </a: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-07-</a:t>
                      </a: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단계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설계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영역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전체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92" name="TextBox 3"/>
          <p:cNvSpPr txBox="1">
            <a:spLocks noChangeArrowheads="1"/>
          </p:cNvSpPr>
          <p:nvPr/>
        </p:nvSpPr>
        <p:spPr bwMode="auto">
          <a:xfrm>
            <a:off x="4810126" y="785814"/>
            <a:ext cx="2309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ea typeface="맑은 고딕" pitchFamily="50" charset="-127"/>
              </a:rPr>
              <a:t>문서정보</a:t>
            </a:r>
          </a:p>
        </p:txBody>
      </p:sp>
      <p:sp>
        <p:nvSpPr>
          <p:cNvPr id="25693" name="TextBox 4"/>
          <p:cNvSpPr txBox="1">
            <a:spLocks noChangeArrowheads="1"/>
          </p:cNvSpPr>
          <p:nvPr/>
        </p:nvSpPr>
        <p:spPr bwMode="auto">
          <a:xfrm>
            <a:off x="4810126" y="3000375"/>
            <a:ext cx="2309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ea typeface="맑은 고딕" pitchFamily="50" charset="-127"/>
              </a:rPr>
              <a:t>Version History</a:t>
            </a:r>
            <a:endParaRPr lang="ko-KR" altLang="en-US" b="1"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AB3A6F-8648-39F8-4249-AE58065B11F3}"/>
              </a:ext>
            </a:extLst>
          </p:cNvPr>
          <p:cNvSpPr/>
          <p:nvPr/>
        </p:nvSpPr>
        <p:spPr bwMode="auto">
          <a:xfrm>
            <a:off x="1130750" y="1172817"/>
            <a:ext cx="1841050" cy="4325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>
                <a:ea typeface="맑은 고딕" pitchFamily="50" charset="-127"/>
              </a:rPr>
              <a:t>메뉴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F5FCC8-DC4C-441E-7963-CF2C94FBAB4E}"/>
              </a:ext>
            </a:extLst>
          </p:cNvPr>
          <p:cNvSpPr/>
          <p:nvPr/>
        </p:nvSpPr>
        <p:spPr bwMode="auto">
          <a:xfrm>
            <a:off x="1130750" y="1724517"/>
            <a:ext cx="1841050" cy="28201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 기본정보 조회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600" b="1" dirty="0">
                <a:ea typeface="맑은 고딕" pitchFamily="50" charset="-127"/>
              </a:rPr>
              <a:t> </a:t>
            </a:r>
            <a:r>
              <a:rPr lang="ko-KR" altLang="en-US" sz="1600" b="1" dirty="0">
                <a:ea typeface="맑은 고딕" pitchFamily="50" charset="-127"/>
              </a:rPr>
              <a:t>상세정보 조회</a:t>
            </a:r>
            <a:endParaRPr lang="en-US" altLang="ko-KR" sz="1600" b="1" dirty="0"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600" b="1" dirty="0">
                <a:ea typeface="맑은 고딕" pitchFamily="50" charset="-127"/>
              </a:rPr>
              <a:t> </a:t>
            </a:r>
            <a:r>
              <a:rPr lang="ko-KR" altLang="en-US" sz="1600" b="1" dirty="0">
                <a:ea typeface="맑은 고딕" pitchFamily="50" charset="-127"/>
              </a:rPr>
              <a:t>상담내용 조회</a:t>
            </a:r>
            <a:endParaRPr lang="en-US" altLang="ko-KR" sz="1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73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3791CA-630A-96B3-D961-840C003344F0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기본정보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BE282-9940-35C6-0D72-152613CB2F1D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MANI-S01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209FE0D-DC4A-D4FD-BFCA-6BAC29C6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93489"/>
              </p:ext>
            </p:extLst>
          </p:nvPr>
        </p:nvGraphicFramePr>
        <p:xfrm>
          <a:off x="9382341" y="999738"/>
          <a:ext cx="2809659" cy="3841437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 등급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전체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다른 등급 선택 시 전체 해제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멀티 선택 가능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개발환경 및 언어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언어</a:t>
                      </a:r>
                      <a:r>
                        <a:rPr lang="en-US" altLang="ko-KR" sz="800" dirty="0"/>
                        <a:t>, DBMS, TOOL, </a:t>
                      </a:r>
                      <a:r>
                        <a:rPr lang="ko-KR" altLang="en-US" sz="800" dirty="0"/>
                        <a:t>통신</a:t>
                      </a:r>
                      <a:r>
                        <a:rPr lang="en-US" altLang="ko-KR" sz="800" dirty="0"/>
                        <a:t>, WAS, Framework, </a:t>
                      </a:r>
                      <a:r>
                        <a:rPr lang="ko-KR" altLang="en-US" sz="800" dirty="0"/>
                        <a:t>기타</a:t>
                      </a:r>
                      <a:endParaRPr lang="en-US" altLang="ko-KR" sz="8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프로젝트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프로젝트명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고객사</a:t>
                      </a: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페이지당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건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초기화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검색어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그리드 초기화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엑셀저장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그리드 순번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9D9175C-6E4E-ED51-09C1-0EAED395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9" y="1257481"/>
            <a:ext cx="8717320" cy="43430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A3377DA-C148-7504-745B-4D7D480CA132}"/>
              </a:ext>
            </a:extLst>
          </p:cNvPr>
          <p:cNvSpPr/>
          <p:nvPr/>
        </p:nvSpPr>
        <p:spPr>
          <a:xfrm>
            <a:off x="142689" y="2920456"/>
            <a:ext cx="8717319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BD11D7-32E3-9A59-BC7A-02C2D2E634BB}"/>
              </a:ext>
            </a:extLst>
          </p:cNvPr>
          <p:cNvSpPr/>
          <p:nvPr/>
        </p:nvSpPr>
        <p:spPr>
          <a:xfrm>
            <a:off x="3787401" y="1257481"/>
            <a:ext cx="851025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0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3791CA-630A-96B3-D961-840C003344F0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기본정보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BE282-9940-35C6-0D72-152613CB2F1D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MANI-S01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209FE0D-DC4A-D4FD-BFCA-6BAC29C62099}"/>
              </a:ext>
            </a:extLst>
          </p:cNvPr>
          <p:cNvGraphicFramePr>
            <a:graphicFrameLocks noGrp="1"/>
          </p:cNvGraphicFramePr>
          <p:nvPr/>
        </p:nvGraphicFramePr>
        <p:xfrm>
          <a:off x="9382341" y="999738"/>
          <a:ext cx="2809659" cy="3841437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 등급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전체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다른 등급 선택 시 전체 해제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멀티 선택 가능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개발환경 및 언어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언어</a:t>
                      </a:r>
                      <a:r>
                        <a:rPr lang="en-US" altLang="ko-KR" sz="800" dirty="0"/>
                        <a:t>, DBMS, TOOL, </a:t>
                      </a:r>
                      <a:r>
                        <a:rPr lang="ko-KR" altLang="en-US" sz="800" dirty="0"/>
                        <a:t>통신</a:t>
                      </a:r>
                      <a:r>
                        <a:rPr lang="en-US" altLang="ko-KR" sz="800" dirty="0"/>
                        <a:t>, WAS, Framework, </a:t>
                      </a:r>
                      <a:r>
                        <a:rPr lang="ko-KR" altLang="en-US" sz="800" dirty="0"/>
                        <a:t>기타</a:t>
                      </a:r>
                      <a:endParaRPr lang="en-US" altLang="ko-KR" sz="8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프로젝트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프로젝트명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고객사</a:t>
                      </a: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페이지당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500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건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초기화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검색어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그리드 초기화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엑셀저장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그리드 순번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41DA0A-A507-F04F-DD0C-0B0F1DE6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042"/>
            <a:ext cx="9121175" cy="1640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85FF36-5388-08B3-04F1-75865A56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098"/>
            <a:ext cx="9316016" cy="1349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783783-BCF5-4817-3DB9-1C96ABD4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9" y="840120"/>
            <a:ext cx="9015096" cy="27044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A3377DA-C148-7504-745B-4D7D480CA132}"/>
              </a:ext>
            </a:extLst>
          </p:cNvPr>
          <p:cNvSpPr/>
          <p:nvPr/>
        </p:nvSpPr>
        <p:spPr>
          <a:xfrm>
            <a:off x="832919" y="2920456"/>
            <a:ext cx="8027089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BD11D7-32E3-9A59-BC7A-02C2D2E634BB}"/>
              </a:ext>
            </a:extLst>
          </p:cNvPr>
          <p:cNvSpPr/>
          <p:nvPr/>
        </p:nvSpPr>
        <p:spPr>
          <a:xfrm>
            <a:off x="3840145" y="861089"/>
            <a:ext cx="851025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8C554B-8C9C-3019-C923-DDAC549F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691170" y="3177766"/>
            <a:ext cx="155294" cy="5024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755768-AB97-B844-372A-9C16281B3225}"/>
              </a:ext>
            </a:extLst>
          </p:cNvPr>
          <p:cNvSpPr/>
          <p:nvPr/>
        </p:nvSpPr>
        <p:spPr>
          <a:xfrm>
            <a:off x="106079" y="3673185"/>
            <a:ext cx="9015096" cy="3116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3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3791CA-630A-96B3-D961-840C003344F0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기본정보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BE282-9940-35C6-0D72-152613CB2F1D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MANI-S01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209FE0D-DC4A-D4FD-BFCA-6BAC29C6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83359"/>
              </p:ext>
            </p:extLst>
          </p:nvPr>
        </p:nvGraphicFramePr>
        <p:xfrm>
          <a:off x="9382341" y="999738"/>
          <a:ext cx="2809659" cy="3612837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 목록에서 이름을 클릭하면 상담내용 팝업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6783783-BCF5-4817-3DB9-1C96ABD4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" y="840120"/>
            <a:ext cx="9015096" cy="27044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A3377DA-C148-7504-745B-4D7D480CA132}"/>
              </a:ext>
            </a:extLst>
          </p:cNvPr>
          <p:cNvSpPr/>
          <p:nvPr/>
        </p:nvSpPr>
        <p:spPr>
          <a:xfrm>
            <a:off x="380246" y="2920456"/>
            <a:ext cx="525101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BD11D7-32E3-9A59-BC7A-02C2D2E634BB}"/>
              </a:ext>
            </a:extLst>
          </p:cNvPr>
          <p:cNvSpPr/>
          <p:nvPr/>
        </p:nvSpPr>
        <p:spPr>
          <a:xfrm>
            <a:off x="3911097" y="861089"/>
            <a:ext cx="780073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E22038-2B51-7811-995A-AB8CDEF0FD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05347" y="3049111"/>
            <a:ext cx="1680818" cy="10788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B734D6A-859B-F278-870D-F1E023CA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65" y="2344094"/>
            <a:ext cx="5151374" cy="36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BEA099-E000-40C9-CE18-E9D791074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5903"/>
              </p:ext>
            </p:extLst>
          </p:nvPr>
        </p:nvGraphicFramePr>
        <p:xfrm>
          <a:off x="238092" y="3284311"/>
          <a:ext cx="8806646" cy="15142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9790">
                  <a:extLst>
                    <a:ext uri="{9D8B030D-6E8A-4147-A177-3AD203B41FA5}">
                      <a16:colId xmlns:a16="http://schemas.microsoft.com/office/drawing/2014/main" val="918776814"/>
                    </a:ext>
                  </a:extLst>
                </a:gridCol>
                <a:gridCol w="419841">
                  <a:extLst>
                    <a:ext uri="{9D8B030D-6E8A-4147-A177-3AD203B41FA5}">
                      <a16:colId xmlns:a16="http://schemas.microsoft.com/office/drawing/2014/main" val="1102636174"/>
                    </a:ext>
                  </a:extLst>
                </a:gridCol>
                <a:gridCol w="679742">
                  <a:extLst>
                    <a:ext uri="{9D8B030D-6E8A-4147-A177-3AD203B41FA5}">
                      <a16:colId xmlns:a16="http://schemas.microsoft.com/office/drawing/2014/main" val="2488830504"/>
                    </a:ext>
                  </a:extLst>
                </a:gridCol>
                <a:gridCol w="379855">
                  <a:extLst>
                    <a:ext uri="{9D8B030D-6E8A-4147-A177-3AD203B41FA5}">
                      <a16:colId xmlns:a16="http://schemas.microsoft.com/office/drawing/2014/main" val="259557486"/>
                    </a:ext>
                  </a:extLst>
                </a:gridCol>
                <a:gridCol w="579779">
                  <a:extLst>
                    <a:ext uri="{9D8B030D-6E8A-4147-A177-3AD203B41FA5}">
                      <a16:colId xmlns:a16="http://schemas.microsoft.com/office/drawing/2014/main" val="1158995229"/>
                    </a:ext>
                  </a:extLst>
                </a:gridCol>
                <a:gridCol w="369860">
                  <a:extLst>
                    <a:ext uri="{9D8B030D-6E8A-4147-A177-3AD203B41FA5}">
                      <a16:colId xmlns:a16="http://schemas.microsoft.com/office/drawing/2014/main" val="603415941"/>
                    </a:ext>
                  </a:extLst>
                </a:gridCol>
                <a:gridCol w="429837">
                  <a:extLst>
                    <a:ext uri="{9D8B030D-6E8A-4147-A177-3AD203B41FA5}">
                      <a16:colId xmlns:a16="http://schemas.microsoft.com/office/drawing/2014/main" val="297352148"/>
                    </a:ext>
                  </a:extLst>
                </a:gridCol>
                <a:gridCol w="569782">
                  <a:extLst>
                    <a:ext uri="{9D8B030D-6E8A-4147-A177-3AD203B41FA5}">
                      <a16:colId xmlns:a16="http://schemas.microsoft.com/office/drawing/2014/main" val="4214629662"/>
                    </a:ext>
                  </a:extLst>
                </a:gridCol>
                <a:gridCol w="889662">
                  <a:extLst>
                    <a:ext uri="{9D8B030D-6E8A-4147-A177-3AD203B41FA5}">
                      <a16:colId xmlns:a16="http://schemas.microsoft.com/office/drawing/2014/main" val="964552463"/>
                    </a:ext>
                  </a:extLst>
                </a:gridCol>
                <a:gridCol w="659749">
                  <a:extLst>
                    <a:ext uri="{9D8B030D-6E8A-4147-A177-3AD203B41FA5}">
                      <a16:colId xmlns:a16="http://schemas.microsoft.com/office/drawing/2014/main" val="3327260017"/>
                    </a:ext>
                  </a:extLst>
                </a:gridCol>
                <a:gridCol w="749715">
                  <a:extLst>
                    <a:ext uri="{9D8B030D-6E8A-4147-A177-3AD203B41FA5}">
                      <a16:colId xmlns:a16="http://schemas.microsoft.com/office/drawing/2014/main" val="250520355"/>
                    </a:ext>
                  </a:extLst>
                </a:gridCol>
                <a:gridCol w="469821">
                  <a:extLst>
                    <a:ext uri="{9D8B030D-6E8A-4147-A177-3AD203B41FA5}">
                      <a16:colId xmlns:a16="http://schemas.microsoft.com/office/drawing/2014/main" val="3049287202"/>
                    </a:ext>
                  </a:extLst>
                </a:gridCol>
                <a:gridCol w="509806">
                  <a:extLst>
                    <a:ext uri="{9D8B030D-6E8A-4147-A177-3AD203B41FA5}">
                      <a16:colId xmlns:a16="http://schemas.microsoft.com/office/drawing/2014/main" val="3538024426"/>
                    </a:ext>
                  </a:extLst>
                </a:gridCol>
                <a:gridCol w="409844">
                  <a:extLst>
                    <a:ext uri="{9D8B030D-6E8A-4147-A177-3AD203B41FA5}">
                      <a16:colId xmlns:a16="http://schemas.microsoft.com/office/drawing/2014/main" val="1473040169"/>
                    </a:ext>
                  </a:extLst>
                </a:gridCol>
                <a:gridCol w="399847">
                  <a:extLst>
                    <a:ext uri="{9D8B030D-6E8A-4147-A177-3AD203B41FA5}">
                      <a16:colId xmlns:a16="http://schemas.microsoft.com/office/drawing/2014/main" val="3487066346"/>
                    </a:ext>
                  </a:extLst>
                </a:gridCol>
                <a:gridCol w="429837">
                  <a:extLst>
                    <a:ext uri="{9D8B030D-6E8A-4147-A177-3AD203B41FA5}">
                      <a16:colId xmlns:a16="http://schemas.microsoft.com/office/drawing/2014/main" val="2209699193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476973775"/>
                    </a:ext>
                  </a:extLst>
                </a:gridCol>
              </a:tblGrid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사원명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프로젝트</a:t>
                      </a:r>
                      <a:r>
                        <a:rPr lang="en-US" sz="1100" u="none" strike="noStrike">
                          <a:effectLst/>
                        </a:rPr>
                        <a:t>ID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프로젝트명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참여기간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시작일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종료일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고객사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근무회사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역활 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OS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언어</a:t>
                      </a:r>
                      <a:r>
                        <a:rPr lang="en-US" altLang="ko-KR" sz="1100" u="none" strike="noStrike" dirty="0">
                          <a:effectLst/>
                        </a:rPr>
                        <a:t>      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DBMS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TOOL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통신</a:t>
                      </a:r>
                      <a:r>
                        <a:rPr lang="en-US" altLang="ko-KR" sz="1100" u="none" strike="noStrike" dirty="0">
                          <a:effectLst/>
                        </a:rPr>
                        <a:t>      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WAS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r>
                        <a:rPr lang="en-US" altLang="ko-KR" sz="1100" u="none" strike="noStrike" dirty="0">
                          <a:effectLst/>
                        </a:rPr>
                        <a:t>       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2088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강나루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교보문고구매 통합물류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교보문고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WinNT Unix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PowerBuilder 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1837562595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강나루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도요다자동차 싱가폴시스템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200109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FFC)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비네트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사양서작성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Japan WinNT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VisualBasic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Oracle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3656134331"/>
                  </a:ext>
                </a:extLst>
              </a:tr>
            </a:tbl>
          </a:graphicData>
        </a:graphic>
      </p:graphicFrame>
      <p:sp>
        <p:nvSpPr>
          <p:cNvPr id="2067" name="TextBox 2066">
            <a:extLst>
              <a:ext uri="{FF2B5EF4-FFF2-40B4-BE49-F238E27FC236}">
                <a16:creationId xmlns:a16="http://schemas.microsoft.com/office/drawing/2014/main" id="{F103257A-37E3-9487-4848-3C4CC6C0A2C1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상세정보 조회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CD506078-28EA-AFAC-950E-CF6AFBB5D0FB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MANI-S02</a:t>
            </a:r>
            <a:endParaRPr lang="ko-KR" altLang="en-US" sz="900" dirty="0"/>
          </a:p>
        </p:txBody>
      </p:sp>
      <p:graphicFrame>
        <p:nvGraphicFramePr>
          <p:cNvPr id="2069" name="표 2068">
            <a:extLst>
              <a:ext uri="{FF2B5EF4-FFF2-40B4-BE49-F238E27FC236}">
                <a16:creationId xmlns:a16="http://schemas.microsoft.com/office/drawing/2014/main" id="{CC2D468B-8186-217E-6046-8B08EA30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05454"/>
              </p:ext>
            </p:extLst>
          </p:nvPr>
        </p:nvGraphicFramePr>
        <p:xfrm>
          <a:off x="9382341" y="999738"/>
          <a:ext cx="2809659" cy="3841437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 등급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전체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다른 등급 선택 시 전체 해제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멀티 선택 가능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개발환경 및 언어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언어</a:t>
                      </a:r>
                      <a:r>
                        <a:rPr lang="en-US" altLang="ko-KR" sz="800" dirty="0"/>
                        <a:t>, DBMS, TOOL, </a:t>
                      </a:r>
                      <a:r>
                        <a:rPr lang="ko-KR" altLang="en-US" sz="800" dirty="0"/>
                        <a:t>통신</a:t>
                      </a:r>
                      <a:r>
                        <a:rPr lang="en-US" altLang="ko-KR" sz="800" dirty="0"/>
                        <a:t>, WAS, Framework, </a:t>
                      </a:r>
                      <a:r>
                        <a:rPr lang="ko-KR" altLang="en-US" sz="800" dirty="0"/>
                        <a:t>기타</a:t>
                      </a:r>
                      <a:endParaRPr lang="en-US" altLang="ko-KR" sz="8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프로젝트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프로젝트명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고객사</a:t>
                      </a: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70" name="직사각형 2069">
            <a:extLst>
              <a:ext uri="{FF2B5EF4-FFF2-40B4-BE49-F238E27FC236}">
                <a16:creationId xmlns:a16="http://schemas.microsoft.com/office/drawing/2014/main" id="{9791D95C-BED6-05E9-862F-FE25611AF523}"/>
              </a:ext>
            </a:extLst>
          </p:cNvPr>
          <p:cNvSpPr/>
          <p:nvPr/>
        </p:nvSpPr>
        <p:spPr>
          <a:xfrm>
            <a:off x="8031392" y="928670"/>
            <a:ext cx="914400" cy="3178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graphicFrame>
        <p:nvGraphicFramePr>
          <p:cNvPr id="2071" name="표 2070">
            <a:extLst>
              <a:ext uri="{FF2B5EF4-FFF2-40B4-BE49-F238E27FC236}">
                <a16:creationId xmlns:a16="http://schemas.microsoft.com/office/drawing/2014/main" id="{6A3C9EB7-5858-1F38-D37F-95B59216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15953"/>
              </p:ext>
            </p:extLst>
          </p:nvPr>
        </p:nvGraphicFramePr>
        <p:xfrm>
          <a:off x="238540" y="1547430"/>
          <a:ext cx="8719224" cy="133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0">
                  <a:extLst>
                    <a:ext uri="{9D8B030D-6E8A-4147-A177-3AD203B41FA5}">
                      <a16:colId xmlns:a16="http://schemas.microsoft.com/office/drawing/2014/main" val="84998078"/>
                    </a:ext>
                  </a:extLst>
                </a:gridCol>
                <a:gridCol w="6996444">
                  <a:extLst>
                    <a:ext uri="{9D8B030D-6E8A-4147-A177-3AD203B41FA5}">
                      <a16:colId xmlns:a16="http://schemas.microsoft.com/office/drawing/2014/main" val="432915872"/>
                    </a:ext>
                  </a:extLst>
                </a:gridCol>
              </a:tblGrid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 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78539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개발자명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51717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개발환경 및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23517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610202"/>
                  </a:ext>
                </a:extLst>
              </a:tr>
            </a:tbl>
          </a:graphicData>
        </a:graphic>
      </p:graphicFrame>
      <p:sp>
        <p:nvSpPr>
          <p:cNvPr id="2072" name="직사각형 2071">
            <a:extLst>
              <a:ext uri="{FF2B5EF4-FFF2-40B4-BE49-F238E27FC236}">
                <a16:creationId xmlns:a16="http://schemas.microsoft.com/office/drawing/2014/main" id="{64E5BCBE-2257-23BB-EAA9-A14C587AC1C1}"/>
              </a:ext>
            </a:extLst>
          </p:cNvPr>
          <p:cNvSpPr/>
          <p:nvPr/>
        </p:nvSpPr>
        <p:spPr>
          <a:xfrm>
            <a:off x="2758100" y="157447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82CB6F5E-3869-5526-A561-2663FE5DE9A8}"/>
              </a:ext>
            </a:extLst>
          </p:cNvPr>
          <p:cNvSpPr txBox="1"/>
          <p:nvPr/>
        </p:nvSpPr>
        <p:spPr>
          <a:xfrm>
            <a:off x="2978824" y="1574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특급</a:t>
            </a:r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90A6E081-1C46-1734-DAD5-FC081B6DF8B6}"/>
              </a:ext>
            </a:extLst>
          </p:cNvPr>
          <p:cNvSpPr/>
          <p:nvPr/>
        </p:nvSpPr>
        <p:spPr>
          <a:xfrm>
            <a:off x="3439292" y="157447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99F55B6F-DB6A-017A-5891-802E46080E60}"/>
              </a:ext>
            </a:extLst>
          </p:cNvPr>
          <p:cNvSpPr txBox="1"/>
          <p:nvPr/>
        </p:nvSpPr>
        <p:spPr>
          <a:xfrm>
            <a:off x="3660016" y="1574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고급</a:t>
            </a:r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2CB8D607-465D-980B-9E91-5B835810B709}"/>
              </a:ext>
            </a:extLst>
          </p:cNvPr>
          <p:cNvSpPr/>
          <p:nvPr/>
        </p:nvSpPr>
        <p:spPr>
          <a:xfrm>
            <a:off x="4114318" y="158193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9EB371B5-1058-8D3F-2038-BF7DC9FD451B}"/>
              </a:ext>
            </a:extLst>
          </p:cNvPr>
          <p:cNvSpPr txBox="1"/>
          <p:nvPr/>
        </p:nvSpPr>
        <p:spPr>
          <a:xfrm>
            <a:off x="4335042" y="15819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중급</a:t>
            </a:r>
          </a:p>
        </p:txBody>
      </p:sp>
      <p:sp>
        <p:nvSpPr>
          <p:cNvPr id="2078" name="직사각형 2077">
            <a:extLst>
              <a:ext uri="{FF2B5EF4-FFF2-40B4-BE49-F238E27FC236}">
                <a16:creationId xmlns:a16="http://schemas.microsoft.com/office/drawing/2014/main" id="{C9A1D122-BFCC-8FAD-62FF-92AFD61064B9}"/>
              </a:ext>
            </a:extLst>
          </p:cNvPr>
          <p:cNvSpPr/>
          <p:nvPr/>
        </p:nvSpPr>
        <p:spPr>
          <a:xfrm>
            <a:off x="4778000" y="158193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35CB35EB-316F-20FD-B96B-8C56E157C953}"/>
              </a:ext>
            </a:extLst>
          </p:cNvPr>
          <p:cNvSpPr txBox="1"/>
          <p:nvPr/>
        </p:nvSpPr>
        <p:spPr>
          <a:xfrm>
            <a:off x="4998724" y="15819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D823C42E-7B8D-3CC8-AEBE-0A2CFBE38D9D}"/>
              </a:ext>
            </a:extLst>
          </p:cNvPr>
          <p:cNvSpPr/>
          <p:nvPr/>
        </p:nvSpPr>
        <p:spPr>
          <a:xfrm>
            <a:off x="2042483" y="2589500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1" name="직사각형 2080">
            <a:extLst>
              <a:ext uri="{FF2B5EF4-FFF2-40B4-BE49-F238E27FC236}">
                <a16:creationId xmlns:a16="http://schemas.microsoft.com/office/drawing/2014/main" id="{70D9DEF1-7B8B-1F9D-7711-D892FBD42FDD}"/>
              </a:ext>
            </a:extLst>
          </p:cNvPr>
          <p:cNvSpPr/>
          <p:nvPr/>
        </p:nvSpPr>
        <p:spPr>
          <a:xfrm>
            <a:off x="2039226" y="2255123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2" name="직사각형 2081">
            <a:extLst>
              <a:ext uri="{FF2B5EF4-FFF2-40B4-BE49-F238E27FC236}">
                <a16:creationId xmlns:a16="http://schemas.microsoft.com/office/drawing/2014/main" id="{23022699-DA87-F9F1-B139-F5E588912B49}"/>
              </a:ext>
            </a:extLst>
          </p:cNvPr>
          <p:cNvSpPr/>
          <p:nvPr/>
        </p:nvSpPr>
        <p:spPr>
          <a:xfrm>
            <a:off x="2039225" y="1899008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3" name="직사각형 2082">
            <a:extLst>
              <a:ext uri="{FF2B5EF4-FFF2-40B4-BE49-F238E27FC236}">
                <a16:creationId xmlns:a16="http://schemas.microsoft.com/office/drawing/2014/main" id="{27DA6524-EB77-153C-5139-C5510409B3B0}"/>
              </a:ext>
            </a:extLst>
          </p:cNvPr>
          <p:cNvSpPr/>
          <p:nvPr/>
        </p:nvSpPr>
        <p:spPr>
          <a:xfrm>
            <a:off x="2047049" y="157447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80B7770E-2BA1-AB79-A324-5F80A42BBE9F}"/>
              </a:ext>
            </a:extLst>
          </p:cNvPr>
          <p:cNvSpPr txBox="1"/>
          <p:nvPr/>
        </p:nvSpPr>
        <p:spPr>
          <a:xfrm>
            <a:off x="2267773" y="1574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전체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FD146F7E-808F-6B9D-50F7-BCD809682694}"/>
              </a:ext>
            </a:extLst>
          </p:cNvPr>
          <p:cNvSpPr txBox="1"/>
          <p:nvPr/>
        </p:nvSpPr>
        <p:spPr>
          <a:xfrm>
            <a:off x="237644" y="1248408"/>
            <a:ext cx="595035" cy="2154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검색조건</a:t>
            </a:r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5778BFBF-D8E4-8953-5B13-6B9E364340CC}"/>
              </a:ext>
            </a:extLst>
          </p:cNvPr>
          <p:cNvSpPr txBox="1"/>
          <p:nvPr/>
        </p:nvSpPr>
        <p:spPr>
          <a:xfrm>
            <a:off x="237644" y="2985289"/>
            <a:ext cx="837089" cy="2154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프로젝트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9B514-CDA8-70A3-7EEF-9AFC9DEFE2AC}"/>
              </a:ext>
            </a:extLst>
          </p:cNvPr>
          <p:cNvSpPr/>
          <p:nvPr/>
        </p:nvSpPr>
        <p:spPr bwMode="auto">
          <a:xfrm>
            <a:off x="236530" y="847740"/>
            <a:ext cx="976486" cy="306366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기본정보</a:t>
            </a:r>
            <a:endParaRPr lang="en-US" altLang="ko-KR" sz="1600" b="1" dirty="0"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565DB1-B5E0-E53E-E3E4-520A52299449}"/>
              </a:ext>
            </a:extLst>
          </p:cNvPr>
          <p:cNvSpPr/>
          <p:nvPr/>
        </p:nvSpPr>
        <p:spPr bwMode="auto">
          <a:xfrm>
            <a:off x="1296148" y="847740"/>
            <a:ext cx="976486" cy="306366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b="1" dirty="0">
                <a:ea typeface="맑은 고딕" pitchFamily="50" charset="-127"/>
              </a:rPr>
              <a:t>상세정보</a:t>
            </a:r>
            <a:endParaRPr lang="en-US" altLang="ko-KR" sz="1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19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3791CA-630A-96B3-D961-840C003344F0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기본정보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BE282-9940-35C6-0D72-152613CB2F1D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MANI-S01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209FE0D-DC4A-D4FD-BFCA-6BAC29C6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29659"/>
              </p:ext>
            </p:extLst>
          </p:nvPr>
        </p:nvGraphicFramePr>
        <p:xfrm>
          <a:off x="9382341" y="999738"/>
          <a:ext cx="2809659" cy="4582101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조회조건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등록기간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개발자명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상담내용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등록 시 개발자가 없으면 개발자 신규 등록</a:t>
                      </a:r>
                      <a:endParaRPr lang="en-US" altLang="ko-KR" sz="800" dirty="0"/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개발자 테이블에 </a:t>
                      </a:r>
                      <a:r>
                        <a:rPr lang="en-US" altLang="ko-KR" sz="800" dirty="0"/>
                        <a:t>INSERT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상담내용에 </a:t>
                      </a:r>
                      <a:r>
                        <a:rPr lang="en-US" altLang="ko-KR" sz="800" dirty="0"/>
                        <a:t>INSERT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개발자가 있으면 상담내용만 </a:t>
                      </a:r>
                      <a:r>
                        <a:rPr lang="en-US" altLang="ko-KR" sz="800" dirty="0"/>
                        <a:t>INSERT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행추가</a:t>
                      </a:r>
                      <a:r>
                        <a:rPr lang="ko-KR" altLang="en-US" sz="700" dirty="0"/>
                        <a:t> 버튼 클릭 시 그리드 </a:t>
                      </a:r>
                      <a:r>
                        <a:rPr lang="ko-KR" altLang="en-US" sz="700" dirty="0" err="1"/>
                        <a:t>입력창</a:t>
                      </a:r>
                      <a:r>
                        <a:rPr lang="ko-KR" altLang="en-US" sz="700" dirty="0"/>
                        <a:t> 생성</a:t>
                      </a: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ko-KR" altLang="en-US" sz="700" dirty="0"/>
                        <a:t>신규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변경 후 저장 버튼 클릭 해야 저장됨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초기화 버튼 클릭 시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가는각진제목체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1.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조회조건 초기화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가는각진제목체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2.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조회건수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가는각진제목체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3.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그리드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가는각진제목체"/>
                        </a:rPr>
                        <a:t>초기회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등록일자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default 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오늘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등록 버튼 클릭 시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재조회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그리드 클릭 시 등록 영역에 내용 노출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9D9175C-6E4E-ED51-09C1-0EAED395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9" y="1257481"/>
            <a:ext cx="8717320" cy="43430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A3377DA-C148-7504-745B-4D7D480CA132}"/>
              </a:ext>
            </a:extLst>
          </p:cNvPr>
          <p:cNvSpPr/>
          <p:nvPr/>
        </p:nvSpPr>
        <p:spPr>
          <a:xfrm>
            <a:off x="5323438" y="1257481"/>
            <a:ext cx="851025" cy="25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8156-CCE6-A6B0-258A-AFAC1DC6A6F2}"/>
              </a:ext>
            </a:extLst>
          </p:cNvPr>
          <p:cNvSpPr/>
          <p:nvPr/>
        </p:nvSpPr>
        <p:spPr>
          <a:xfrm>
            <a:off x="110916" y="1819747"/>
            <a:ext cx="8865509" cy="451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6C5AB81-05FA-B508-4D2E-883F8DECC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85044"/>
              </p:ext>
            </p:extLst>
          </p:nvPr>
        </p:nvGraphicFramePr>
        <p:xfrm>
          <a:off x="195464" y="5056109"/>
          <a:ext cx="8789686" cy="8940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6923">
                  <a:extLst>
                    <a:ext uri="{9D8B030D-6E8A-4147-A177-3AD203B41FA5}">
                      <a16:colId xmlns:a16="http://schemas.microsoft.com/office/drawing/2014/main" val="2403207368"/>
                    </a:ext>
                  </a:extLst>
                </a:gridCol>
                <a:gridCol w="386167">
                  <a:extLst>
                    <a:ext uri="{9D8B030D-6E8A-4147-A177-3AD203B41FA5}">
                      <a16:colId xmlns:a16="http://schemas.microsoft.com/office/drawing/2014/main" val="719177017"/>
                    </a:ext>
                  </a:extLst>
                </a:gridCol>
                <a:gridCol w="624690">
                  <a:extLst>
                    <a:ext uri="{9D8B030D-6E8A-4147-A177-3AD203B41FA5}">
                      <a16:colId xmlns:a16="http://schemas.microsoft.com/office/drawing/2014/main" val="918776814"/>
                    </a:ext>
                  </a:extLst>
                </a:gridCol>
                <a:gridCol w="2842788">
                  <a:extLst>
                    <a:ext uri="{9D8B030D-6E8A-4147-A177-3AD203B41FA5}">
                      <a16:colId xmlns:a16="http://schemas.microsoft.com/office/drawing/2014/main" val="2488830504"/>
                    </a:ext>
                  </a:extLst>
                </a:gridCol>
                <a:gridCol w="2716039">
                  <a:extLst>
                    <a:ext uri="{9D8B030D-6E8A-4147-A177-3AD203B41FA5}">
                      <a16:colId xmlns:a16="http://schemas.microsoft.com/office/drawing/2014/main" val="1324666158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59557486"/>
                    </a:ext>
                  </a:extLst>
                </a:gridCol>
                <a:gridCol w="737443">
                  <a:extLst>
                    <a:ext uri="{9D8B030D-6E8A-4147-A177-3AD203B41FA5}">
                      <a16:colId xmlns:a16="http://schemas.microsoft.com/office/drawing/2014/main" val="1473040169"/>
                    </a:ext>
                  </a:extLst>
                </a:gridCol>
              </a:tblGrid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상담일자</a:t>
                      </a: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개발자명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상담내용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조치내용</a:t>
                      </a: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2088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2024-07-12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강나루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연락없음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1837562595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2024-07-22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강나루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3656134331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2024-07-22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강나루</a:t>
                      </a: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29422742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36A6A7-6515-CBF4-12DF-845EC6CC5FFF}"/>
              </a:ext>
            </a:extLst>
          </p:cNvPr>
          <p:cNvSpPr txBox="1"/>
          <p:nvPr/>
        </p:nvSpPr>
        <p:spPr>
          <a:xfrm>
            <a:off x="195017" y="4757087"/>
            <a:ext cx="139974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총 </a:t>
            </a:r>
            <a:r>
              <a:rPr lang="en-US" altLang="ko-KR" sz="800" dirty="0">
                <a:solidFill>
                  <a:srgbClr val="000000"/>
                </a:solidFill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개 등록되어 있습니다</a:t>
            </a:r>
            <a:r>
              <a:rPr lang="en-US" altLang="ko-KR" sz="800" dirty="0">
                <a:solidFill>
                  <a:srgbClr val="000000"/>
                </a:solidFill>
                <a:ea typeface="맑은 고딕" pitchFamily="50" charset="-127"/>
              </a:rPr>
              <a:t>.</a:t>
            </a:r>
            <a:endParaRPr lang="ko-KR" altLang="en-US" sz="800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D7C780-3673-7764-4AEC-D434D1D5D144}"/>
              </a:ext>
            </a:extLst>
          </p:cNvPr>
          <p:cNvSpPr/>
          <p:nvPr/>
        </p:nvSpPr>
        <p:spPr>
          <a:xfrm>
            <a:off x="3670624" y="2459434"/>
            <a:ext cx="1154425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개발자명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81847-7E19-07D9-5C2D-705BD4DC9876}"/>
              </a:ext>
            </a:extLst>
          </p:cNvPr>
          <p:cNvSpPr/>
          <p:nvPr/>
        </p:nvSpPr>
        <p:spPr>
          <a:xfrm>
            <a:off x="4954728" y="2468759"/>
            <a:ext cx="3983169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상담내용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034DDA-771C-1B2C-9034-B9077A6EBC31}"/>
              </a:ext>
            </a:extLst>
          </p:cNvPr>
          <p:cNvSpPr/>
          <p:nvPr/>
        </p:nvSpPr>
        <p:spPr>
          <a:xfrm>
            <a:off x="4394195" y="1816561"/>
            <a:ext cx="723329" cy="254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초기화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FC7A02E-1C83-A1FC-F15A-A8274EA5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9" y="2092265"/>
            <a:ext cx="3496163" cy="60015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2D1A06-1872-74F0-0050-DF264BA4C392}"/>
              </a:ext>
            </a:extLst>
          </p:cNvPr>
          <p:cNvSpPr/>
          <p:nvPr/>
        </p:nvSpPr>
        <p:spPr>
          <a:xfrm>
            <a:off x="148212" y="3063575"/>
            <a:ext cx="8789686" cy="14995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CD7BD3-0107-98AE-FA25-726EC1B4537F}"/>
              </a:ext>
            </a:extLst>
          </p:cNvPr>
          <p:cNvSpPr/>
          <p:nvPr/>
        </p:nvSpPr>
        <p:spPr>
          <a:xfrm>
            <a:off x="6082336" y="3294684"/>
            <a:ext cx="1702051" cy="212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3FCAF0-A3F5-8867-F725-9C96EBB28FC7}"/>
              </a:ext>
            </a:extLst>
          </p:cNvPr>
          <p:cNvSpPr/>
          <p:nvPr/>
        </p:nvSpPr>
        <p:spPr>
          <a:xfrm>
            <a:off x="1119699" y="3620791"/>
            <a:ext cx="6624580" cy="237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BCF18-6189-BF6F-6662-FD1885EE170C}"/>
              </a:ext>
            </a:extLst>
          </p:cNvPr>
          <p:cNvSpPr txBox="1"/>
          <p:nvPr/>
        </p:nvSpPr>
        <p:spPr>
          <a:xfrm>
            <a:off x="219381" y="3637143"/>
            <a:ext cx="822430" cy="2233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상담내용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D6C243-AC11-7DF4-EBC6-F80B4B591EA0}"/>
              </a:ext>
            </a:extLst>
          </p:cNvPr>
          <p:cNvSpPr/>
          <p:nvPr/>
        </p:nvSpPr>
        <p:spPr>
          <a:xfrm>
            <a:off x="1147522" y="4316419"/>
            <a:ext cx="1702051" cy="212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33540-457C-8D33-ABEA-740140CECA26}"/>
              </a:ext>
            </a:extLst>
          </p:cNvPr>
          <p:cNvSpPr txBox="1"/>
          <p:nvPr/>
        </p:nvSpPr>
        <p:spPr>
          <a:xfrm>
            <a:off x="218512" y="4306588"/>
            <a:ext cx="85112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등록자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0C1CCE-2422-98C6-CBC7-5C17459E6B6D}"/>
              </a:ext>
            </a:extLst>
          </p:cNvPr>
          <p:cNvSpPr/>
          <p:nvPr/>
        </p:nvSpPr>
        <p:spPr>
          <a:xfrm>
            <a:off x="1119699" y="3266333"/>
            <a:ext cx="1702050" cy="240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25D699-05C7-575C-CDEB-A8C8562CB02E}"/>
              </a:ext>
            </a:extLst>
          </p:cNvPr>
          <p:cNvSpPr/>
          <p:nvPr/>
        </p:nvSpPr>
        <p:spPr>
          <a:xfrm>
            <a:off x="1119699" y="3928381"/>
            <a:ext cx="6624580" cy="237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DC3A76-D355-D0C7-DE4E-637BCEA30086}"/>
              </a:ext>
            </a:extLst>
          </p:cNvPr>
          <p:cNvSpPr txBox="1"/>
          <p:nvPr/>
        </p:nvSpPr>
        <p:spPr>
          <a:xfrm>
            <a:off x="219381" y="3944733"/>
            <a:ext cx="822430" cy="2233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조치내용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DCC765-3DE9-BC40-EC61-7857E252BD0B}"/>
              </a:ext>
            </a:extLst>
          </p:cNvPr>
          <p:cNvSpPr/>
          <p:nvPr/>
        </p:nvSpPr>
        <p:spPr>
          <a:xfrm>
            <a:off x="6324408" y="1816561"/>
            <a:ext cx="723329" cy="254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등록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18AF7A-9AAB-41B8-46AB-B1174D3AB59A}"/>
              </a:ext>
            </a:extLst>
          </p:cNvPr>
          <p:cNvSpPr/>
          <p:nvPr/>
        </p:nvSpPr>
        <p:spPr>
          <a:xfrm>
            <a:off x="7256080" y="1816561"/>
            <a:ext cx="723329" cy="254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E7360D-4E25-5677-5F1E-2DE35C1AC5CB}"/>
              </a:ext>
            </a:extLst>
          </p:cNvPr>
          <p:cNvSpPr/>
          <p:nvPr/>
        </p:nvSpPr>
        <p:spPr>
          <a:xfrm>
            <a:off x="8214568" y="1816561"/>
            <a:ext cx="723329" cy="254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A54C0D-F182-D3BF-E5E0-4626BC801854}"/>
              </a:ext>
            </a:extLst>
          </p:cNvPr>
          <p:cNvSpPr/>
          <p:nvPr/>
        </p:nvSpPr>
        <p:spPr>
          <a:xfrm>
            <a:off x="5373144" y="1816561"/>
            <a:ext cx="723329" cy="254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7C908E-50F3-9CDF-BD22-0A2FC507F540}"/>
              </a:ext>
            </a:extLst>
          </p:cNvPr>
          <p:cNvSpPr txBox="1"/>
          <p:nvPr/>
        </p:nvSpPr>
        <p:spPr>
          <a:xfrm>
            <a:off x="5197353" y="3291959"/>
            <a:ext cx="78477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개발자명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6BB224-D435-5DD1-3C3B-C835994CB2EE}"/>
              </a:ext>
            </a:extLst>
          </p:cNvPr>
          <p:cNvSpPr txBox="1"/>
          <p:nvPr/>
        </p:nvSpPr>
        <p:spPr>
          <a:xfrm>
            <a:off x="218512" y="3304403"/>
            <a:ext cx="78477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상담일자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9BABF2-1381-A918-3383-8EC4FAC9DAD4}"/>
              </a:ext>
            </a:extLst>
          </p:cNvPr>
          <p:cNvSpPr/>
          <p:nvPr/>
        </p:nvSpPr>
        <p:spPr>
          <a:xfrm>
            <a:off x="3835435" y="3256614"/>
            <a:ext cx="1066789" cy="2408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77A324-486E-3AB0-C860-7C1ED6357D6D}"/>
              </a:ext>
            </a:extLst>
          </p:cNvPr>
          <p:cNvSpPr txBox="1"/>
          <p:nvPr/>
        </p:nvSpPr>
        <p:spPr>
          <a:xfrm>
            <a:off x="2934248" y="3294684"/>
            <a:ext cx="78477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순번</a:t>
            </a:r>
          </a:p>
        </p:txBody>
      </p:sp>
    </p:spTree>
    <p:extLst>
      <p:ext uri="{BB962C8B-B14F-4D97-AF65-F5344CB8AC3E}">
        <p14:creationId xmlns:p14="http://schemas.microsoft.com/office/powerpoint/2010/main" val="176051010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477</Words>
  <Application>Microsoft Office PowerPoint</Application>
  <PresentationFormat>와이드스크린</PresentationFormat>
  <Paragraphs>243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굴림</vt:lpstr>
      <vt:lpstr>돋움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사원조회</dc:title>
  <dc:creator>manitech</dc:creator>
  <cp:lastModifiedBy>manitech</cp:lastModifiedBy>
  <cp:revision>181</cp:revision>
  <dcterms:created xsi:type="dcterms:W3CDTF">2022-12-29T05:44:17Z</dcterms:created>
  <dcterms:modified xsi:type="dcterms:W3CDTF">2024-07-22T08:48:49Z</dcterms:modified>
</cp:coreProperties>
</file>