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"/>
  </p:notesMasterIdLst>
  <p:sldIdLst>
    <p:sldId id="307" r:id="rId2"/>
    <p:sldId id="335" r:id="rId3"/>
    <p:sldId id="336" r:id="rId4"/>
    <p:sldId id="263" r:id="rId5"/>
    <p:sldId id="26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99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A6531-BBAA-45C5-B977-6C40D93181AC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0C4C6-2BDA-4CE5-83C2-80EC9A0E26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975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717550" y="325438"/>
            <a:ext cx="8110538" cy="4562475"/>
          </a:xfrm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040313"/>
            <a:ext cx="6021388" cy="4379912"/>
          </a:xfrm>
          <a:noFill/>
          <a:ln/>
        </p:spPr>
        <p:txBody>
          <a:bodyPr/>
          <a:lstStyle/>
          <a:p>
            <a:pPr eaLnBrk="1" hangingPunct="1"/>
            <a:endParaRPr lang="ko-KR" altLang="en-US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717550" y="325438"/>
            <a:ext cx="8110538" cy="4562475"/>
          </a:xfrm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040313"/>
            <a:ext cx="6021388" cy="4379912"/>
          </a:xfrm>
          <a:noFill/>
          <a:ln/>
        </p:spPr>
        <p:txBody>
          <a:bodyPr/>
          <a:lstStyle/>
          <a:p>
            <a:pPr eaLnBrk="1" hangingPunct="1"/>
            <a:endParaRPr lang="ko-KR" altLang="en-US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B43E0-033A-BCB9-D80C-6E284FAE9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66EBE7-B2E1-41EF-9825-71E844F42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81EF25-975C-BDBA-F86D-F92D225C1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1967-A395-43A5-960C-1BAE3917262E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A6538-04E0-BBBE-D41B-43FA894B0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92F99F-1888-E34F-4935-668DB0F8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3A6E-DFEB-414A-973A-8AC1D8832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35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582293-C2C6-39A1-F02B-A1211F6A5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1967-A395-43A5-960C-1BAE3917262E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66C7AF-388A-842E-9E29-E679EEF49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9F28F9-1445-0818-1B36-56275CAF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3A6E-DFEB-414A-973A-8AC1D8832CE8}" type="slidenum">
              <a:rPr lang="ko-KR" altLang="en-US" smtClean="0"/>
              <a:t>‹#›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B01ED8B-7D47-5660-42A3-0922C6799B5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72561880"/>
              </p:ext>
            </p:extLst>
          </p:nvPr>
        </p:nvGraphicFramePr>
        <p:xfrm>
          <a:off x="0" y="286700"/>
          <a:ext cx="12191999" cy="6571298"/>
        </p:xfrm>
        <a:graphic>
          <a:graphicData uri="http://schemas.openxmlformats.org/drawingml/2006/table">
            <a:tbl>
              <a:tblPr/>
              <a:tblGrid>
                <a:gridCol w="1252738">
                  <a:extLst>
                    <a:ext uri="{9D8B030D-6E8A-4147-A177-3AD203B41FA5}">
                      <a16:colId xmlns:a16="http://schemas.microsoft.com/office/drawing/2014/main" val="3005748482"/>
                    </a:ext>
                  </a:extLst>
                </a:gridCol>
                <a:gridCol w="1878120">
                  <a:extLst>
                    <a:ext uri="{9D8B030D-6E8A-4147-A177-3AD203B41FA5}">
                      <a16:colId xmlns:a16="http://schemas.microsoft.com/office/drawing/2014/main" val="2749114715"/>
                    </a:ext>
                  </a:extLst>
                </a:gridCol>
                <a:gridCol w="1354399">
                  <a:extLst>
                    <a:ext uri="{9D8B030D-6E8A-4147-A177-3AD203B41FA5}">
                      <a16:colId xmlns:a16="http://schemas.microsoft.com/office/drawing/2014/main" val="3021436134"/>
                    </a:ext>
                  </a:extLst>
                </a:gridCol>
                <a:gridCol w="3119947">
                  <a:extLst>
                    <a:ext uri="{9D8B030D-6E8A-4147-A177-3AD203B41FA5}">
                      <a16:colId xmlns:a16="http://schemas.microsoft.com/office/drawing/2014/main" val="1895182458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2160755695"/>
                    </a:ext>
                  </a:extLst>
                </a:gridCol>
                <a:gridCol w="1065320">
                  <a:extLst>
                    <a:ext uri="{9D8B030D-6E8A-4147-A177-3AD203B41FA5}">
                      <a16:colId xmlns:a16="http://schemas.microsoft.com/office/drawing/2014/main" val="32211763"/>
                    </a:ext>
                  </a:extLst>
                </a:gridCol>
                <a:gridCol w="976543">
                  <a:extLst>
                    <a:ext uri="{9D8B030D-6E8A-4147-A177-3AD203B41FA5}">
                      <a16:colId xmlns:a16="http://schemas.microsoft.com/office/drawing/2014/main" val="2530622887"/>
                    </a:ext>
                  </a:extLst>
                </a:gridCol>
                <a:gridCol w="1834718">
                  <a:extLst>
                    <a:ext uri="{9D8B030D-6E8A-4147-A177-3AD203B41FA5}">
                      <a16:colId xmlns:a16="http://schemas.microsoft.com/office/drawing/2014/main" val="3849640830"/>
                    </a:ext>
                  </a:extLst>
                </a:gridCol>
              </a:tblGrid>
              <a:tr h="2178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프로젝트단계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서브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작성날짜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994856"/>
                  </a:ext>
                </a:extLst>
              </a:tr>
              <a:tr h="2318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화면경로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292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P.NO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173128"/>
                  </a:ext>
                </a:extLst>
              </a:tr>
              <a:tr h="257768">
                <a:tc rowSpan="2" gridSpan="6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653497"/>
                  </a:ext>
                </a:extLst>
              </a:tr>
              <a:tr h="586381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434473"/>
                  </a:ext>
                </a:extLst>
              </a:tr>
            </a:tbl>
          </a:graphicData>
        </a:graphic>
      </p:graphicFrame>
      <p:grpSp>
        <p:nvGrpSpPr>
          <p:cNvPr id="7" name="그룹 19">
            <a:extLst>
              <a:ext uri="{FF2B5EF4-FFF2-40B4-BE49-F238E27FC236}">
                <a16:creationId xmlns:a16="http://schemas.microsoft.com/office/drawing/2014/main" id="{F680DAC2-0AE4-C514-FCFA-C7109A9D659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9832" y="-4618"/>
            <a:ext cx="12192000" cy="290998"/>
            <a:chOff x="39717" y="33240"/>
            <a:chExt cx="9805988" cy="26549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CB6F10B-D7B8-C6AF-0F58-69C4D44271B4}"/>
                </a:ext>
              </a:extLst>
            </p:cNvPr>
            <p:cNvSpPr/>
            <p:nvPr userDrawn="1"/>
          </p:nvSpPr>
          <p:spPr>
            <a:xfrm>
              <a:off x="39717" y="33240"/>
              <a:ext cx="9805988" cy="252096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화면 설계서</a:t>
              </a:r>
              <a:endParaRPr kumimoji="0"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 Box 282">
              <a:extLst>
                <a:ext uri="{FF2B5EF4-FFF2-40B4-BE49-F238E27FC236}">
                  <a16:creationId xmlns:a16="http://schemas.microsoft.com/office/drawing/2014/main" id="{FDECE328-1C37-465E-13EF-105C71247D1A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8435663" y="37453"/>
              <a:ext cx="1171926" cy="26128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kumimoji="0" lang="ko-KR" altLang="en-US" sz="1100" b="1" dirty="0">
                  <a:solidFill>
                    <a:srgbClr val="FFFF00"/>
                  </a:solidFill>
                  <a:ea typeface="맑은 고딕" pitchFamily="50" charset="-127"/>
                  <a:cs typeface="+mn-cs"/>
                </a:rPr>
                <a:t>내부관리시스템</a:t>
              </a:r>
              <a:endParaRPr kumimoji="0" lang="en-US" altLang="ko-KR" sz="1100" b="1" dirty="0">
                <a:solidFill>
                  <a:srgbClr val="FFFF00"/>
                </a:solidFill>
                <a:ea typeface="맑은 고딕" pitchFamily="50" charset="-127"/>
                <a:cs typeface="+mn-cs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B6649DD-2BCA-021E-78D1-E8A635B4AAAD}"/>
                </a:ext>
              </a:extLst>
            </p:cNvPr>
            <p:cNvSpPr/>
            <p:nvPr userDrawn="1"/>
          </p:nvSpPr>
          <p:spPr>
            <a:xfrm>
              <a:off x="9586956" y="65992"/>
              <a:ext cx="53966" cy="209288"/>
            </a:xfrm>
            <a:prstGeom prst="rect">
              <a:avLst/>
            </a:prstGeom>
            <a:solidFill>
              <a:srgbClr val="DA0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12CC623-D280-0A4B-1A01-AD7271E817ED}"/>
                </a:ext>
              </a:extLst>
            </p:cNvPr>
            <p:cNvSpPr/>
            <p:nvPr userDrawn="1"/>
          </p:nvSpPr>
          <p:spPr>
            <a:xfrm>
              <a:off x="9717110" y="65992"/>
              <a:ext cx="42855" cy="209288"/>
            </a:xfrm>
            <a:prstGeom prst="rect">
              <a:avLst/>
            </a:pr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" name="Rectangle 64">
            <a:extLst>
              <a:ext uri="{FF2B5EF4-FFF2-40B4-BE49-F238E27FC236}">
                <a16:creationId xmlns:a16="http://schemas.microsoft.com/office/drawing/2014/main" id="{AA5C1F96-72C1-E617-CF7C-19AC1655D5D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390758" y="496324"/>
            <a:ext cx="8509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460B9089-7732-4886-985C-097F77F770D7}" type="slidenum">
              <a:rPr kumimoji="0" lang="en-US" altLang="ko-KR" sz="700">
                <a:ea typeface="맑은 고딕" pitchFamily="50" charset="-127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700" dirty="0"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970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582293-C2C6-39A1-F02B-A1211F6A5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1967-A395-43A5-960C-1BAE3917262E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66C7AF-388A-842E-9E29-E679EEF49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9F28F9-1445-0818-1B36-56275CAF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3A6E-DFEB-414A-973A-8AC1D8832CE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19">
            <a:extLst>
              <a:ext uri="{FF2B5EF4-FFF2-40B4-BE49-F238E27FC236}">
                <a16:creationId xmlns:a16="http://schemas.microsoft.com/office/drawing/2014/main" id="{F680DAC2-0AE4-C514-FCFA-C7109A9D659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9832" y="-4618"/>
            <a:ext cx="12192000" cy="290998"/>
            <a:chOff x="39717" y="33240"/>
            <a:chExt cx="9805988" cy="26549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CB6F10B-D7B8-C6AF-0F58-69C4D44271B4}"/>
                </a:ext>
              </a:extLst>
            </p:cNvPr>
            <p:cNvSpPr/>
            <p:nvPr userDrawn="1"/>
          </p:nvSpPr>
          <p:spPr>
            <a:xfrm>
              <a:off x="39717" y="33240"/>
              <a:ext cx="9805988" cy="252096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업무 흐름도 </a:t>
              </a:r>
              <a:r>
                <a:rPr kumimoji="0" lang="en-US" altLang="ko-KR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| </a:t>
              </a:r>
              <a:r>
                <a:rPr kumimoji="0" lang="ko-KR" altLang="en-US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메뉴구조도</a:t>
              </a:r>
              <a:endParaRPr kumimoji="0"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 Box 282">
              <a:extLst>
                <a:ext uri="{FF2B5EF4-FFF2-40B4-BE49-F238E27FC236}">
                  <a16:creationId xmlns:a16="http://schemas.microsoft.com/office/drawing/2014/main" id="{FDECE328-1C37-465E-13EF-105C71247D1A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8435663" y="37453"/>
              <a:ext cx="1171926" cy="26128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kumimoji="0" lang="ko-KR" altLang="en-US" sz="1100" b="1" dirty="0">
                  <a:solidFill>
                    <a:srgbClr val="FFFF00"/>
                  </a:solidFill>
                  <a:ea typeface="맑은 고딕" pitchFamily="50" charset="-127"/>
                  <a:cs typeface="+mn-cs"/>
                </a:rPr>
                <a:t>내부관리시스템</a:t>
              </a:r>
              <a:endParaRPr kumimoji="0" lang="en-US" altLang="ko-KR" sz="1100" b="1" dirty="0">
                <a:solidFill>
                  <a:srgbClr val="FFFF00"/>
                </a:solidFill>
                <a:ea typeface="맑은 고딕" pitchFamily="50" charset="-127"/>
                <a:cs typeface="+mn-cs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B6649DD-2BCA-021E-78D1-E8A635B4AAAD}"/>
                </a:ext>
              </a:extLst>
            </p:cNvPr>
            <p:cNvSpPr/>
            <p:nvPr userDrawn="1"/>
          </p:nvSpPr>
          <p:spPr>
            <a:xfrm>
              <a:off x="9586956" y="65992"/>
              <a:ext cx="53966" cy="209288"/>
            </a:xfrm>
            <a:prstGeom prst="rect">
              <a:avLst/>
            </a:prstGeom>
            <a:solidFill>
              <a:srgbClr val="DA0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12CC623-D280-0A4B-1A01-AD7271E817ED}"/>
                </a:ext>
              </a:extLst>
            </p:cNvPr>
            <p:cNvSpPr/>
            <p:nvPr userDrawn="1"/>
          </p:nvSpPr>
          <p:spPr>
            <a:xfrm>
              <a:off x="9717110" y="65992"/>
              <a:ext cx="42855" cy="209288"/>
            </a:xfrm>
            <a:prstGeom prst="rect">
              <a:avLst/>
            </a:pr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" name="Rectangle 64">
            <a:extLst>
              <a:ext uri="{FF2B5EF4-FFF2-40B4-BE49-F238E27FC236}">
                <a16:creationId xmlns:a16="http://schemas.microsoft.com/office/drawing/2014/main" id="{AA5C1F96-72C1-E617-CF7C-19AC1655D5D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390758" y="496324"/>
            <a:ext cx="8509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460B9089-7732-4886-985C-097F77F770D7}" type="slidenum">
              <a:rPr kumimoji="0" lang="en-US" altLang="ko-KR" sz="700">
                <a:ea typeface="맑은 고딕" pitchFamily="50" charset="-127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700" dirty="0">
              <a:ea typeface="맑은 고딕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35C374-3A4A-9626-6984-A815B8CF5102}"/>
              </a:ext>
            </a:extLst>
          </p:cNvPr>
          <p:cNvSpPr/>
          <p:nvPr userDrawn="1"/>
        </p:nvSpPr>
        <p:spPr>
          <a:xfrm>
            <a:off x="68824" y="373626"/>
            <a:ext cx="12065734" cy="6453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185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582293-C2C6-39A1-F02B-A1211F6A5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1967-A395-43A5-960C-1BAE3917262E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66C7AF-388A-842E-9E29-E679EEF49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9F28F9-1445-0818-1B36-56275CAF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3A6E-DFEB-414A-973A-8AC1D8832CE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19">
            <a:extLst>
              <a:ext uri="{FF2B5EF4-FFF2-40B4-BE49-F238E27FC236}">
                <a16:creationId xmlns:a16="http://schemas.microsoft.com/office/drawing/2014/main" id="{F680DAC2-0AE4-C514-FCFA-C7109A9D659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9832" y="-4618"/>
            <a:ext cx="12192000" cy="290998"/>
            <a:chOff x="39717" y="33240"/>
            <a:chExt cx="9805988" cy="26549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CB6F10B-D7B8-C6AF-0F58-69C4D44271B4}"/>
                </a:ext>
              </a:extLst>
            </p:cNvPr>
            <p:cNvSpPr/>
            <p:nvPr userDrawn="1"/>
          </p:nvSpPr>
          <p:spPr>
            <a:xfrm>
              <a:off x="39717" y="33240"/>
              <a:ext cx="9805988" cy="252096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개발범위</a:t>
              </a:r>
              <a:endParaRPr kumimoji="0"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 Box 282">
              <a:extLst>
                <a:ext uri="{FF2B5EF4-FFF2-40B4-BE49-F238E27FC236}">
                  <a16:creationId xmlns:a16="http://schemas.microsoft.com/office/drawing/2014/main" id="{FDECE328-1C37-465E-13EF-105C71247D1A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8435663" y="37453"/>
              <a:ext cx="1171926" cy="26128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kumimoji="0" lang="ko-KR" altLang="en-US" sz="1100" b="1" dirty="0">
                  <a:solidFill>
                    <a:srgbClr val="FFFF00"/>
                  </a:solidFill>
                  <a:ea typeface="맑은 고딕" pitchFamily="50" charset="-127"/>
                  <a:cs typeface="+mn-cs"/>
                </a:rPr>
                <a:t>내부관리시스템</a:t>
              </a:r>
              <a:endParaRPr kumimoji="0" lang="en-US" altLang="ko-KR" sz="1100" b="1" dirty="0">
                <a:solidFill>
                  <a:srgbClr val="FFFF00"/>
                </a:solidFill>
                <a:ea typeface="맑은 고딕" pitchFamily="50" charset="-127"/>
                <a:cs typeface="+mn-cs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B6649DD-2BCA-021E-78D1-E8A635B4AAAD}"/>
                </a:ext>
              </a:extLst>
            </p:cNvPr>
            <p:cNvSpPr/>
            <p:nvPr userDrawn="1"/>
          </p:nvSpPr>
          <p:spPr>
            <a:xfrm>
              <a:off x="9586956" y="65992"/>
              <a:ext cx="53966" cy="209288"/>
            </a:xfrm>
            <a:prstGeom prst="rect">
              <a:avLst/>
            </a:prstGeom>
            <a:solidFill>
              <a:srgbClr val="DA0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12CC623-D280-0A4B-1A01-AD7271E817ED}"/>
                </a:ext>
              </a:extLst>
            </p:cNvPr>
            <p:cNvSpPr/>
            <p:nvPr userDrawn="1"/>
          </p:nvSpPr>
          <p:spPr>
            <a:xfrm>
              <a:off x="9717110" y="65992"/>
              <a:ext cx="42855" cy="209288"/>
            </a:xfrm>
            <a:prstGeom prst="rect">
              <a:avLst/>
            </a:pr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" name="Rectangle 64">
            <a:extLst>
              <a:ext uri="{FF2B5EF4-FFF2-40B4-BE49-F238E27FC236}">
                <a16:creationId xmlns:a16="http://schemas.microsoft.com/office/drawing/2014/main" id="{AA5C1F96-72C1-E617-CF7C-19AC1655D5D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390758" y="496324"/>
            <a:ext cx="8509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460B9089-7732-4886-985C-097F77F770D7}" type="slidenum">
              <a:rPr kumimoji="0" lang="en-US" altLang="ko-KR" sz="700">
                <a:ea typeface="맑은 고딕" pitchFamily="50" charset="-127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700" dirty="0">
              <a:ea typeface="맑은 고딕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7AC4FE-8AF3-D264-E095-58D4B0875581}"/>
              </a:ext>
            </a:extLst>
          </p:cNvPr>
          <p:cNvSpPr/>
          <p:nvPr userDrawn="1"/>
        </p:nvSpPr>
        <p:spPr>
          <a:xfrm>
            <a:off x="68824" y="373626"/>
            <a:ext cx="12065734" cy="64530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59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2DC19-DB2B-F8E3-AA8A-756CD20B5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D81918-86FE-68AB-BF27-F1E30D8F9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11D549-FA5C-B89A-284A-7B4EAE936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A6B52E-4819-E389-05A6-0FB4A32C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1967-A395-43A5-960C-1BAE3917262E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CCC515-092B-6455-90C1-3EBE8C97B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DAC622-B737-425E-CD43-BDB16770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3A6E-DFEB-414A-973A-8AC1D8832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00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2269D-79CA-5692-45D6-16B119066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06DDED-BF25-1C82-04E9-10A9662387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A52314-6E5D-0E48-1939-26E373172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D10108-F6CF-C6ED-FBC6-C720CE8B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1967-A395-43A5-960C-1BAE3917262E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FB5AAD-0BEC-B251-CCE1-7F125100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8EB37-1BC9-AD7F-6F2F-7C7C000B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3A6E-DFEB-414A-973A-8AC1D8832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4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56233-A198-BF89-805C-D5E94A847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D14416-A50E-4D4C-D285-04444266C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4AA301-A9E2-6A45-F7FC-A9FBD1CE8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1967-A395-43A5-960C-1BAE3917262E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54D16A-B2CF-ABBD-50D9-798441255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C2B55-25EC-E09F-0760-E8CA5AC4A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3A6E-DFEB-414A-973A-8AC1D8832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48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A2625F-4CC6-AE4C-2F38-E960AD064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DB6CD4-FD4B-02C2-5B08-5FB5BCAA1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1C4B39-7DBF-C16F-F109-82F8D3C74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1967-A395-43A5-960C-1BAE3917262E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73619A-F1C8-688D-FE40-67EE3B1A3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CC7AA0-EFDA-A52B-52A5-43FAFA98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3A6E-DFEB-414A-973A-8AC1D8832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99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504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74138C-A5DE-7279-B558-AB01BB725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9FA9B1-E285-3282-DACF-1FF49D11E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E147F5-C968-F8A8-7105-711BBFBC0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C1967-A395-43A5-960C-1BAE3917262E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2ACD3-9BC0-C1FF-FECA-FC694DE53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672341-8081-6E40-6413-0982EFEB9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33A6E-DFEB-414A-973A-8AC1D8832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5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8" r:id="rId2"/>
    <p:sldLayoutId id="2147483664" r:id="rId3"/>
    <p:sldLayoutId id="2147483665" r:id="rId4"/>
    <p:sldLayoutId id="2147483659" r:id="rId5"/>
    <p:sldLayoutId id="2147483660" r:id="rId6"/>
    <p:sldLayoutId id="2147483661" r:id="rId7"/>
    <p:sldLayoutId id="2147483662" r:id="rId8"/>
    <p:sldLayoutId id="2147483663" r:id="rId9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>
            <a:spLocks noChangeArrowheads="1"/>
          </p:cNvSpPr>
          <p:nvPr/>
        </p:nvSpPr>
        <p:spPr bwMode="auto">
          <a:xfrm>
            <a:off x="9192343" y="4581128"/>
            <a:ext cx="1399991" cy="3497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tIns="36000" rIns="36000" bIns="36000">
            <a:spAutoFit/>
          </a:bodyPr>
          <a:lstStyle/>
          <a:p>
            <a:pPr algn="r">
              <a:defRPr/>
            </a:pPr>
            <a:r>
              <a:rPr lang="en-US" altLang="ko-KR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2024.07.10</a:t>
            </a:r>
            <a:endParaRPr lang="ko-KR" altLang="en-US" u="sng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690F75-313F-C48F-F3B2-B2A696FBD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899" y="5674763"/>
            <a:ext cx="1060872" cy="678183"/>
          </a:xfrm>
          <a:prstGeom prst="rect">
            <a:avLst/>
          </a:prstGeom>
        </p:spPr>
      </p:pic>
      <p:sp>
        <p:nvSpPr>
          <p:cNvPr id="5" name="Text Box 16">
            <a:extLst>
              <a:ext uri="{FF2B5EF4-FFF2-40B4-BE49-F238E27FC236}">
                <a16:creationId xmlns:a16="http://schemas.microsoft.com/office/drawing/2014/main" id="{6D162316-80F2-7F3B-3AA9-2D21A64C8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7980" y="5852486"/>
            <a:ext cx="414402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 </a:t>
            </a:r>
            <a:r>
              <a:rPr lang="ko-KR" altLang="en-US" sz="2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마니테크</a:t>
            </a:r>
            <a:endParaRPr lang="ko-KR" alt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D282FE-A58B-EFA6-CD70-F881B48F1882}"/>
              </a:ext>
            </a:extLst>
          </p:cNvPr>
          <p:cNvSpPr/>
          <p:nvPr/>
        </p:nvSpPr>
        <p:spPr>
          <a:xfrm>
            <a:off x="0" y="1997765"/>
            <a:ext cx="12192000" cy="9939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   </a:t>
            </a:r>
            <a:r>
              <a:rPr lang="ko-KR" altLang="en-US" sz="3200" b="1" dirty="0" err="1">
                <a:solidFill>
                  <a:schemeClr val="bg1"/>
                </a:solidFill>
              </a:rPr>
              <a:t>마니테크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</a:rPr>
              <a:t>내부관리시스템 구축</a:t>
            </a: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F190E9BC-6CFD-1D55-B696-BD3F06C5EB23}"/>
              </a:ext>
            </a:extLst>
          </p:cNvPr>
          <p:cNvSpPr/>
          <p:nvPr/>
        </p:nvSpPr>
        <p:spPr>
          <a:xfrm rot="10800000" flipV="1">
            <a:off x="7255564" y="2652587"/>
            <a:ext cx="4936435" cy="678181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화면설계서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62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074959"/>
              </p:ext>
            </p:extLst>
          </p:nvPr>
        </p:nvGraphicFramePr>
        <p:xfrm>
          <a:off x="1558926" y="3357563"/>
          <a:ext cx="9085263" cy="2447926"/>
        </p:xfrm>
        <a:graphic>
          <a:graphicData uri="http://schemas.openxmlformats.org/drawingml/2006/table">
            <a:tbl>
              <a:tblPr/>
              <a:tblGrid>
                <a:gridCol w="776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7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버전</a:t>
                      </a:r>
                    </a:p>
                  </a:txBody>
                  <a:tcPr marL="25401" marR="2540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변경 내용</a:t>
                      </a: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작성자</a:t>
                      </a: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변경일자</a:t>
                      </a: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Draft Creation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이영민</a:t>
                      </a: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-9017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00" dirty="0">
                          <a:latin typeface="맑은 고딕" pitchFamily="50" charset="-127"/>
                          <a:ea typeface="+mn-ea"/>
                          <a:cs typeface="Times New Roman"/>
                        </a:rPr>
                        <a:t>2024-07-10</a:t>
                      </a: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0.2</a:t>
                      </a:r>
                    </a:p>
                  </a:txBody>
                  <a:tcPr marL="25401" marR="2540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0.3</a:t>
                      </a:r>
                    </a:p>
                  </a:txBody>
                  <a:tcPr marL="25401" marR="2540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0.4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0.5</a:t>
                      </a:r>
                    </a:p>
                  </a:txBody>
                  <a:tcPr marL="25401" marR="2540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25401" marR="25401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70692"/>
              </p:ext>
            </p:extLst>
          </p:nvPr>
        </p:nvGraphicFramePr>
        <p:xfrm>
          <a:off x="2351088" y="1285875"/>
          <a:ext cx="7245676" cy="796290"/>
        </p:xfrm>
        <a:graphic>
          <a:graphicData uri="http://schemas.openxmlformats.org/drawingml/2006/table">
            <a:tbl>
              <a:tblPr/>
              <a:tblGrid>
                <a:gridCol w="146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36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5430">
                <a:tc>
                  <a:txBody>
                    <a:bodyPr/>
                    <a:lstStyle/>
                    <a:p>
                      <a:pPr indent="-9017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 err="1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문서명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-9017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MANI_DE_</a:t>
                      </a:r>
                      <a:r>
                        <a:rPr lang="ko-KR" altLang="en-US" sz="10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화면설계서</a:t>
                      </a:r>
                      <a:endParaRPr lang="en-US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indent="-9017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Version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9017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V0.1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9017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작성자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9017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이영민</a:t>
                      </a:r>
                      <a:endParaRPr lang="en-US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9017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작성일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-9017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20</a:t>
                      </a:r>
                      <a:r>
                        <a:rPr lang="en-US" altLang="ko-KR" sz="10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24</a:t>
                      </a:r>
                      <a:r>
                        <a:rPr lang="en-US" sz="10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-07-</a:t>
                      </a:r>
                      <a:r>
                        <a:rPr lang="en-US" altLang="ko-KR" sz="10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10</a:t>
                      </a:r>
                      <a:endParaRPr lang="en-US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indent="-9017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단계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-9017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설계</a:t>
                      </a:r>
                      <a:endParaRPr lang="en-US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-9017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영역</a:t>
                      </a:r>
                      <a:endParaRPr lang="ko-KR" sz="10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-9017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전체</a:t>
                      </a:r>
                      <a:endParaRPr lang="en-US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692" name="TextBox 3"/>
          <p:cNvSpPr txBox="1">
            <a:spLocks noChangeArrowheads="1"/>
          </p:cNvSpPr>
          <p:nvPr/>
        </p:nvSpPr>
        <p:spPr bwMode="auto">
          <a:xfrm>
            <a:off x="4810126" y="785814"/>
            <a:ext cx="23098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b="1">
                <a:ea typeface="맑은 고딕" pitchFamily="50" charset="-127"/>
              </a:rPr>
              <a:t>문서정보</a:t>
            </a:r>
          </a:p>
        </p:txBody>
      </p:sp>
      <p:sp>
        <p:nvSpPr>
          <p:cNvPr id="25693" name="TextBox 4"/>
          <p:cNvSpPr txBox="1">
            <a:spLocks noChangeArrowheads="1"/>
          </p:cNvSpPr>
          <p:nvPr/>
        </p:nvSpPr>
        <p:spPr bwMode="auto">
          <a:xfrm>
            <a:off x="4810126" y="3000375"/>
            <a:ext cx="2309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b="1">
                <a:ea typeface="맑은 고딕" pitchFamily="50" charset="-127"/>
              </a:rPr>
              <a:t>Version History</a:t>
            </a:r>
            <a:endParaRPr lang="ko-KR" altLang="en-US" b="1">
              <a:ea typeface="맑은 고딕" pitchFamily="50" charset="-127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3AB3A6F-8648-39F8-4249-AE58065B11F3}"/>
              </a:ext>
            </a:extLst>
          </p:cNvPr>
          <p:cNvSpPr/>
          <p:nvPr/>
        </p:nvSpPr>
        <p:spPr bwMode="auto">
          <a:xfrm>
            <a:off x="1130750" y="1172817"/>
            <a:ext cx="1841050" cy="4325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</a:rPr>
              <a:t>기본정보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7F5FCC8-DC4C-441E-7963-CF2C94FBAB4E}"/>
              </a:ext>
            </a:extLst>
          </p:cNvPr>
          <p:cNvSpPr/>
          <p:nvPr/>
        </p:nvSpPr>
        <p:spPr bwMode="auto">
          <a:xfrm>
            <a:off x="1130750" y="1724517"/>
            <a:ext cx="1841050" cy="2820100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</a:rPr>
              <a:t> 기본정보 조회</a:t>
            </a:r>
            <a:endParaRPr kumimoji="1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맑은 고딕" pitchFamily="50" charset="-127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ko-KR" sz="1600" b="1" dirty="0">
                <a:ea typeface="맑은 고딕" pitchFamily="50" charset="-127"/>
              </a:rPr>
              <a:t> </a:t>
            </a:r>
            <a:r>
              <a:rPr lang="ko-KR" altLang="en-US" sz="1600" b="1" dirty="0">
                <a:ea typeface="맑은 고딕" pitchFamily="50" charset="-127"/>
              </a:rPr>
              <a:t>상세정보 조회</a:t>
            </a:r>
            <a:endParaRPr lang="en-US" altLang="ko-KR" sz="1600" b="1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4737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D3F1300-B8BD-AB63-BAA1-64EB5FA8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764436"/>
              </p:ext>
            </p:extLst>
          </p:nvPr>
        </p:nvGraphicFramePr>
        <p:xfrm>
          <a:off x="238540" y="3273422"/>
          <a:ext cx="8905462" cy="268062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3182">
                  <a:extLst>
                    <a:ext uri="{9D8B030D-6E8A-4147-A177-3AD203B41FA5}">
                      <a16:colId xmlns:a16="http://schemas.microsoft.com/office/drawing/2014/main" val="2788962634"/>
                    </a:ext>
                  </a:extLst>
                </a:gridCol>
                <a:gridCol w="438160">
                  <a:extLst>
                    <a:ext uri="{9D8B030D-6E8A-4147-A177-3AD203B41FA5}">
                      <a16:colId xmlns:a16="http://schemas.microsoft.com/office/drawing/2014/main" val="3943532728"/>
                    </a:ext>
                  </a:extLst>
                </a:gridCol>
                <a:gridCol w="295899">
                  <a:extLst>
                    <a:ext uri="{9D8B030D-6E8A-4147-A177-3AD203B41FA5}">
                      <a16:colId xmlns:a16="http://schemas.microsoft.com/office/drawing/2014/main" val="1673780996"/>
                    </a:ext>
                  </a:extLst>
                </a:gridCol>
                <a:gridCol w="637324">
                  <a:extLst>
                    <a:ext uri="{9D8B030D-6E8A-4147-A177-3AD203B41FA5}">
                      <a16:colId xmlns:a16="http://schemas.microsoft.com/office/drawing/2014/main" val="505336533"/>
                    </a:ext>
                  </a:extLst>
                </a:gridCol>
                <a:gridCol w="836488">
                  <a:extLst>
                    <a:ext uri="{9D8B030D-6E8A-4147-A177-3AD203B41FA5}">
                      <a16:colId xmlns:a16="http://schemas.microsoft.com/office/drawing/2014/main" val="3632612422"/>
                    </a:ext>
                  </a:extLst>
                </a:gridCol>
                <a:gridCol w="1633143">
                  <a:extLst>
                    <a:ext uri="{9D8B030D-6E8A-4147-A177-3AD203B41FA5}">
                      <a16:colId xmlns:a16="http://schemas.microsoft.com/office/drawing/2014/main" val="2104297739"/>
                    </a:ext>
                  </a:extLst>
                </a:gridCol>
                <a:gridCol w="694228">
                  <a:extLst>
                    <a:ext uri="{9D8B030D-6E8A-4147-A177-3AD203B41FA5}">
                      <a16:colId xmlns:a16="http://schemas.microsoft.com/office/drawing/2014/main" val="2204416032"/>
                    </a:ext>
                  </a:extLst>
                </a:gridCol>
                <a:gridCol w="756822">
                  <a:extLst>
                    <a:ext uri="{9D8B030D-6E8A-4147-A177-3AD203B41FA5}">
                      <a16:colId xmlns:a16="http://schemas.microsoft.com/office/drawing/2014/main" val="2735253754"/>
                    </a:ext>
                  </a:extLst>
                </a:gridCol>
                <a:gridCol w="694228">
                  <a:extLst>
                    <a:ext uri="{9D8B030D-6E8A-4147-A177-3AD203B41FA5}">
                      <a16:colId xmlns:a16="http://schemas.microsoft.com/office/drawing/2014/main" val="1815247335"/>
                    </a:ext>
                  </a:extLst>
                </a:gridCol>
                <a:gridCol w="569039">
                  <a:extLst>
                    <a:ext uri="{9D8B030D-6E8A-4147-A177-3AD203B41FA5}">
                      <a16:colId xmlns:a16="http://schemas.microsoft.com/office/drawing/2014/main" val="3541558397"/>
                    </a:ext>
                  </a:extLst>
                </a:gridCol>
                <a:gridCol w="261757">
                  <a:extLst>
                    <a:ext uri="{9D8B030D-6E8A-4147-A177-3AD203B41FA5}">
                      <a16:colId xmlns:a16="http://schemas.microsoft.com/office/drawing/2014/main" val="468154026"/>
                    </a:ext>
                  </a:extLst>
                </a:gridCol>
                <a:gridCol w="369875">
                  <a:extLst>
                    <a:ext uri="{9D8B030D-6E8A-4147-A177-3AD203B41FA5}">
                      <a16:colId xmlns:a16="http://schemas.microsoft.com/office/drawing/2014/main" val="838293756"/>
                    </a:ext>
                  </a:extLst>
                </a:gridCol>
                <a:gridCol w="347114">
                  <a:extLst>
                    <a:ext uri="{9D8B030D-6E8A-4147-A177-3AD203B41FA5}">
                      <a16:colId xmlns:a16="http://schemas.microsoft.com/office/drawing/2014/main" val="4184651987"/>
                    </a:ext>
                  </a:extLst>
                </a:gridCol>
                <a:gridCol w="421089">
                  <a:extLst>
                    <a:ext uri="{9D8B030D-6E8A-4147-A177-3AD203B41FA5}">
                      <a16:colId xmlns:a16="http://schemas.microsoft.com/office/drawing/2014/main" val="3082489920"/>
                    </a:ext>
                  </a:extLst>
                </a:gridCol>
                <a:gridCol w="347114">
                  <a:extLst>
                    <a:ext uri="{9D8B030D-6E8A-4147-A177-3AD203B41FA5}">
                      <a16:colId xmlns:a16="http://schemas.microsoft.com/office/drawing/2014/main" val="1488160681"/>
                    </a:ext>
                  </a:extLst>
                </a:gridCol>
              </a:tblGrid>
              <a:tr h="70952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성명                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생년월일</a:t>
                      </a:r>
                      <a:r>
                        <a:rPr lang="en-US" sz="1100" u="none" strike="noStrike" dirty="0">
                          <a:effectLst/>
                        </a:rPr>
                        <a:t>)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성별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전화번호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이메일               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주소                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학력</a:t>
                      </a:r>
                      <a:r>
                        <a:rPr lang="en-US" altLang="ko-KR" sz="1100" u="none" strike="noStrike">
                          <a:effectLst/>
                        </a:rPr>
                        <a:t>1               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학력</a:t>
                      </a:r>
                      <a:r>
                        <a:rPr lang="en-US" altLang="ko-KR" sz="1100" u="none" strike="noStrike">
                          <a:effectLst/>
                        </a:rPr>
                        <a:t>2               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학력</a:t>
                      </a:r>
                      <a:r>
                        <a:rPr lang="en-US" altLang="ko-KR" sz="1100" u="none" strike="noStrike">
                          <a:effectLst/>
                        </a:rPr>
                        <a:t>3               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직위                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경력년수              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기술등급코드           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코사증빙여부           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정보처리자격증여부       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비고내용              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792389"/>
                  </a:ext>
                </a:extLst>
              </a:tr>
              <a:tr h="4438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강나루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691022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032" marR="4032" marT="40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서울시 마포구 양화로 </a:t>
                      </a:r>
                      <a:r>
                        <a:rPr lang="en-US" altLang="ko-KR" sz="1100" u="none" strike="noStrike" dirty="0">
                          <a:effectLst/>
                        </a:rPr>
                        <a:t>13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덕성여자대학교  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/>
                </a:tc>
                <a:extLst>
                  <a:ext uri="{0D108BD9-81ED-4DB2-BD59-A6C34878D82A}">
                    <a16:rowId xmlns:a16="http://schemas.microsoft.com/office/drawing/2014/main" val="4015021609"/>
                  </a:ext>
                </a:extLst>
              </a:tr>
              <a:tr h="4438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강병주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900108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010-9981-9132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mrkkangb@gmail.com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서울시 도봉구 덕릉로 </a:t>
                      </a:r>
                      <a:r>
                        <a:rPr lang="en-US" altLang="ko-KR" sz="1100" u="none" strike="noStrike">
                          <a:effectLst/>
                        </a:rPr>
                        <a:t>60</a:t>
                      </a:r>
                      <a:r>
                        <a:rPr lang="ko-KR" altLang="en-US" sz="1100" u="none" strike="noStrike">
                          <a:effectLst/>
                        </a:rPr>
                        <a:t>라길 </a:t>
                      </a:r>
                      <a:r>
                        <a:rPr lang="en-US" altLang="ko-KR" sz="1100" u="none" strike="noStrike">
                          <a:effectLst/>
                        </a:rPr>
                        <a:t>8-1 2</a:t>
                      </a:r>
                      <a:r>
                        <a:rPr lang="ko-KR" altLang="en-US" sz="1100" u="none" strike="noStrike">
                          <a:effectLst/>
                        </a:rPr>
                        <a:t>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학점은행제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명지전문대학교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/>
                </a:tc>
                <a:extLst>
                  <a:ext uri="{0D108BD9-81ED-4DB2-BD59-A6C34878D82A}">
                    <a16:rowId xmlns:a16="http://schemas.microsoft.com/office/drawing/2014/main" val="4088633909"/>
                  </a:ext>
                </a:extLst>
              </a:tr>
              <a:tr h="4438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강상기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/>
                </a:tc>
                <a:extLst>
                  <a:ext uri="{0D108BD9-81ED-4DB2-BD59-A6C34878D82A}">
                    <a16:rowId xmlns:a16="http://schemas.microsoft.com/office/drawing/2014/main" val="4190248066"/>
                  </a:ext>
                </a:extLst>
              </a:tr>
              <a:tr h="4438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강선구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860814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경기 안산시 단원구 원곡</a:t>
                      </a:r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r>
                        <a:rPr lang="ko-KR" altLang="en-US" sz="1100" u="none" strike="noStrike">
                          <a:effectLst/>
                        </a:rPr>
                        <a:t>동 벽산블루밍 아파트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백석대학교        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대리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32" marR="4032" marT="4032" marB="0" anchor="ctr"/>
                </a:tc>
                <a:extLst>
                  <a:ext uri="{0D108BD9-81ED-4DB2-BD59-A6C34878D82A}">
                    <a16:rowId xmlns:a16="http://schemas.microsoft.com/office/drawing/2014/main" val="319150232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B3791CA-630A-96B3-D961-840C003344F0}"/>
              </a:ext>
            </a:extLst>
          </p:cNvPr>
          <p:cNvSpPr txBox="1"/>
          <p:nvPr/>
        </p:nvSpPr>
        <p:spPr>
          <a:xfrm>
            <a:off x="4501349" y="288247"/>
            <a:ext cx="30325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기본정보 조회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BBE282-9940-35C6-0D72-152613CB2F1D}"/>
              </a:ext>
            </a:extLst>
          </p:cNvPr>
          <p:cNvSpPr txBox="1"/>
          <p:nvPr/>
        </p:nvSpPr>
        <p:spPr>
          <a:xfrm>
            <a:off x="10366513" y="510938"/>
            <a:ext cx="1825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MANI-S01</a:t>
            </a:r>
            <a:endParaRPr lang="ko-KR" altLang="en-US" sz="900" dirty="0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E209FE0D-DC4A-D4FD-BFCA-6BAC29C62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289430"/>
              </p:ext>
            </p:extLst>
          </p:nvPr>
        </p:nvGraphicFramePr>
        <p:xfrm>
          <a:off x="9382341" y="999738"/>
          <a:ext cx="2809659" cy="3841437"/>
        </p:xfrm>
        <a:graphic>
          <a:graphicData uri="http://schemas.openxmlformats.org/drawingml/2006/table">
            <a:tbl>
              <a:tblPr/>
              <a:tblGrid>
                <a:gridCol w="276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3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개요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1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개발자 등급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: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전체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다른 등급 선택 시 전체 해제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멀티 선택 가능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2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개발환경 및 언어 </a:t>
                      </a:r>
                      <a:r>
                        <a:rPr lang="en-US" altLang="ko-KR" sz="800" dirty="0"/>
                        <a:t>: </a:t>
                      </a:r>
                      <a:r>
                        <a:rPr lang="ko-KR" altLang="en-US" sz="800" dirty="0"/>
                        <a:t>언어</a:t>
                      </a:r>
                      <a:r>
                        <a:rPr lang="en-US" altLang="ko-KR" sz="800" dirty="0"/>
                        <a:t>, DBMS, TOOL, </a:t>
                      </a:r>
                      <a:r>
                        <a:rPr lang="ko-KR" altLang="en-US" sz="800" dirty="0"/>
                        <a:t>통신</a:t>
                      </a:r>
                      <a:r>
                        <a:rPr lang="en-US" altLang="ko-KR" sz="800" dirty="0"/>
                        <a:t>, WAS, Framework, </a:t>
                      </a:r>
                      <a:r>
                        <a:rPr lang="ko-KR" altLang="en-US" sz="800" dirty="0"/>
                        <a:t>기타</a:t>
                      </a:r>
                      <a:endParaRPr lang="en-US" altLang="ko-KR" sz="800" dirty="0"/>
                    </a:p>
                  </a:txBody>
                  <a:tcPr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3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프로젝트 </a:t>
                      </a:r>
                      <a:r>
                        <a:rPr lang="en-US" altLang="ko-KR" sz="700" dirty="0"/>
                        <a:t>: </a:t>
                      </a:r>
                      <a:r>
                        <a:rPr lang="ko-KR" altLang="en-US" sz="700" dirty="0"/>
                        <a:t>프로젝트명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고객사</a:t>
                      </a:r>
                      <a:endParaRPr lang="en-US" altLang="ko-KR" sz="700" dirty="0"/>
                    </a:p>
                  </a:txBody>
                  <a:tcPr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4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5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6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7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8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9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10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11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12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6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특이사항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6850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가는각진제목체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6A2EAE84-16E5-37F8-1E29-1C714256BCCB}"/>
              </a:ext>
            </a:extLst>
          </p:cNvPr>
          <p:cNvSpPr txBox="1"/>
          <p:nvPr/>
        </p:nvSpPr>
        <p:spPr>
          <a:xfrm>
            <a:off x="238092" y="2995038"/>
            <a:ext cx="734496" cy="21544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000000"/>
                </a:solidFill>
                <a:ea typeface="맑은 고딕" pitchFamily="50" charset="-127"/>
              </a:rPr>
              <a:t>개발자 목록</a:t>
            </a:r>
          </a:p>
        </p:txBody>
      </p:sp>
      <p:sp>
        <p:nvSpPr>
          <p:cNvPr id="2051" name="직사각형 2050">
            <a:extLst>
              <a:ext uri="{FF2B5EF4-FFF2-40B4-BE49-F238E27FC236}">
                <a16:creationId xmlns:a16="http://schemas.microsoft.com/office/drawing/2014/main" id="{F645C44E-89A0-72DF-3194-F89453ED1F5C}"/>
              </a:ext>
            </a:extLst>
          </p:cNvPr>
          <p:cNvSpPr/>
          <p:nvPr/>
        </p:nvSpPr>
        <p:spPr>
          <a:xfrm>
            <a:off x="8031392" y="928670"/>
            <a:ext cx="914400" cy="3178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조회</a:t>
            </a:r>
          </a:p>
        </p:txBody>
      </p:sp>
      <p:graphicFrame>
        <p:nvGraphicFramePr>
          <p:cNvPr id="2052" name="표 2051">
            <a:extLst>
              <a:ext uri="{FF2B5EF4-FFF2-40B4-BE49-F238E27FC236}">
                <a16:creationId xmlns:a16="http://schemas.microsoft.com/office/drawing/2014/main" id="{7F760EC6-7C0C-FAE7-4BE0-755D94CEA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08344"/>
              </p:ext>
            </p:extLst>
          </p:nvPr>
        </p:nvGraphicFramePr>
        <p:xfrm>
          <a:off x="238540" y="1547422"/>
          <a:ext cx="8719224" cy="1334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80">
                  <a:extLst>
                    <a:ext uri="{9D8B030D-6E8A-4147-A177-3AD203B41FA5}">
                      <a16:colId xmlns:a16="http://schemas.microsoft.com/office/drawing/2014/main" val="84998078"/>
                    </a:ext>
                  </a:extLst>
                </a:gridCol>
                <a:gridCol w="6996444">
                  <a:extLst>
                    <a:ext uri="{9D8B030D-6E8A-4147-A177-3AD203B41FA5}">
                      <a16:colId xmlns:a16="http://schemas.microsoft.com/office/drawing/2014/main" val="432915872"/>
                    </a:ext>
                  </a:extLst>
                </a:gridCol>
              </a:tblGrid>
              <a:tr h="3336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개발자 등급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578539"/>
                  </a:ext>
                </a:extLst>
              </a:tr>
              <a:tr h="3336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개발자명</a:t>
                      </a:r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351717"/>
                  </a:ext>
                </a:extLst>
              </a:tr>
              <a:tr h="3336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개발환경 및 언어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223517"/>
                  </a:ext>
                </a:extLst>
              </a:tr>
              <a:tr h="3336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610202"/>
                  </a:ext>
                </a:extLst>
              </a:tr>
            </a:tbl>
          </a:graphicData>
        </a:graphic>
      </p:graphicFrame>
      <p:sp>
        <p:nvSpPr>
          <p:cNvPr id="2053" name="직사각형 2052">
            <a:extLst>
              <a:ext uri="{FF2B5EF4-FFF2-40B4-BE49-F238E27FC236}">
                <a16:creationId xmlns:a16="http://schemas.microsoft.com/office/drawing/2014/main" id="{F454F260-98AA-6C6E-37A8-6A4C5690DE0C}"/>
              </a:ext>
            </a:extLst>
          </p:cNvPr>
          <p:cNvSpPr/>
          <p:nvPr/>
        </p:nvSpPr>
        <p:spPr>
          <a:xfrm>
            <a:off x="2785259" y="1581962"/>
            <a:ext cx="260836" cy="254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057" name="TextBox 2056">
            <a:extLst>
              <a:ext uri="{FF2B5EF4-FFF2-40B4-BE49-F238E27FC236}">
                <a16:creationId xmlns:a16="http://schemas.microsoft.com/office/drawing/2014/main" id="{B7220DC6-62CE-9E9D-64D4-29E7265FAD6C}"/>
              </a:ext>
            </a:extLst>
          </p:cNvPr>
          <p:cNvSpPr txBox="1"/>
          <p:nvPr/>
        </p:nvSpPr>
        <p:spPr>
          <a:xfrm>
            <a:off x="3005983" y="158196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특급</a:t>
            </a:r>
          </a:p>
        </p:txBody>
      </p:sp>
      <p:sp>
        <p:nvSpPr>
          <p:cNvPr id="2058" name="직사각형 2057">
            <a:extLst>
              <a:ext uri="{FF2B5EF4-FFF2-40B4-BE49-F238E27FC236}">
                <a16:creationId xmlns:a16="http://schemas.microsoft.com/office/drawing/2014/main" id="{00C4D961-F5F6-F52B-F3CD-838F744D5024}"/>
              </a:ext>
            </a:extLst>
          </p:cNvPr>
          <p:cNvSpPr/>
          <p:nvPr/>
        </p:nvSpPr>
        <p:spPr>
          <a:xfrm>
            <a:off x="3466451" y="1581962"/>
            <a:ext cx="260836" cy="254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059" name="TextBox 2058">
            <a:extLst>
              <a:ext uri="{FF2B5EF4-FFF2-40B4-BE49-F238E27FC236}">
                <a16:creationId xmlns:a16="http://schemas.microsoft.com/office/drawing/2014/main" id="{C1CF3860-6715-F9A6-867C-D92A9EE193FB}"/>
              </a:ext>
            </a:extLst>
          </p:cNvPr>
          <p:cNvSpPr txBox="1"/>
          <p:nvPr/>
        </p:nvSpPr>
        <p:spPr>
          <a:xfrm>
            <a:off x="3687175" y="158196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고급</a:t>
            </a:r>
          </a:p>
        </p:txBody>
      </p:sp>
      <p:sp>
        <p:nvSpPr>
          <p:cNvPr id="2060" name="직사각형 2059">
            <a:extLst>
              <a:ext uri="{FF2B5EF4-FFF2-40B4-BE49-F238E27FC236}">
                <a16:creationId xmlns:a16="http://schemas.microsoft.com/office/drawing/2014/main" id="{20540831-36FB-6646-EAB1-7485F7F44E84}"/>
              </a:ext>
            </a:extLst>
          </p:cNvPr>
          <p:cNvSpPr/>
          <p:nvPr/>
        </p:nvSpPr>
        <p:spPr>
          <a:xfrm>
            <a:off x="4141477" y="1589422"/>
            <a:ext cx="260836" cy="254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061" name="TextBox 2060">
            <a:extLst>
              <a:ext uri="{FF2B5EF4-FFF2-40B4-BE49-F238E27FC236}">
                <a16:creationId xmlns:a16="http://schemas.microsoft.com/office/drawing/2014/main" id="{41DDA60F-DC55-0E6F-0F8E-57E4F625F3CB}"/>
              </a:ext>
            </a:extLst>
          </p:cNvPr>
          <p:cNvSpPr txBox="1"/>
          <p:nvPr/>
        </p:nvSpPr>
        <p:spPr>
          <a:xfrm>
            <a:off x="4362201" y="158942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중급</a:t>
            </a:r>
          </a:p>
        </p:txBody>
      </p:sp>
      <p:sp>
        <p:nvSpPr>
          <p:cNvPr id="2062" name="직사각형 2061">
            <a:extLst>
              <a:ext uri="{FF2B5EF4-FFF2-40B4-BE49-F238E27FC236}">
                <a16:creationId xmlns:a16="http://schemas.microsoft.com/office/drawing/2014/main" id="{E02ECADC-7328-A013-77FF-459B0EA42A9F}"/>
              </a:ext>
            </a:extLst>
          </p:cNvPr>
          <p:cNvSpPr/>
          <p:nvPr/>
        </p:nvSpPr>
        <p:spPr>
          <a:xfrm>
            <a:off x="4805159" y="1589422"/>
            <a:ext cx="260836" cy="254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063" name="TextBox 2062">
            <a:extLst>
              <a:ext uri="{FF2B5EF4-FFF2-40B4-BE49-F238E27FC236}">
                <a16:creationId xmlns:a16="http://schemas.microsoft.com/office/drawing/2014/main" id="{2654B954-E9D4-C8D5-F9DC-65400CA28729}"/>
              </a:ext>
            </a:extLst>
          </p:cNvPr>
          <p:cNvSpPr txBox="1"/>
          <p:nvPr/>
        </p:nvSpPr>
        <p:spPr>
          <a:xfrm>
            <a:off x="5025883" y="158942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초급</a:t>
            </a:r>
          </a:p>
        </p:txBody>
      </p:sp>
      <p:sp>
        <p:nvSpPr>
          <p:cNvPr id="2064" name="직사각형 2063">
            <a:extLst>
              <a:ext uri="{FF2B5EF4-FFF2-40B4-BE49-F238E27FC236}">
                <a16:creationId xmlns:a16="http://schemas.microsoft.com/office/drawing/2014/main" id="{63DCA684-5AEB-1EC8-31A0-A7B6C20F0B1D}"/>
              </a:ext>
            </a:extLst>
          </p:cNvPr>
          <p:cNvSpPr/>
          <p:nvPr/>
        </p:nvSpPr>
        <p:spPr>
          <a:xfrm>
            <a:off x="2069642" y="2596985"/>
            <a:ext cx="2507647" cy="254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065" name="직사각형 2064">
            <a:extLst>
              <a:ext uri="{FF2B5EF4-FFF2-40B4-BE49-F238E27FC236}">
                <a16:creationId xmlns:a16="http://schemas.microsoft.com/office/drawing/2014/main" id="{FE72EED8-784D-2236-0A7C-BA1092E4FBC1}"/>
              </a:ext>
            </a:extLst>
          </p:cNvPr>
          <p:cNvSpPr/>
          <p:nvPr/>
        </p:nvSpPr>
        <p:spPr>
          <a:xfrm>
            <a:off x="2066385" y="2262608"/>
            <a:ext cx="2507647" cy="254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066" name="직사각형 2065">
            <a:extLst>
              <a:ext uri="{FF2B5EF4-FFF2-40B4-BE49-F238E27FC236}">
                <a16:creationId xmlns:a16="http://schemas.microsoft.com/office/drawing/2014/main" id="{FA894B0B-A60E-0924-4A6A-E426FBF46167}"/>
              </a:ext>
            </a:extLst>
          </p:cNvPr>
          <p:cNvSpPr/>
          <p:nvPr/>
        </p:nvSpPr>
        <p:spPr>
          <a:xfrm>
            <a:off x="2066384" y="1906493"/>
            <a:ext cx="2507647" cy="254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067" name="직사각형 2066">
            <a:extLst>
              <a:ext uri="{FF2B5EF4-FFF2-40B4-BE49-F238E27FC236}">
                <a16:creationId xmlns:a16="http://schemas.microsoft.com/office/drawing/2014/main" id="{37A59753-563C-AC18-91E4-AC4F32B6D624}"/>
              </a:ext>
            </a:extLst>
          </p:cNvPr>
          <p:cNvSpPr/>
          <p:nvPr/>
        </p:nvSpPr>
        <p:spPr>
          <a:xfrm>
            <a:off x="2074208" y="1581962"/>
            <a:ext cx="260836" cy="254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068" name="TextBox 2067">
            <a:extLst>
              <a:ext uri="{FF2B5EF4-FFF2-40B4-BE49-F238E27FC236}">
                <a16:creationId xmlns:a16="http://schemas.microsoft.com/office/drawing/2014/main" id="{54E4569F-FA5F-DC3E-0789-A054F7C44F6B}"/>
              </a:ext>
            </a:extLst>
          </p:cNvPr>
          <p:cNvSpPr txBox="1"/>
          <p:nvPr/>
        </p:nvSpPr>
        <p:spPr>
          <a:xfrm>
            <a:off x="2294932" y="158196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전체</a:t>
            </a:r>
          </a:p>
        </p:txBody>
      </p:sp>
      <p:sp>
        <p:nvSpPr>
          <p:cNvPr id="2069" name="TextBox 2068">
            <a:extLst>
              <a:ext uri="{FF2B5EF4-FFF2-40B4-BE49-F238E27FC236}">
                <a16:creationId xmlns:a16="http://schemas.microsoft.com/office/drawing/2014/main" id="{2A62FE52-8E82-C64E-6EDF-5203074657F5}"/>
              </a:ext>
            </a:extLst>
          </p:cNvPr>
          <p:cNvSpPr txBox="1"/>
          <p:nvPr/>
        </p:nvSpPr>
        <p:spPr>
          <a:xfrm>
            <a:off x="238092" y="1248401"/>
            <a:ext cx="595035" cy="21544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000000"/>
                </a:solidFill>
                <a:ea typeface="맑은 고딕" pitchFamily="50" charset="-127"/>
              </a:rPr>
              <a:t>검색조건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24EB96C-A7A3-EF04-FBE0-A1DD74C012A4}"/>
              </a:ext>
            </a:extLst>
          </p:cNvPr>
          <p:cNvSpPr/>
          <p:nvPr/>
        </p:nvSpPr>
        <p:spPr bwMode="auto">
          <a:xfrm>
            <a:off x="236530" y="847740"/>
            <a:ext cx="976486" cy="306366"/>
          </a:xfrm>
          <a:prstGeom prst="rect">
            <a:avLst/>
          </a:prstGeom>
          <a:solidFill>
            <a:schemeClr val="accent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</a:rPr>
              <a:t>기본정보</a:t>
            </a:r>
            <a:endParaRPr lang="en-US" altLang="ko-KR" sz="1600" b="1" dirty="0">
              <a:ea typeface="맑은 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B6D8A9B-9D0D-501A-DC4A-758C399E71EF}"/>
              </a:ext>
            </a:extLst>
          </p:cNvPr>
          <p:cNvSpPr/>
          <p:nvPr/>
        </p:nvSpPr>
        <p:spPr bwMode="auto">
          <a:xfrm>
            <a:off x="1296148" y="847740"/>
            <a:ext cx="976486" cy="306366"/>
          </a:xfrm>
          <a:prstGeom prst="rect">
            <a:avLst/>
          </a:prstGeom>
          <a:solidFill>
            <a:schemeClr val="accent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600" b="1" dirty="0">
                <a:ea typeface="맑은 고딕" pitchFamily="50" charset="-127"/>
              </a:rPr>
              <a:t>상세정보</a:t>
            </a:r>
            <a:endParaRPr lang="en-US" altLang="ko-KR" sz="1600" b="1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5975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BEA099-E000-40C9-CE18-E9D791074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155903"/>
              </p:ext>
            </p:extLst>
          </p:nvPr>
        </p:nvGraphicFramePr>
        <p:xfrm>
          <a:off x="238092" y="3284311"/>
          <a:ext cx="8806646" cy="151422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49790">
                  <a:extLst>
                    <a:ext uri="{9D8B030D-6E8A-4147-A177-3AD203B41FA5}">
                      <a16:colId xmlns:a16="http://schemas.microsoft.com/office/drawing/2014/main" val="918776814"/>
                    </a:ext>
                  </a:extLst>
                </a:gridCol>
                <a:gridCol w="419841">
                  <a:extLst>
                    <a:ext uri="{9D8B030D-6E8A-4147-A177-3AD203B41FA5}">
                      <a16:colId xmlns:a16="http://schemas.microsoft.com/office/drawing/2014/main" val="1102636174"/>
                    </a:ext>
                  </a:extLst>
                </a:gridCol>
                <a:gridCol w="679742">
                  <a:extLst>
                    <a:ext uri="{9D8B030D-6E8A-4147-A177-3AD203B41FA5}">
                      <a16:colId xmlns:a16="http://schemas.microsoft.com/office/drawing/2014/main" val="2488830504"/>
                    </a:ext>
                  </a:extLst>
                </a:gridCol>
                <a:gridCol w="379855">
                  <a:extLst>
                    <a:ext uri="{9D8B030D-6E8A-4147-A177-3AD203B41FA5}">
                      <a16:colId xmlns:a16="http://schemas.microsoft.com/office/drawing/2014/main" val="259557486"/>
                    </a:ext>
                  </a:extLst>
                </a:gridCol>
                <a:gridCol w="579779">
                  <a:extLst>
                    <a:ext uri="{9D8B030D-6E8A-4147-A177-3AD203B41FA5}">
                      <a16:colId xmlns:a16="http://schemas.microsoft.com/office/drawing/2014/main" val="1158995229"/>
                    </a:ext>
                  </a:extLst>
                </a:gridCol>
                <a:gridCol w="369860">
                  <a:extLst>
                    <a:ext uri="{9D8B030D-6E8A-4147-A177-3AD203B41FA5}">
                      <a16:colId xmlns:a16="http://schemas.microsoft.com/office/drawing/2014/main" val="603415941"/>
                    </a:ext>
                  </a:extLst>
                </a:gridCol>
                <a:gridCol w="429837">
                  <a:extLst>
                    <a:ext uri="{9D8B030D-6E8A-4147-A177-3AD203B41FA5}">
                      <a16:colId xmlns:a16="http://schemas.microsoft.com/office/drawing/2014/main" val="297352148"/>
                    </a:ext>
                  </a:extLst>
                </a:gridCol>
                <a:gridCol w="569782">
                  <a:extLst>
                    <a:ext uri="{9D8B030D-6E8A-4147-A177-3AD203B41FA5}">
                      <a16:colId xmlns:a16="http://schemas.microsoft.com/office/drawing/2014/main" val="4214629662"/>
                    </a:ext>
                  </a:extLst>
                </a:gridCol>
                <a:gridCol w="889662">
                  <a:extLst>
                    <a:ext uri="{9D8B030D-6E8A-4147-A177-3AD203B41FA5}">
                      <a16:colId xmlns:a16="http://schemas.microsoft.com/office/drawing/2014/main" val="964552463"/>
                    </a:ext>
                  </a:extLst>
                </a:gridCol>
                <a:gridCol w="659749">
                  <a:extLst>
                    <a:ext uri="{9D8B030D-6E8A-4147-A177-3AD203B41FA5}">
                      <a16:colId xmlns:a16="http://schemas.microsoft.com/office/drawing/2014/main" val="3327260017"/>
                    </a:ext>
                  </a:extLst>
                </a:gridCol>
                <a:gridCol w="749715">
                  <a:extLst>
                    <a:ext uri="{9D8B030D-6E8A-4147-A177-3AD203B41FA5}">
                      <a16:colId xmlns:a16="http://schemas.microsoft.com/office/drawing/2014/main" val="250520355"/>
                    </a:ext>
                  </a:extLst>
                </a:gridCol>
                <a:gridCol w="469821">
                  <a:extLst>
                    <a:ext uri="{9D8B030D-6E8A-4147-A177-3AD203B41FA5}">
                      <a16:colId xmlns:a16="http://schemas.microsoft.com/office/drawing/2014/main" val="3049287202"/>
                    </a:ext>
                  </a:extLst>
                </a:gridCol>
                <a:gridCol w="509806">
                  <a:extLst>
                    <a:ext uri="{9D8B030D-6E8A-4147-A177-3AD203B41FA5}">
                      <a16:colId xmlns:a16="http://schemas.microsoft.com/office/drawing/2014/main" val="3538024426"/>
                    </a:ext>
                  </a:extLst>
                </a:gridCol>
                <a:gridCol w="409844">
                  <a:extLst>
                    <a:ext uri="{9D8B030D-6E8A-4147-A177-3AD203B41FA5}">
                      <a16:colId xmlns:a16="http://schemas.microsoft.com/office/drawing/2014/main" val="1473040169"/>
                    </a:ext>
                  </a:extLst>
                </a:gridCol>
                <a:gridCol w="399847">
                  <a:extLst>
                    <a:ext uri="{9D8B030D-6E8A-4147-A177-3AD203B41FA5}">
                      <a16:colId xmlns:a16="http://schemas.microsoft.com/office/drawing/2014/main" val="3487066346"/>
                    </a:ext>
                  </a:extLst>
                </a:gridCol>
                <a:gridCol w="429837">
                  <a:extLst>
                    <a:ext uri="{9D8B030D-6E8A-4147-A177-3AD203B41FA5}">
                      <a16:colId xmlns:a16="http://schemas.microsoft.com/office/drawing/2014/main" val="2209699193"/>
                    </a:ext>
                  </a:extLst>
                </a:gridCol>
                <a:gridCol w="309879">
                  <a:extLst>
                    <a:ext uri="{9D8B030D-6E8A-4147-A177-3AD203B41FA5}">
                      <a16:colId xmlns:a16="http://schemas.microsoft.com/office/drawing/2014/main" val="2476973775"/>
                    </a:ext>
                  </a:extLst>
                </a:gridCol>
              </a:tblGrid>
              <a:tr h="22352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사원명               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프로젝트</a:t>
                      </a:r>
                      <a:r>
                        <a:rPr lang="en-US" sz="1100" u="none" strike="noStrike">
                          <a:effectLst/>
                        </a:rPr>
                        <a:t>ID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프로젝트명            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참여기간              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시작일               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종료일               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고객사               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근무회사              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역활                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OS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언어</a:t>
                      </a:r>
                      <a:r>
                        <a:rPr lang="en-US" altLang="ko-KR" sz="1100" u="none" strike="noStrike" dirty="0">
                          <a:effectLst/>
                        </a:rPr>
                        <a:t>      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DBMS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TOOL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통신</a:t>
                      </a:r>
                      <a:r>
                        <a:rPr lang="en-US" altLang="ko-KR" sz="1100" u="none" strike="noStrike" dirty="0">
                          <a:effectLst/>
                        </a:rPr>
                        <a:t>      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WAS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Framework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기타</a:t>
                      </a:r>
                      <a:r>
                        <a:rPr lang="en-US" altLang="ko-KR" sz="1100" u="none" strike="noStrike" dirty="0">
                          <a:effectLst/>
                        </a:rPr>
                        <a:t>       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662088"/>
                  </a:ext>
                </a:extLst>
              </a:tr>
              <a:tr h="22352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강나루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교보문고구매 통합물류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200012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200105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교보문고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비네트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개발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WinNT Unix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PowerBuilder 7.0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Sybase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extLst>
                  <a:ext uri="{0D108BD9-81ED-4DB2-BD59-A6C34878D82A}">
                    <a16:rowId xmlns:a16="http://schemas.microsoft.com/office/drawing/2014/main" val="1837562595"/>
                  </a:ext>
                </a:extLst>
              </a:tr>
              <a:tr h="22352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강나루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도요다자동차 싱가폴시스템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200105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200109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일본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en-US" sz="1100" u="none" strike="noStrike">
                          <a:effectLst/>
                        </a:rPr>
                        <a:t>FFC)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비네트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개발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사양서작성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Japan WinNT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VisualBasic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Oracle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1" marR="1821" marT="1821" marB="0" anchor="ctr"/>
                </a:tc>
                <a:extLst>
                  <a:ext uri="{0D108BD9-81ED-4DB2-BD59-A6C34878D82A}">
                    <a16:rowId xmlns:a16="http://schemas.microsoft.com/office/drawing/2014/main" val="3656134331"/>
                  </a:ext>
                </a:extLst>
              </a:tr>
            </a:tbl>
          </a:graphicData>
        </a:graphic>
      </p:graphicFrame>
      <p:sp>
        <p:nvSpPr>
          <p:cNvPr id="2067" name="TextBox 2066">
            <a:extLst>
              <a:ext uri="{FF2B5EF4-FFF2-40B4-BE49-F238E27FC236}">
                <a16:creationId xmlns:a16="http://schemas.microsoft.com/office/drawing/2014/main" id="{F103257A-37E3-9487-4848-3C4CC6C0A2C1}"/>
              </a:ext>
            </a:extLst>
          </p:cNvPr>
          <p:cNvSpPr txBox="1"/>
          <p:nvPr/>
        </p:nvSpPr>
        <p:spPr>
          <a:xfrm>
            <a:off x="4501349" y="288247"/>
            <a:ext cx="30325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상세정보 조회</a:t>
            </a:r>
          </a:p>
        </p:txBody>
      </p:sp>
      <p:sp>
        <p:nvSpPr>
          <p:cNvPr id="2068" name="TextBox 2067">
            <a:extLst>
              <a:ext uri="{FF2B5EF4-FFF2-40B4-BE49-F238E27FC236}">
                <a16:creationId xmlns:a16="http://schemas.microsoft.com/office/drawing/2014/main" id="{CD506078-28EA-AFAC-950E-CF6AFBB5D0FB}"/>
              </a:ext>
            </a:extLst>
          </p:cNvPr>
          <p:cNvSpPr txBox="1"/>
          <p:nvPr/>
        </p:nvSpPr>
        <p:spPr>
          <a:xfrm>
            <a:off x="10366513" y="510938"/>
            <a:ext cx="1825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MANI-S02</a:t>
            </a:r>
            <a:endParaRPr lang="ko-KR" altLang="en-US" sz="900" dirty="0"/>
          </a:p>
        </p:txBody>
      </p:sp>
      <p:graphicFrame>
        <p:nvGraphicFramePr>
          <p:cNvPr id="2069" name="표 2068">
            <a:extLst>
              <a:ext uri="{FF2B5EF4-FFF2-40B4-BE49-F238E27FC236}">
                <a16:creationId xmlns:a16="http://schemas.microsoft.com/office/drawing/2014/main" id="{CC2D468B-8186-217E-6046-8B08EA30D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105454"/>
              </p:ext>
            </p:extLst>
          </p:nvPr>
        </p:nvGraphicFramePr>
        <p:xfrm>
          <a:off x="9382341" y="999738"/>
          <a:ext cx="2809659" cy="3841437"/>
        </p:xfrm>
        <a:graphic>
          <a:graphicData uri="http://schemas.openxmlformats.org/drawingml/2006/table">
            <a:tbl>
              <a:tblPr/>
              <a:tblGrid>
                <a:gridCol w="276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3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개요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1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개발자 등급 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: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전체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다른 등급 선택 시 전체 해제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멀티 선택 가능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2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개발환경 및 언어 </a:t>
                      </a:r>
                      <a:r>
                        <a:rPr lang="en-US" altLang="ko-KR" sz="800" dirty="0"/>
                        <a:t>: </a:t>
                      </a:r>
                      <a:r>
                        <a:rPr lang="ko-KR" altLang="en-US" sz="800" dirty="0"/>
                        <a:t>언어</a:t>
                      </a:r>
                      <a:r>
                        <a:rPr lang="en-US" altLang="ko-KR" sz="800" dirty="0"/>
                        <a:t>, DBMS, TOOL, </a:t>
                      </a:r>
                      <a:r>
                        <a:rPr lang="ko-KR" altLang="en-US" sz="800" dirty="0"/>
                        <a:t>통신</a:t>
                      </a:r>
                      <a:r>
                        <a:rPr lang="en-US" altLang="ko-KR" sz="800" dirty="0"/>
                        <a:t>, WAS, Framework, </a:t>
                      </a:r>
                      <a:r>
                        <a:rPr lang="ko-KR" altLang="en-US" sz="800" dirty="0"/>
                        <a:t>기타</a:t>
                      </a:r>
                      <a:endParaRPr lang="en-US" altLang="ko-KR" sz="800" dirty="0"/>
                    </a:p>
                  </a:txBody>
                  <a:tcPr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3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프로젝트 </a:t>
                      </a:r>
                      <a:r>
                        <a:rPr lang="en-US" altLang="ko-KR" sz="700" dirty="0"/>
                        <a:t>: </a:t>
                      </a:r>
                      <a:r>
                        <a:rPr lang="ko-KR" altLang="en-US" sz="700" dirty="0"/>
                        <a:t>프로젝트명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고객사</a:t>
                      </a:r>
                      <a:endParaRPr lang="en-US" altLang="ko-KR" sz="700" dirty="0"/>
                    </a:p>
                  </a:txBody>
                  <a:tcPr anchor="ctr"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4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5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6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7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8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9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10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11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12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가는각진제목체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6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가는각진제목체"/>
                        </a:rPr>
                        <a:t>특이사항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6850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가는각진제목체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070" name="직사각형 2069">
            <a:extLst>
              <a:ext uri="{FF2B5EF4-FFF2-40B4-BE49-F238E27FC236}">
                <a16:creationId xmlns:a16="http://schemas.microsoft.com/office/drawing/2014/main" id="{9791D95C-BED6-05E9-862F-FE25611AF523}"/>
              </a:ext>
            </a:extLst>
          </p:cNvPr>
          <p:cNvSpPr/>
          <p:nvPr/>
        </p:nvSpPr>
        <p:spPr>
          <a:xfrm>
            <a:off x="8031392" y="928670"/>
            <a:ext cx="914400" cy="3178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조회</a:t>
            </a:r>
          </a:p>
        </p:txBody>
      </p:sp>
      <p:graphicFrame>
        <p:nvGraphicFramePr>
          <p:cNvPr id="2071" name="표 2070">
            <a:extLst>
              <a:ext uri="{FF2B5EF4-FFF2-40B4-BE49-F238E27FC236}">
                <a16:creationId xmlns:a16="http://schemas.microsoft.com/office/drawing/2014/main" id="{6A3C9EB7-5858-1F38-D37F-95B592168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715953"/>
              </p:ext>
            </p:extLst>
          </p:nvPr>
        </p:nvGraphicFramePr>
        <p:xfrm>
          <a:off x="238540" y="1547430"/>
          <a:ext cx="8719224" cy="1334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80">
                  <a:extLst>
                    <a:ext uri="{9D8B030D-6E8A-4147-A177-3AD203B41FA5}">
                      <a16:colId xmlns:a16="http://schemas.microsoft.com/office/drawing/2014/main" val="84998078"/>
                    </a:ext>
                  </a:extLst>
                </a:gridCol>
                <a:gridCol w="6996444">
                  <a:extLst>
                    <a:ext uri="{9D8B030D-6E8A-4147-A177-3AD203B41FA5}">
                      <a16:colId xmlns:a16="http://schemas.microsoft.com/office/drawing/2014/main" val="432915872"/>
                    </a:ext>
                  </a:extLst>
                </a:gridCol>
              </a:tblGrid>
              <a:tr h="3336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개발자 등급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578539"/>
                  </a:ext>
                </a:extLst>
              </a:tr>
              <a:tr h="3336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개발자명</a:t>
                      </a:r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351717"/>
                  </a:ext>
                </a:extLst>
              </a:tr>
              <a:tr h="3336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개발환경 및 언어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223517"/>
                  </a:ext>
                </a:extLst>
              </a:tr>
              <a:tr h="3336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610202"/>
                  </a:ext>
                </a:extLst>
              </a:tr>
            </a:tbl>
          </a:graphicData>
        </a:graphic>
      </p:graphicFrame>
      <p:sp>
        <p:nvSpPr>
          <p:cNvPr id="2072" name="직사각형 2071">
            <a:extLst>
              <a:ext uri="{FF2B5EF4-FFF2-40B4-BE49-F238E27FC236}">
                <a16:creationId xmlns:a16="http://schemas.microsoft.com/office/drawing/2014/main" id="{64E5BCBE-2257-23BB-EAA9-A14C587AC1C1}"/>
              </a:ext>
            </a:extLst>
          </p:cNvPr>
          <p:cNvSpPr/>
          <p:nvPr/>
        </p:nvSpPr>
        <p:spPr>
          <a:xfrm>
            <a:off x="2758100" y="1574477"/>
            <a:ext cx="260836" cy="254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073" name="TextBox 2072">
            <a:extLst>
              <a:ext uri="{FF2B5EF4-FFF2-40B4-BE49-F238E27FC236}">
                <a16:creationId xmlns:a16="http://schemas.microsoft.com/office/drawing/2014/main" id="{82CB6F5E-3869-5526-A561-2663FE5DE9A8}"/>
              </a:ext>
            </a:extLst>
          </p:cNvPr>
          <p:cNvSpPr txBox="1"/>
          <p:nvPr/>
        </p:nvSpPr>
        <p:spPr>
          <a:xfrm>
            <a:off x="2978824" y="157447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특급</a:t>
            </a:r>
          </a:p>
        </p:txBody>
      </p:sp>
      <p:sp>
        <p:nvSpPr>
          <p:cNvPr id="2074" name="직사각형 2073">
            <a:extLst>
              <a:ext uri="{FF2B5EF4-FFF2-40B4-BE49-F238E27FC236}">
                <a16:creationId xmlns:a16="http://schemas.microsoft.com/office/drawing/2014/main" id="{90A6E081-1C46-1734-DAD5-FC081B6DF8B6}"/>
              </a:ext>
            </a:extLst>
          </p:cNvPr>
          <p:cNvSpPr/>
          <p:nvPr/>
        </p:nvSpPr>
        <p:spPr>
          <a:xfrm>
            <a:off x="3439292" y="1574477"/>
            <a:ext cx="260836" cy="254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075" name="TextBox 2074">
            <a:extLst>
              <a:ext uri="{FF2B5EF4-FFF2-40B4-BE49-F238E27FC236}">
                <a16:creationId xmlns:a16="http://schemas.microsoft.com/office/drawing/2014/main" id="{99F55B6F-DB6A-017A-5891-802E46080E60}"/>
              </a:ext>
            </a:extLst>
          </p:cNvPr>
          <p:cNvSpPr txBox="1"/>
          <p:nvPr/>
        </p:nvSpPr>
        <p:spPr>
          <a:xfrm>
            <a:off x="3660016" y="157447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고급</a:t>
            </a:r>
          </a:p>
        </p:txBody>
      </p:sp>
      <p:sp>
        <p:nvSpPr>
          <p:cNvPr id="2076" name="직사각형 2075">
            <a:extLst>
              <a:ext uri="{FF2B5EF4-FFF2-40B4-BE49-F238E27FC236}">
                <a16:creationId xmlns:a16="http://schemas.microsoft.com/office/drawing/2014/main" id="{2CB8D607-465D-980B-9E91-5B835810B709}"/>
              </a:ext>
            </a:extLst>
          </p:cNvPr>
          <p:cNvSpPr/>
          <p:nvPr/>
        </p:nvSpPr>
        <p:spPr>
          <a:xfrm>
            <a:off x="4114318" y="1581937"/>
            <a:ext cx="260836" cy="254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077" name="TextBox 2076">
            <a:extLst>
              <a:ext uri="{FF2B5EF4-FFF2-40B4-BE49-F238E27FC236}">
                <a16:creationId xmlns:a16="http://schemas.microsoft.com/office/drawing/2014/main" id="{9EB371B5-1058-8D3F-2038-BF7DC9FD451B}"/>
              </a:ext>
            </a:extLst>
          </p:cNvPr>
          <p:cNvSpPr txBox="1"/>
          <p:nvPr/>
        </p:nvSpPr>
        <p:spPr>
          <a:xfrm>
            <a:off x="4335042" y="158193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중급</a:t>
            </a:r>
          </a:p>
        </p:txBody>
      </p:sp>
      <p:sp>
        <p:nvSpPr>
          <p:cNvPr id="2078" name="직사각형 2077">
            <a:extLst>
              <a:ext uri="{FF2B5EF4-FFF2-40B4-BE49-F238E27FC236}">
                <a16:creationId xmlns:a16="http://schemas.microsoft.com/office/drawing/2014/main" id="{C9A1D122-BFCC-8FAD-62FF-92AFD61064B9}"/>
              </a:ext>
            </a:extLst>
          </p:cNvPr>
          <p:cNvSpPr/>
          <p:nvPr/>
        </p:nvSpPr>
        <p:spPr>
          <a:xfrm>
            <a:off x="4778000" y="1581937"/>
            <a:ext cx="260836" cy="254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079" name="TextBox 2078">
            <a:extLst>
              <a:ext uri="{FF2B5EF4-FFF2-40B4-BE49-F238E27FC236}">
                <a16:creationId xmlns:a16="http://schemas.microsoft.com/office/drawing/2014/main" id="{35CB35EB-316F-20FD-B96B-8C56E157C953}"/>
              </a:ext>
            </a:extLst>
          </p:cNvPr>
          <p:cNvSpPr txBox="1"/>
          <p:nvPr/>
        </p:nvSpPr>
        <p:spPr>
          <a:xfrm>
            <a:off x="4998724" y="158193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초급</a:t>
            </a:r>
          </a:p>
        </p:txBody>
      </p:sp>
      <p:sp>
        <p:nvSpPr>
          <p:cNvPr id="2080" name="직사각형 2079">
            <a:extLst>
              <a:ext uri="{FF2B5EF4-FFF2-40B4-BE49-F238E27FC236}">
                <a16:creationId xmlns:a16="http://schemas.microsoft.com/office/drawing/2014/main" id="{D823C42E-7B8D-3CC8-AEBE-0A2CFBE38D9D}"/>
              </a:ext>
            </a:extLst>
          </p:cNvPr>
          <p:cNvSpPr/>
          <p:nvPr/>
        </p:nvSpPr>
        <p:spPr>
          <a:xfrm>
            <a:off x="2042483" y="2589500"/>
            <a:ext cx="2507647" cy="254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081" name="직사각형 2080">
            <a:extLst>
              <a:ext uri="{FF2B5EF4-FFF2-40B4-BE49-F238E27FC236}">
                <a16:creationId xmlns:a16="http://schemas.microsoft.com/office/drawing/2014/main" id="{70D9DEF1-7B8B-1F9D-7711-D892FBD42FDD}"/>
              </a:ext>
            </a:extLst>
          </p:cNvPr>
          <p:cNvSpPr/>
          <p:nvPr/>
        </p:nvSpPr>
        <p:spPr>
          <a:xfrm>
            <a:off x="2039226" y="2255123"/>
            <a:ext cx="2507647" cy="254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082" name="직사각형 2081">
            <a:extLst>
              <a:ext uri="{FF2B5EF4-FFF2-40B4-BE49-F238E27FC236}">
                <a16:creationId xmlns:a16="http://schemas.microsoft.com/office/drawing/2014/main" id="{23022699-DA87-F9F1-B139-F5E588912B49}"/>
              </a:ext>
            </a:extLst>
          </p:cNvPr>
          <p:cNvSpPr/>
          <p:nvPr/>
        </p:nvSpPr>
        <p:spPr>
          <a:xfrm>
            <a:off x="2039225" y="1899008"/>
            <a:ext cx="2507647" cy="254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083" name="직사각형 2082">
            <a:extLst>
              <a:ext uri="{FF2B5EF4-FFF2-40B4-BE49-F238E27FC236}">
                <a16:creationId xmlns:a16="http://schemas.microsoft.com/office/drawing/2014/main" id="{27DA6524-EB77-153C-5139-C5510409B3B0}"/>
              </a:ext>
            </a:extLst>
          </p:cNvPr>
          <p:cNvSpPr/>
          <p:nvPr/>
        </p:nvSpPr>
        <p:spPr>
          <a:xfrm>
            <a:off x="2047049" y="1574477"/>
            <a:ext cx="260836" cy="254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084" name="TextBox 2083">
            <a:extLst>
              <a:ext uri="{FF2B5EF4-FFF2-40B4-BE49-F238E27FC236}">
                <a16:creationId xmlns:a16="http://schemas.microsoft.com/office/drawing/2014/main" id="{80B7770E-2BA1-AB79-A324-5F80A42BBE9F}"/>
              </a:ext>
            </a:extLst>
          </p:cNvPr>
          <p:cNvSpPr txBox="1"/>
          <p:nvPr/>
        </p:nvSpPr>
        <p:spPr>
          <a:xfrm>
            <a:off x="2267773" y="157447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전체</a:t>
            </a:r>
          </a:p>
        </p:txBody>
      </p:sp>
      <p:sp>
        <p:nvSpPr>
          <p:cNvPr id="2085" name="TextBox 2084">
            <a:extLst>
              <a:ext uri="{FF2B5EF4-FFF2-40B4-BE49-F238E27FC236}">
                <a16:creationId xmlns:a16="http://schemas.microsoft.com/office/drawing/2014/main" id="{FD146F7E-808F-6B9D-50F7-BCD809682694}"/>
              </a:ext>
            </a:extLst>
          </p:cNvPr>
          <p:cNvSpPr txBox="1"/>
          <p:nvPr/>
        </p:nvSpPr>
        <p:spPr>
          <a:xfrm>
            <a:off x="237644" y="1248408"/>
            <a:ext cx="595035" cy="21544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000000"/>
                </a:solidFill>
                <a:ea typeface="맑은 고딕" pitchFamily="50" charset="-127"/>
              </a:rPr>
              <a:t>검색조건</a:t>
            </a:r>
          </a:p>
        </p:txBody>
      </p:sp>
      <p:sp>
        <p:nvSpPr>
          <p:cNvPr id="2086" name="TextBox 2085">
            <a:extLst>
              <a:ext uri="{FF2B5EF4-FFF2-40B4-BE49-F238E27FC236}">
                <a16:creationId xmlns:a16="http://schemas.microsoft.com/office/drawing/2014/main" id="{5778BFBF-D8E4-8953-5B13-6B9E364340CC}"/>
              </a:ext>
            </a:extLst>
          </p:cNvPr>
          <p:cNvSpPr txBox="1"/>
          <p:nvPr/>
        </p:nvSpPr>
        <p:spPr>
          <a:xfrm>
            <a:off x="237644" y="2985289"/>
            <a:ext cx="837089" cy="21544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000000"/>
                </a:solidFill>
                <a:ea typeface="맑은 고딕" pitchFamily="50" charset="-127"/>
              </a:rPr>
              <a:t>프로젝트 목록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C9B514-CDA8-70A3-7EEF-9AFC9DEFE2AC}"/>
              </a:ext>
            </a:extLst>
          </p:cNvPr>
          <p:cNvSpPr/>
          <p:nvPr/>
        </p:nvSpPr>
        <p:spPr bwMode="auto">
          <a:xfrm>
            <a:off x="236530" y="847740"/>
            <a:ext cx="976486" cy="306366"/>
          </a:xfrm>
          <a:prstGeom prst="rect">
            <a:avLst/>
          </a:prstGeom>
          <a:solidFill>
            <a:schemeClr val="accent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</a:rPr>
              <a:t>기본정보</a:t>
            </a:r>
            <a:endParaRPr lang="en-US" altLang="ko-KR" sz="1600" b="1" dirty="0">
              <a:ea typeface="맑은 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565DB1-B5E0-E53E-E3E4-520A52299449}"/>
              </a:ext>
            </a:extLst>
          </p:cNvPr>
          <p:cNvSpPr/>
          <p:nvPr/>
        </p:nvSpPr>
        <p:spPr bwMode="auto">
          <a:xfrm>
            <a:off x="1296148" y="847740"/>
            <a:ext cx="976486" cy="306366"/>
          </a:xfrm>
          <a:prstGeom prst="rect">
            <a:avLst/>
          </a:prstGeom>
          <a:solidFill>
            <a:schemeClr val="accent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600" b="1" dirty="0">
                <a:ea typeface="맑은 고딕" pitchFamily="50" charset="-127"/>
              </a:rPr>
              <a:t>상세정보</a:t>
            </a:r>
            <a:endParaRPr lang="en-US" altLang="ko-KR" sz="1600" b="1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8197410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356</Words>
  <Application>Microsoft Office PowerPoint</Application>
  <PresentationFormat>와이드스크린</PresentationFormat>
  <Paragraphs>225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HY견고딕</vt:lpstr>
      <vt:lpstr>굴림</vt:lpstr>
      <vt:lpstr>돋움</vt:lpstr>
      <vt:lpstr>맑은 고딕</vt:lpstr>
      <vt:lpstr>Arial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사원조회</dc:title>
  <dc:creator>manitech</dc:creator>
  <cp:lastModifiedBy>manitech</cp:lastModifiedBy>
  <cp:revision>158</cp:revision>
  <dcterms:created xsi:type="dcterms:W3CDTF">2022-12-29T05:44:17Z</dcterms:created>
  <dcterms:modified xsi:type="dcterms:W3CDTF">2024-07-12T05:15:23Z</dcterms:modified>
</cp:coreProperties>
</file>