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7f678ba7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7f678ba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cec8951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cec8951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cec89512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cec89512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What are the most popular rooms? 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3    13251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Three-bedroom houses are the most popular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Houses with one bathroom are the most popular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What is the most popular number of parking spaces?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2    9870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d042c667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d042c667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What are the most popular rooms? 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3    13251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Three-bedroom houses are the most popular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Houses with one bathroom are the most popular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What is the most popular number of parking spaces?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2    9870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d042c6674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d042c6674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What are the most popular rooms? 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3    13251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Three-bedroom houses are the most popular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Houses with one bathroom are the most popular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What is the most popular number of parking spaces?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2    9870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cec89512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cec89512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monthly </a:t>
            </a:r>
            <a:r>
              <a:rPr lang="en"/>
              <a:t>fluctuations</a:t>
            </a:r>
            <a:r>
              <a:rPr lang="en"/>
              <a:t> but generally, the price has been on an upward trend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cec89512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cec89512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7f678ba78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7f678ba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cec8951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cec8951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cec89512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cec89512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cec8951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cec8951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cec89512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cec89512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cec8951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cec8951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7f678ba7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7f678ba7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7f678b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7f678b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7f678ba7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7f678ba7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83725" y="165903"/>
            <a:ext cx="8222100" cy="16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0000"/>
                </a:highlight>
              </a:rPr>
              <a:t>MELBOURNE HOUSING ANALYSIS</a:t>
            </a:r>
            <a:endParaRPr b="1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431400" y="1426900"/>
            <a:ext cx="3733200" cy="323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4844850" y="1426900"/>
            <a:ext cx="3987600" cy="333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30500" y="1659200"/>
            <a:ext cx="3335100" cy="53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Council Area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5126900" y="1675775"/>
            <a:ext cx="3335100" cy="53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Suburb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431400" y="2345500"/>
            <a:ext cx="3617100" cy="149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Darebin City Council   		2730</a:t>
            </a:r>
            <a:endParaRPr sz="17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Boroondara City Council 	2555</a:t>
            </a:r>
            <a:endParaRPr sz="17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Moreland City Council 	          2028</a:t>
            </a:r>
            <a:endParaRPr sz="17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Glen Eira City Council 		1837</a:t>
            </a:r>
            <a:endParaRPr sz="17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Banyule City Council   		1710</a:t>
            </a:r>
            <a:endParaRPr sz="17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5259650" y="2488800"/>
            <a:ext cx="3202500" cy="153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Reservoir        		 829</a:t>
            </a:r>
            <a:endParaRPr sz="17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Bentleigh East   	 571</a:t>
            </a:r>
            <a:endParaRPr sz="17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Richmond        	  498</a:t>
            </a:r>
            <a:endParaRPr sz="17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Preston         		  473</a:t>
            </a:r>
            <a:endParaRPr sz="17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Brunswick    	           421</a:t>
            </a:r>
            <a:endParaRPr sz="21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Features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259699" cy="30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663675" y="4479825"/>
            <a:ext cx="74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 positive correlation between property features and price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by Rooms</a:t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800"/>
            <a:ext cx="6014200" cy="39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by Bathrooms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650" y="1017800"/>
            <a:ext cx="6121175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by Bedrooms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950" y="1017802"/>
            <a:ext cx="6174925" cy="40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in Price over Time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2" cy="3512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228750" y="144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 per Month</a:t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4700"/>
            <a:ext cx="5455674" cy="43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6122425" y="1028700"/>
            <a:ext cx="28539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March        3758</a:t>
            </a:r>
            <a:endParaRPr sz="1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October      3665</a:t>
            </a:r>
            <a:endParaRPr sz="1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September    3237</a:t>
            </a:r>
            <a:endParaRPr sz="1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November     3153</a:t>
            </a:r>
            <a:endParaRPr sz="1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July         2904</a:t>
            </a:r>
            <a:endParaRPr sz="2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-112125" y="1151100"/>
            <a:ext cx="46110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Recommendations</a:t>
            </a:r>
            <a:endParaRPr sz="4100"/>
          </a:p>
        </p:txBody>
      </p:sp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0" y="2867125"/>
            <a:ext cx="4489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 in the right kinds of property.</a:t>
            </a:r>
            <a:endParaRPr/>
          </a:p>
        </p:txBody>
      </p:sp>
      <p:sp>
        <p:nvSpPr>
          <p:cNvPr id="215" name="Google Shape;215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Investors should focus in the most popular characteristics of a property to meet market demand.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the Solution</a:t>
            </a:r>
            <a:endParaRPr/>
          </a:p>
        </p:txBody>
      </p:sp>
      <p:grpSp>
        <p:nvGrpSpPr>
          <p:cNvPr id="221" name="Google Shape;221;p30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22" name="Google Shape;222;p3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0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Property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30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3  Rooms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3 Bedrooms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2 Parkings Slots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1 Bathroom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26" name="Google Shape;226;p30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27" name="Google Shape;227;p3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30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Location of Property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30"/>
          <p:cNvSpPr txBox="1"/>
          <p:nvPr>
            <p:ph idx="4294967295" type="body"/>
          </p:nvPr>
        </p:nvSpPr>
        <p:spPr>
          <a:xfrm>
            <a:off x="3223075" y="1850300"/>
            <a:ext cx="2929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Region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Southern </a:t>
            </a:r>
            <a:r>
              <a:rPr lang="en" sz="1600">
                <a:solidFill>
                  <a:srgbClr val="000000"/>
                </a:solidFill>
              </a:rPr>
              <a:t>Metropolitan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Northern </a:t>
            </a:r>
            <a:r>
              <a:rPr lang="en" sz="1600">
                <a:solidFill>
                  <a:srgbClr val="000000"/>
                </a:solidFill>
              </a:rPr>
              <a:t>Metropolitan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Council Area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Darebin City Council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Boroondara City Council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Suburb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Reservoir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Bentleigh East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31" name="Google Shape;231;p30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32" name="Google Shape;232;p30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30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30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House	65.94%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Unit		22.64%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Town House	11.51%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/>
        </p:nvSpPr>
        <p:spPr>
          <a:xfrm>
            <a:off x="929150" y="995525"/>
            <a:ext cx="79143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0">
                <a:latin typeface="Roboto"/>
                <a:ea typeface="Roboto"/>
                <a:cs typeface="Roboto"/>
                <a:sym typeface="Roboto"/>
              </a:rPr>
              <a:t>Q &amp; A</a:t>
            </a:r>
            <a:endParaRPr sz="24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225" y="696850"/>
            <a:ext cx="2466975" cy="16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>
            <p:ph type="ctrTitle"/>
          </p:nvPr>
        </p:nvSpPr>
        <p:spPr>
          <a:xfrm>
            <a:off x="199900" y="-3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Overview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3750" y="1084600"/>
            <a:ext cx="2521200" cy="2108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2ND MOST LIVEABLE CITY IN THE WORLD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863663" y="2237525"/>
            <a:ext cx="2754300" cy="3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CITY OF INDEPENDENT YOUTH WHO MAKE UPTO 64% OF TOTAL POPULATION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956500" y="1194625"/>
            <a:ext cx="2671200" cy="123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REAL ESTATE ONE OF THE BEST PERFORMING INDUSTRIES IN AUSTRALIA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37875"/>
            <a:ext cx="2754300" cy="21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7325" y="2578525"/>
            <a:ext cx="3232325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83750" y="18536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2E9"/>
                </a:solidFill>
              </a:rPr>
              <a:t>Analysis by:</a:t>
            </a:r>
            <a:endParaRPr>
              <a:solidFill>
                <a:srgbClr val="D9D2E9"/>
              </a:solidFill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199100" y="3169050"/>
            <a:ext cx="872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FE2F3"/>
                </a:solidFill>
                <a:latin typeface="Roboto"/>
                <a:ea typeface="Roboto"/>
                <a:cs typeface="Roboto"/>
                <a:sym typeface="Roboto"/>
              </a:rPr>
              <a:t>Women in </a:t>
            </a:r>
            <a:r>
              <a:rPr lang="en" sz="3600">
                <a:solidFill>
                  <a:srgbClr val="CFE2F3"/>
                </a:solidFill>
                <a:latin typeface="Roboto"/>
                <a:ea typeface="Roboto"/>
                <a:cs typeface="Roboto"/>
                <a:sym typeface="Roboto"/>
              </a:rPr>
              <a:t>Tech</a:t>
            </a:r>
            <a:endParaRPr sz="3600">
              <a:solidFill>
                <a:srgbClr val="CFE2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809525" y="1498675"/>
            <a:ext cx="72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Housing Situation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en" sz="1900">
                <a:solidFill>
                  <a:srgbClr val="000000"/>
                </a:solidFill>
              </a:rPr>
              <a:t>High demand for Houses.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en" sz="1900">
                <a:solidFill>
                  <a:srgbClr val="000000"/>
                </a:solidFill>
              </a:rPr>
              <a:t>Houses are sold through auction and direct sale.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en" sz="1900">
                <a:solidFill>
                  <a:srgbClr val="000000"/>
                </a:solidFill>
              </a:rPr>
              <a:t>Prices are skyrocketing.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en" sz="1900">
                <a:solidFill>
                  <a:srgbClr val="000000"/>
                </a:solidFill>
              </a:rPr>
              <a:t>Property is becoming more and more unaffordable.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en" sz="1900">
                <a:solidFill>
                  <a:srgbClr val="000000"/>
                </a:solidFill>
              </a:rPr>
              <a:t>Home ownership rates for people under age 40 is declining.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93450"/>
            <a:ext cx="4693525" cy="43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Housing </a:t>
            </a:r>
            <a:r>
              <a:rPr lang="en" sz="3600">
                <a:solidFill>
                  <a:schemeClr val="lt1"/>
                </a:solidFill>
              </a:rPr>
              <a:t>Problem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975"/>
            <a:ext cx="7284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Failure by the housing system to provide the right:</a:t>
            </a:r>
            <a:endParaRPr sz="2000"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 Quantity of houses,</a:t>
            </a:r>
            <a:endParaRPr sz="2000"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 With the right characteristics,</a:t>
            </a:r>
            <a:endParaRPr sz="2000"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 The right locations overtime.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The research seeks to understand house market demand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by analysing housing sales data.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grpSp>
        <p:nvGrpSpPr>
          <p:cNvPr id="116" name="Google Shape;116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House Type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Houses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Units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Townhouses</a:t>
            </a:r>
            <a:endParaRPr sz="1600"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22" name="Google Shape;122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Regions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Council Area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Suburb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Distance from CBD</a:t>
            </a:r>
            <a:endParaRPr sz="160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27" name="Google Shape;127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Property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Rooms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Bedrooms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Bathrooms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Land size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Parking Space</a:t>
            </a:r>
            <a:endParaRPr sz="1600"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17950"/>
            <a:ext cx="2749150" cy="24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Dataset : Melbourne  housing sales dataset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Source : Domain Group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Characteristics:</a:t>
            </a:r>
            <a:endParaRPr sz="21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Period : May 2016 - March 2018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Shape: 21 x 34856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Columns:</a:t>
            </a:r>
            <a:endParaRPr sz="1700">
              <a:solidFill>
                <a:srgbClr val="000000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</a:pPr>
            <a:r>
              <a:rPr lang="en" sz="1700">
                <a:solidFill>
                  <a:srgbClr val="000000"/>
                </a:solidFill>
              </a:rPr>
              <a:t>Type</a:t>
            </a:r>
            <a:endParaRPr sz="1700">
              <a:solidFill>
                <a:srgbClr val="000000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</a:pPr>
            <a:r>
              <a:rPr lang="en" sz="1700">
                <a:solidFill>
                  <a:srgbClr val="000000"/>
                </a:solidFill>
              </a:rPr>
              <a:t>Price</a:t>
            </a:r>
            <a:endParaRPr sz="1700">
              <a:solidFill>
                <a:srgbClr val="000000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</a:pPr>
            <a:r>
              <a:rPr lang="en" sz="1700">
                <a:solidFill>
                  <a:srgbClr val="000000"/>
                </a:solidFill>
              </a:rPr>
              <a:t>Suburb</a:t>
            </a:r>
            <a:endParaRPr sz="1700">
              <a:solidFill>
                <a:srgbClr val="000000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</a:pPr>
            <a:r>
              <a:rPr lang="en" sz="1700">
                <a:solidFill>
                  <a:srgbClr val="000000"/>
                </a:solidFill>
              </a:rPr>
              <a:t>e.t.c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lang="en" sz="2000">
                <a:solidFill>
                  <a:srgbClr val="000000"/>
                </a:solidFill>
              </a:rPr>
              <a:t>Dropping </a:t>
            </a:r>
            <a:r>
              <a:rPr lang="en" sz="2000">
                <a:solidFill>
                  <a:srgbClr val="000000"/>
                </a:solidFill>
              </a:rPr>
              <a:t>Irrelevant</a:t>
            </a:r>
            <a:r>
              <a:rPr lang="en" sz="2000">
                <a:solidFill>
                  <a:srgbClr val="000000"/>
                </a:solidFill>
              </a:rPr>
              <a:t> Columns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lang="en" sz="2000">
                <a:solidFill>
                  <a:srgbClr val="000000"/>
                </a:solidFill>
              </a:rPr>
              <a:t>Renaming Columns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lang="en" sz="2000">
                <a:solidFill>
                  <a:srgbClr val="000000"/>
                </a:solidFill>
              </a:rPr>
              <a:t>Check and dropping duplicates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lang="en" sz="2000">
                <a:solidFill>
                  <a:srgbClr val="000000"/>
                </a:solidFill>
              </a:rPr>
              <a:t>Check for outliers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lang="en" sz="2000">
                <a:solidFill>
                  <a:srgbClr val="000000"/>
                </a:solidFill>
              </a:rPr>
              <a:t>Change data types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lang="en" sz="2000">
                <a:solidFill>
                  <a:srgbClr val="000000"/>
                </a:solidFill>
              </a:rPr>
              <a:t>Check for null values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Filled price and land size with median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Filled the rest with 0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75" y="1618200"/>
            <a:ext cx="5271350" cy="32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5939925" y="2936775"/>
            <a:ext cx="28041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House    	          19548</a:t>
            </a:r>
            <a:endParaRPr sz="18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Unit        		  6713</a:t>
            </a:r>
            <a:endParaRPr sz="18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Townhouse     3413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-66375" y="1102300"/>
            <a:ext cx="393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TYPE OF PROPERTY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244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7496474" cy="36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3301575" y="1625250"/>
            <a:ext cx="43473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Southern Metropolitan   			     9428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Northern Metropolitan    			     8892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Western Metropolitan      		     6245</a:t>
            </a:r>
            <a:endParaRPr sz="20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311700" y="851875"/>
            <a:ext cx="4811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By Region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