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72" r:id="rId5"/>
    <p:sldId id="268" r:id="rId6"/>
    <p:sldId id="262" r:id="rId7"/>
    <p:sldId id="284" r:id="rId8"/>
    <p:sldId id="285" r:id="rId9"/>
    <p:sldId id="281" r:id="rId10"/>
    <p:sldId id="282" r:id="rId11"/>
    <p:sldId id="283" r:id="rId12"/>
    <p:sldId id="288" r:id="rId13"/>
    <p:sldId id="275" r:id="rId14"/>
    <p:sldId id="264" r:id="rId15"/>
    <p:sldId id="261" r:id="rId16"/>
    <p:sldId id="274" r:id="rId17"/>
    <p:sldId id="286" r:id="rId18"/>
    <p:sldId id="276" r:id="rId19"/>
    <p:sldId id="277" r:id="rId20"/>
    <p:sldId id="278" r:id="rId21"/>
    <p:sldId id="279" r:id="rId22"/>
    <p:sldId id="269" r:id="rId23"/>
    <p:sldId id="270" r:id="rId2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B826D3F-7EF2-467F-A178-45152FE4785F}">
          <p14:sldIdLst>
            <p14:sldId id="272"/>
            <p14:sldId id="268"/>
            <p14:sldId id="262"/>
            <p14:sldId id="284"/>
            <p14:sldId id="285"/>
            <p14:sldId id="281"/>
            <p14:sldId id="282"/>
            <p14:sldId id="283"/>
            <p14:sldId id="288"/>
            <p14:sldId id="275"/>
            <p14:sldId id="264"/>
            <p14:sldId id="261"/>
            <p14:sldId id="274"/>
            <p14:sldId id="286"/>
            <p14:sldId id="276"/>
          </p14:sldIdLst>
        </p14:section>
        <p14:section name="Seção sem Título" id="{9A877B05-8919-4605-B251-19DE184DC437}">
          <p14:sldIdLst>
            <p14:sldId id="277"/>
            <p14:sldId id="278"/>
            <p14:sldId id="279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2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1032" y="78"/>
      </p:cViewPr>
      <p:guideLst>
        <p:guide orient="horz" pos="302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9C70DE3-DED5-47D4-B8DF-B62F830534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2648BA-654A-4328-9AD5-4BA3D7D127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18786-4249-4367-930F-BC56AB5DE726}" type="datetime1">
              <a:rPr lang="pt-BR" smtClean="0"/>
              <a:t>28/05/2022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E8BDD4-2584-473B-8BD2-4E95762986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59A14C-E9D5-48C6-990E-BB7F921FF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4A504-11CF-4FCF-9E55-8A6E2487E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112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859BF4-2327-4EA6-A7C6-42203F9A3970}" type="datetime1">
              <a:rPr lang="pt-BR" noProof="0" smtClean="0"/>
              <a:t>28/05/2022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485773-E831-40C3-B08E-FE9BDAA6938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769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5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97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69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07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255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91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1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485773-E831-40C3-B08E-FE9BDAA6938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60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pt-BR" noProof="0" smtClean="0"/>
              <a:t>‹nº›</a:t>
            </a:fld>
            <a:endParaRPr lang="pt-BR" noProof="0" dirty="0"/>
          </a:p>
        </p:txBody>
      </p:sp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 rtl="0">
              <a:tabLst>
                <a:tab pos="3370263" algn="l"/>
              </a:tabLst>
            </a:pPr>
            <a:r>
              <a:rPr lang="pt-BR" sz="4000" noProof="0">
                <a:solidFill>
                  <a:schemeClr val="tx2">
                    <a:alpha val="75000"/>
                  </a:schemeClr>
                </a:solidFill>
              </a:rPr>
              <a:t>Clique para editar o título Mestre</a:t>
            </a:r>
            <a:endParaRPr lang="pt-BR" sz="4000" noProof="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>
                <a:solidFill>
                  <a:schemeClr val="tx2"/>
                </a:solidFill>
              </a:rPr>
              <a:t>subtítulo</a:t>
            </a: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5157787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5157787" cy="375126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9024" y="1806038"/>
            <a:ext cx="5183188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69024" y="2390588"/>
            <a:ext cx="5183188" cy="375126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3" name="Espaço Reservado para Rodapé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3200400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5800" y="1800575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5800" y="2385125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1814" y="1802952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1814" y="2387502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3" name="Espaço Reservado para Data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6" name="Espaço Reservado para Rodapé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7" name="Espaço Reservado para o Número do Slide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ctr"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Espaço Reservado para Conteúdo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Imagem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1" name="Espaço Reservado para Rodapé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2" name="Espaço Reservado para o Número do Slide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Título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Espaço Reservado para Conteúdo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8113" y="2851343"/>
            <a:ext cx="8490581" cy="1746195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7350" y="4846921"/>
            <a:ext cx="6632107" cy="951488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3117186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26924"/>
            <a:ext cx="10515600" cy="1262726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11756"/>
            <a:ext cx="5181600" cy="436520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11756"/>
            <a:ext cx="5181600" cy="436520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647698"/>
            <a:ext cx="4061821" cy="155855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47699"/>
            <a:ext cx="6172200" cy="5213351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6256"/>
            <a:ext cx="4061821" cy="366273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 rtlCol="0">
            <a:normAutofit/>
          </a:bodyPr>
          <a:lstStyle/>
          <a:p>
            <a:pPr algn="r"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6" name="Espaço Reservado para Imagem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7" name="Espaço Reservado para Imagem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5" name="Espaço Reservado para Imagem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1" name="Espaço Reservado para Rodapé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2" name="Espaço Reservado para o Número do Slide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rtlCol="0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rtlCol="0"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 rtl="0"/>
            <a:r>
              <a:rPr lang="pt-BR" noProof="0" dirty="0"/>
              <a:t>Clique para adicionar o texto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Espaço Reservado para Data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4" name="Espaço Reservado para Imagem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9" name="Espaço Reservado para Rodapé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5" name="Espaço Reservado para Imagem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o Número do Slide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r" rtl="0"/>
            <a:r>
              <a:rPr lang="pt-BR" sz="4000" noProof="0"/>
              <a:t>Clique para editar o título Mestre</a:t>
            </a:r>
            <a:endParaRPr lang="pt-BR" sz="4000" noProof="0" dirty="0"/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r>
              <a:rPr lang="pt-BR" sz="1600" noProof="0"/>
              <a:t>Clique para editar o estilo do subtítulo Mestre</a:t>
            </a:r>
            <a:endParaRPr lang="pt-BR" sz="1600" noProof="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11756"/>
            <a:ext cx="10515600" cy="4190323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Data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3" name="Espaço Reservado para Rodapé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el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38403"/>
            <a:ext cx="10515600" cy="354520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 rtlCol="0">
            <a:normAutofit fontScale="90000"/>
          </a:bodyPr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t-BR" sz="1600" noProof="0"/>
              <a:t>Clique para editar o estilo do subtítulo Mestre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79255"/>
            <a:ext cx="10515600" cy="4190323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16213"/>
            <a:ext cx="10515600" cy="2212258"/>
          </a:xfrm>
        </p:spPr>
        <p:txBody>
          <a:bodyPr rtlCol="0" anchor="t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Data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.maisfontes.com/author/astigmaticaoet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r.maisfontes.com/author/astigmat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hyperlink" Target="https://color.adobe.com/pt/create/imagecaoet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377973" cy="3513510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Trabalho 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Projeto Interdisciplinar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1°- semestre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</p:txBody>
      </p:sp>
      <p:pic>
        <p:nvPicPr>
          <p:cNvPr id="8" name="Espaço Reservado para Imagem 7" descr="Uma imagem contendo árvores, ao ar livre, floresta, natureza, névoa">
            <a:extLst>
              <a:ext uri="{FF2B5EF4-FFF2-40B4-BE49-F238E27FC236}">
                <a16:creationId xmlns:a16="http://schemas.microsoft.com/office/drawing/2014/main" id="{E012FD38-BCDB-4D51-8DED-F3962AB9A4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3024" y="0"/>
            <a:ext cx="7808976" cy="6858000"/>
          </a:xfr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96E1572-752B-ADEC-9B96-8BCFF924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t-BR" sz="2000" noProof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pt-BR" sz="20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0755-9A81-4C2A-9F48-7B0CF685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</p:txBody>
      </p:sp>
      <p:pic>
        <p:nvPicPr>
          <p:cNvPr id="6" name="Espaço Reservado para Conteúdo 5" descr="Logotipo, nome da empresa&#10;&#10;Descrição gerada automaticamente">
            <a:extLst>
              <a:ext uri="{FF2B5EF4-FFF2-40B4-BE49-F238E27FC236}">
                <a16:creationId xmlns:a16="http://schemas.microsoft.com/office/drawing/2014/main" id="{E7A3A50E-8EF7-B8F3-40D0-8FE4FD613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5255" y="1811756"/>
            <a:ext cx="4721490" cy="4190323"/>
          </a:xfrm>
          <a:noFill/>
        </p:spPr>
      </p:pic>
      <p:sp>
        <p:nvSpPr>
          <p:cNvPr id="66" name="Espaço Reservado para o Número do Slide 65">
            <a:extLst>
              <a:ext uri="{FF2B5EF4-FFF2-40B4-BE49-F238E27FC236}">
                <a16:creationId xmlns:a16="http://schemas.microsoft.com/office/drawing/2014/main" id="{66335940-4EDC-4550-8115-003BDF496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44401" y="6331527"/>
            <a:ext cx="1922908" cy="526473"/>
          </a:xfrm>
        </p:spPr>
        <p:txBody>
          <a:bodyPr rtlCol="0" anchor="ctr">
            <a:noAutofit/>
          </a:bodyPr>
          <a:lstStyle/>
          <a:p>
            <a:pPr rtl="0">
              <a:spcAft>
                <a:spcPts val="600"/>
              </a:spcAft>
            </a:pPr>
            <a:fld id="{AE208ADF-3ADD-483D-A721-14E3EEE2C135}" type="slidenum">
              <a:rPr lang="pt-BR" sz="2000" smtClean="0">
                <a:latin typeface="Arial" panose="020B0604020202020204" pitchFamily="34" charset="0"/>
                <a:cs typeface="Arial" panose="020B0604020202020204" pitchFamily="34" charset="0"/>
              </a:rPr>
              <a:pPr rtl="0">
                <a:spcAft>
                  <a:spcPts val="600"/>
                </a:spcAft>
              </a:pPr>
              <a:t>10</a:t>
            </a:fld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8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8D09F-B3D9-43B0-A67F-A687A64D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953"/>
            <a:ext cx="10515600" cy="1048212"/>
          </a:xfrm>
        </p:spPr>
        <p:txBody>
          <a:bodyPr rtlCol="0">
            <a:normAutofit fontScale="90000"/>
          </a:bodyPr>
          <a:lstStyle/>
          <a:p>
            <a:pPr algn="ctr"/>
            <a:r>
              <a:rPr lang="pt-BR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Fonte </a:t>
            </a:r>
            <a:r>
              <a:rPr lang="pt-BR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Yellowtail</a:t>
            </a:r>
            <a:br>
              <a:rPr lang="pt-BR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26602CE-71BA-46A4-8EEE-854AA7520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pt-BR" sz="2000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11</a:t>
            </a:fld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969FE3-ADC1-F913-B256-620F08F25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40" y="1333838"/>
            <a:ext cx="10515600" cy="4190323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Família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Yellowtail</a:t>
            </a:r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Sub -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FamíliaRegularVersãoVersion</a:t>
            </a:r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1.000Autor</a:t>
            </a:r>
            <a:b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Yellowtail</a:t>
            </a:r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é a fonte cursiva perfeita para todos os seus designs divertidos. A subfamília da fonte é </a:t>
            </a:r>
            <a:r>
              <a:rPr lang="pt-BR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fonte foi projetada por </a:t>
            </a:r>
            <a:r>
              <a:rPr lang="pt-BR" b="1" i="0" u="none" strike="noStrike" dirty="0" err="1">
                <a:solidFill>
                  <a:srgbClr val="7F85F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https://br.maisfontes.com/author/astigmaticaoeti"/>
              </a:rPr>
              <a:t>Astigmatic</a:t>
            </a:r>
            <a:r>
              <a:rPr lang="pt-BR" b="1" i="0" u="none" strike="noStrike" dirty="0">
                <a:solidFill>
                  <a:srgbClr val="7F85F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https://br.maisfontes.com/author/astigmaticaoeti"/>
              </a:rPr>
              <a:t> AOETI</a:t>
            </a:r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93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60CF67FA-D213-5540-6B65-3CCD3D3E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anchor="ctr">
            <a:noAutofit/>
          </a:bodyPr>
          <a:lstStyle/>
          <a:p>
            <a:pPr rtl="0">
              <a:spcAft>
                <a:spcPts val="600"/>
              </a:spcAft>
            </a:pPr>
            <a:fld id="{AE208ADF-3ADD-483D-A721-14E3EEE2C135}" type="slidenum">
              <a:rPr lang="pt-BR" sz="2000" noProof="0" smtClean="0">
                <a:latin typeface="Arial" panose="020B0604020202020204" pitchFamily="34" charset="0"/>
                <a:cs typeface="Arial" panose="020B0604020202020204" pitchFamily="34" charset="0"/>
              </a:rPr>
              <a:pPr rtl="0">
                <a:spcAft>
                  <a:spcPts val="600"/>
                </a:spcAft>
              </a:pPr>
              <a:t>12</a:t>
            </a:fld>
            <a:endParaRPr lang="pt-BR" sz="20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283E3-686A-4399-B44D-71E2E0C59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>
                <a:solidFill>
                  <a:schemeClr val="tx2">
                    <a:alpha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Paleta de cores utilizadas no logo</a:t>
            </a:r>
          </a:p>
        </p:txBody>
      </p:sp>
      <p:sp>
        <p:nvSpPr>
          <p:cNvPr id="30" name="Subtitle 5">
            <a:extLst>
              <a:ext uri="{FF2B5EF4-FFF2-40B4-BE49-F238E27FC236}">
                <a16:creationId xmlns:a16="http://schemas.microsoft.com/office/drawing/2014/main" id="{FC318918-D358-7BB7-0392-BFABC04A1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952" y="4876800"/>
            <a:ext cx="3322608" cy="1844675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sz="3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#378c5b,#e1d469</a:t>
            </a:r>
          </a:p>
          <a:p>
            <a:pPr algn="l"/>
            <a:r>
              <a:rPr lang="pt-BR" sz="3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#f1eecb,#7fc148</a:t>
            </a:r>
          </a:p>
          <a:p>
            <a:pPr algn="l"/>
            <a:r>
              <a:rPr lang="pt-BR" sz="3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#5c6cac</a:t>
            </a:r>
          </a:p>
          <a:p>
            <a:endParaRPr lang="en-US" dirty="0"/>
          </a:p>
        </p:txBody>
      </p:sp>
      <p:pic>
        <p:nvPicPr>
          <p:cNvPr id="16" name="Espaço Reservado para Imagem 15" descr="Logotipo&#10;&#10;Descrição gerada automaticamente com confiança baixa">
            <a:extLst>
              <a:ext uri="{FF2B5EF4-FFF2-40B4-BE49-F238E27FC236}">
                <a16:creationId xmlns:a16="http://schemas.microsoft.com/office/drawing/2014/main" id="{19DF0C2E-E37B-52D2-E69F-F79D935A59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tretch/>
        </p:blipFill>
        <p:spPr>
          <a:xfrm>
            <a:off x="4383024" y="1681742"/>
            <a:ext cx="7808976" cy="3494516"/>
          </a:xfrm>
          <a:noFill/>
        </p:spPr>
      </p:pic>
    </p:spTree>
    <p:extLst>
      <p:ext uri="{BB962C8B-B14F-4D97-AF65-F5344CB8AC3E}">
        <p14:creationId xmlns:p14="http://schemas.microsoft.com/office/powerpoint/2010/main" val="47718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5B81330-A59C-4CCA-93EA-79083C568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481263"/>
            <a:ext cx="10890565" cy="5454316"/>
          </a:xfrm>
        </p:spPr>
        <p:txBody>
          <a:bodyPr rtlCol="0">
            <a:normAutofit/>
          </a:bodyPr>
          <a:lstStyle/>
          <a:p>
            <a:pPr rtl="0"/>
            <a:b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reto</a:t>
            </a:r>
            <a:b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tonalidade tem a vantagem de fazer uma boa composição com outras cores, especialmente na tipografia. Diversas empresas usam o preto em contraste com o branco.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6BB31DF5-C74E-43EC-894C-2E5DC0D59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pt-BR" sz="2000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13</a:t>
            </a:fld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436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DF275-E0E2-E576-5598-EEEFDAB1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Branco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2589E-34F6-3D2A-0CAC-BD0E67C0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cor branca significa paz, pureza e limpeza. É também chamada de "cor da luz" porque reflete todas as cores do espectro. A cor branca reflete todos os raios luminosos proporcionando uma clareza total.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Utilizada aqui também como plano de fundo para destaque do logo.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9E9D6E-DADA-6A69-B2F0-0BF603E0B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t-BR" noProof="0" smtClean="0"/>
              <a:pPr rtl="0"/>
              <a:t>14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1163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2AA78-FAB6-4776-8D07-F29C7828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</p:spPr>
        <p:txBody>
          <a:bodyPr rtlCol="0"/>
          <a:lstStyle/>
          <a:p>
            <a:pPr algn="ctr" rtl="0"/>
            <a:r>
              <a:rPr lang="pt-BR" dirty="0">
                <a:solidFill>
                  <a:schemeClr val="tx1">
                    <a:alpha val="7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alpha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Amarelo</a:t>
            </a:r>
          </a:p>
        </p:txBody>
      </p:sp>
      <p:sp>
        <p:nvSpPr>
          <p:cNvPr id="32" name="Espaço Reservado para o Número do Slide 31">
            <a:extLst>
              <a:ext uri="{FF2B5EF4-FFF2-40B4-BE49-F238E27FC236}">
                <a16:creationId xmlns:a16="http://schemas.microsoft.com/office/drawing/2014/main" id="{CC7B1733-8B85-4D01-A9F3-45031C885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pt-BR" sz="2000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15</a:t>
            </a:fld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2CFA1D-3B94-C57B-C855-943AA67D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111" y="1991119"/>
            <a:ext cx="10515600" cy="385627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cor amarela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significa </a:t>
            </a:r>
            <a:r>
              <a:rPr lang="pt-BR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luz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pt-BR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calor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descontração, otimismo e alegria. O amarelo simboliza </a:t>
            </a:r>
            <a:r>
              <a:rPr lang="pt-BR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sol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pt-BR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verão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prosperidade e a felicidade. É uma cor inspiradora e que desperta a criatividade. Estimula as atividades mentais e o raciocínio.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Neste caso a cor mais amarelada representa o sol.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Porcentagens de cores RGB #e1d469</a:t>
            </a:r>
          </a:p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%41,51 vermelho</a:t>
            </a:r>
          </a:p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%39,11 verde</a:t>
            </a:r>
          </a:p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%19,37 azul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44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C8BD1-802E-66AD-FB7E-0CF2F84C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>
                    <a:alpha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Cinza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A91591-B6A4-AFC9-B877-3796DEC8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505"/>
            <a:ext cx="10515600" cy="3953073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impressão em escala de cinza é a melhor maneira de migrar para a impressão de cores. Na verdade, a impressão em escala de cinza também é uma impressão de cores, pois o preto é uma cor.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Porcentagens de cores RGB #f1eecb</a:t>
            </a:r>
          </a:p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%35,34</a:t>
            </a:r>
          </a:p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%34,90</a:t>
            </a:r>
          </a:p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%29,77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476359-64AE-9634-3797-A5072422A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4" cy="365125"/>
          </a:xfrm>
        </p:spPr>
        <p:txBody>
          <a:bodyPr/>
          <a:lstStyle/>
          <a:p>
            <a:pPr rtl="0"/>
            <a:fld id="{AE208ADF-3ADD-483D-A721-14E3EEE2C135}" type="slidenum">
              <a:rPr lang="pt-BR" sz="2000" noProof="0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16</a:t>
            </a:fld>
            <a:endParaRPr lang="pt-BR" sz="20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8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2D1EB-CC30-FD91-FCA7-DC6DDD39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Verde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B5690-4635-D020-86EA-77925935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052"/>
            <a:ext cx="10515600" cy="3744525"/>
          </a:xfrm>
        </p:spPr>
        <p:txBody>
          <a:bodyPr>
            <a:normAutofit fontScale="85000" lnSpcReduction="10000"/>
          </a:bodyPr>
          <a:lstStyle/>
          <a:p>
            <a:pPr algn="l"/>
            <a:endParaRPr lang="pt-BR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cor verde está atrelado às sensações de harmonia e de equilíbrio. Mais uma vez, devido à associação com a natureza, que também nos traz frescor e paz.</a:t>
            </a:r>
          </a:p>
          <a:p>
            <a:pPr algn="l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 caso uma representação da natureza.</a:t>
            </a:r>
            <a:endParaRPr lang="pt-BR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Porcentagens de cores RGB #7fc148</a:t>
            </a:r>
          </a:p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%32,40</a:t>
            </a:r>
          </a:p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%49,23</a:t>
            </a:r>
          </a:p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%18,37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BC2F4A-D2A4-9532-3463-F8C31DA1B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t-BR" sz="2000" noProof="0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17</a:t>
            </a:fld>
            <a:endParaRPr lang="pt-BR" sz="20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6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D3E5A-D6A3-1DAA-010A-1BA132A5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alpha val="75000"/>
                  </a:schemeClr>
                </a:solidFill>
              </a:rPr>
              <a:t>                                           </a:t>
            </a:r>
            <a:r>
              <a:rPr lang="pt-BR" dirty="0">
                <a:solidFill>
                  <a:schemeClr val="tx1">
                    <a:alpha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12DF8-27B5-F63F-A71C-FFC491D6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052"/>
            <a:ext cx="10515600" cy="374452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se pensa em elementos naturais, não faltam exemplos para que se possa entender o que a cor azul representa. Ela está intimamente ligada à vida, já que é tom característico do céu e o símbolo tradicional para a representação da água,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ssim como as outras cores frias, o azul transmite a ideia de calma para qualquer ambiente. 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Porcentagens de cores RGB #5c6cac</a:t>
            </a:r>
          </a:p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%24,73</a:t>
            </a:r>
          </a:p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%29,03</a:t>
            </a:r>
          </a:p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%46,24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8C0178-B637-4EDB-2E48-71C6DF102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t-BR" sz="2000" noProof="0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18</a:t>
            </a:fld>
            <a:endParaRPr lang="pt-BR" sz="20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11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BDAC4-BCFB-42F6-BA9A-039BB65B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alpha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941B7-49D8-4ECD-BBC8-6588DECB3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alpha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uma paleta imensa de cores é possível criar diversas tonalidades de cores que podem ter milhares de significados conforme o contesto abordado.</a:t>
            </a:r>
          </a:p>
        </p:txBody>
      </p:sp>
      <p:pic>
        <p:nvPicPr>
          <p:cNvPr id="7" name="Espaço Reservado para Imagem 6" descr="Uma imagem contendo árvores, ao ar livre, floresta, natureza, névoa">
            <a:extLst>
              <a:ext uri="{FF2B5EF4-FFF2-40B4-BE49-F238E27FC236}">
                <a16:creationId xmlns:a16="http://schemas.microsoft.com/office/drawing/2014/main" id="{67622E7C-99A9-46F7-8DC6-CB21DE6130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8272" y="658368"/>
            <a:ext cx="4809744" cy="2606040"/>
          </a:xfrm>
        </p:spPr>
      </p:pic>
      <p:pic>
        <p:nvPicPr>
          <p:cNvPr id="9" name="Espaço Reservado para Imagem 8" descr="Um galho verde de árvore com um cone de pinheiro visto de perto">
            <a:extLst>
              <a:ext uri="{FF2B5EF4-FFF2-40B4-BE49-F238E27FC236}">
                <a16:creationId xmlns:a16="http://schemas.microsoft.com/office/drawing/2014/main" id="{43702E36-1B89-4AF5-B77B-B83BE9FCC95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8272" y="3584448"/>
            <a:ext cx="4809744" cy="2606040"/>
          </a:xfrm>
        </p:spPr>
      </p:pic>
      <p:sp>
        <p:nvSpPr>
          <p:cNvPr id="44" name="Espaço Reservado para o Número do Slide 43">
            <a:extLst>
              <a:ext uri="{FF2B5EF4-FFF2-40B4-BE49-F238E27FC236}">
                <a16:creationId xmlns:a16="http://schemas.microsoft.com/office/drawing/2014/main" id="{5BF29222-3F80-4F2B-90CE-3D40FFF1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pt-BR" sz="2000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19</a:t>
            </a:fld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76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939E1-00A2-4A36-B095-E065A6DE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07" y="562401"/>
            <a:ext cx="3483421" cy="333504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Fatec-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Matéria Design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Professor: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Daniel 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Robledo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54E3C-306E-4FC5-A69F-6423F774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45" y="294468"/>
            <a:ext cx="6401231" cy="3709334"/>
          </a:xfrm>
        </p:spPr>
        <p:txBody>
          <a:bodyPr rtlCol="0">
            <a:normAutofit/>
          </a:bodyPr>
          <a:lstStyle/>
          <a:p>
            <a:pPr rt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Faculdade de Tecnologia de ARARAS</a:t>
            </a:r>
          </a:p>
          <a:p>
            <a:pPr rt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Alunos:</a:t>
            </a:r>
          </a:p>
          <a:p>
            <a:pPr rt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Carla Cristina Justino Pereira da Silva</a:t>
            </a:r>
          </a:p>
          <a:p>
            <a:pPr rt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Daniel de Godoy Carolino</a:t>
            </a:r>
          </a:p>
          <a:p>
            <a:pPr rt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Guilherme Willian de Paula</a:t>
            </a:r>
          </a:p>
          <a:p>
            <a:pPr rt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Luca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Wyllian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Beteghella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Renan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Altargio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Valdemir Noia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Guariento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Espaço Reservado para Imagem 8" descr="Três anéis visto de perto">
            <a:extLst>
              <a:ext uri="{FF2B5EF4-FFF2-40B4-BE49-F238E27FC236}">
                <a16:creationId xmlns:a16="http://schemas.microsoft.com/office/drawing/2014/main" id="{072D25A5-89BE-44C4-B28D-DA5455752A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512" y="4142232"/>
            <a:ext cx="2606040" cy="2075688"/>
          </a:xfrm>
        </p:spPr>
      </p:pic>
      <p:pic>
        <p:nvPicPr>
          <p:cNvPr id="11" name="Espaço Reservado para Imagem 10" descr="Um galho verde de árvore com um cone de pinheiro visto de perto">
            <a:extLst>
              <a:ext uri="{FF2B5EF4-FFF2-40B4-BE49-F238E27FC236}">
                <a16:creationId xmlns:a16="http://schemas.microsoft.com/office/drawing/2014/main" id="{29ECE34D-620F-4312-BB89-40BCDBDB25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6041" y="4142232"/>
            <a:ext cx="2606040" cy="2075688"/>
          </a:xfrm>
        </p:spPr>
      </p:pic>
      <p:pic>
        <p:nvPicPr>
          <p:cNvPr id="13" name="Espaço Reservado para Imagem 12" descr="Uma casca de árvore vista de perto">
            <a:extLst>
              <a:ext uri="{FF2B5EF4-FFF2-40B4-BE49-F238E27FC236}">
                <a16:creationId xmlns:a16="http://schemas.microsoft.com/office/drawing/2014/main" id="{5C2E09F6-794D-4CBA-A9C6-4460C18FC39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9921" y="4142232"/>
            <a:ext cx="2606040" cy="2075688"/>
          </a:xfrm>
        </p:spPr>
      </p:pic>
      <p:pic>
        <p:nvPicPr>
          <p:cNvPr id="15" name="Espaço Reservado para Imagem 14" descr="Um galho verde de árvore visto de perto">
            <a:extLst>
              <a:ext uri="{FF2B5EF4-FFF2-40B4-BE49-F238E27FC236}">
                <a16:creationId xmlns:a16="http://schemas.microsoft.com/office/drawing/2014/main" id="{4A4FF327-FD26-47EF-A265-02A0BB3793C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3100" y="4142232"/>
            <a:ext cx="2606040" cy="2075688"/>
          </a:xfrm>
        </p:spPr>
      </p:pic>
      <p:sp>
        <p:nvSpPr>
          <p:cNvPr id="76" name="Espaço Reservado para o Número do Slide 75">
            <a:extLst>
              <a:ext uri="{FF2B5EF4-FFF2-40B4-BE49-F238E27FC236}">
                <a16:creationId xmlns:a16="http://schemas.microsoft.com/office/drawing/2014/main" id="{4FCE912F-09D6-4C14-A807-126C32B03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562690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pt-BR" sz="2000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2</a:t>
            </a:fld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31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alpha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 </a:t>
            </a:r>
            <a:r>
              <a:rPr lang="pt-BR" dirty="0" err="1">
                <a:solidFill>
                  <a:schemeClr val="tx1">
                    <a:alpha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Bibliograficas</a:t>
            </a:r>
            <a:endParaRPr lang="pt-BR" dirty="0">
              <a:solidFill>
                <a:schemeClr val="tx1">
                  <a:alpha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3F7967-21CD-4D4E-A475-5040D50F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93" y="2412044"/>
            <a:ext cx="3364358" cy="3673245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pt-BR" dirty="0">
                <a:solidFill>
                  <a:schemeClr val="tx1">
                    <a:alpha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  <a:p>
            <a:pPr rtl="0"/>
            <a:r>
              <a:rPr lang="pt-BR" dirty="0">
                <a:solidFill>
                  <a:schemeClr val="tx1">
                    <a:alpha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Google.com</a:t>
            </a:r>
          </a:p>
          <a:p>
            <a:pPr rtl="0"/>
            <a:r>
              <a:rPr lang="pt-BR" dirty="0">
                <a:solidFill>
                  <a:schemeClr val="tx1">
                    <a:alpha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Agenciaimpacto.com.br</a:t>
            </a:r>
          </a:p>
          <a:p>
            <a:pPr rtl="0"/>
            <a:r>
              <a:rPr lang="pt-BR" dirty="0">
                <a:solidFill>
                  <a:schemeClr val="tx1">
                    <a:alpha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Blog.wedologos.com.br</a:t>
            </a:r>
          </a:p>
          <a:p>
            <a:pPr rtl="0"/>
            <a:r>
              <a:rPr lang="pt-BR" dirty="0">
                <a:solidFill>
                  <a:schemeClr val="tx1">
                    <a:alpha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Hexcolor.com</a:t>
            </a:r>
          </a:p>
          <a:p>
            <a:pPr rtl="0"/>
            <a:r>
              <a:rPr lang="pt-BR" dirty="0">
                <a:solidFill>
                  <a:schemeClr val="tx1">
                    <a:alpha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 em:</a:t>
            </a:r>
          </a:p>
          <a:p>
            <a:pPr rtl="0"/>
            <a:r>
              <a:rPr lang="pt-BR" dirty="0">
                <a:solidFill>
                  <a:schemeClr val="tx1">
                    <a:alpha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https://br.maisfontes.com/author/astigmati</a:t>
            </a:r>
            <a:endParaRPr lang="pt-BR" dirty="0">
              <a:solidFill>
                <a:schemeClr val="tx1">
                  <a:alpha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https://color.adobe.com/pt/create/</a:t>
            </a:r>
            <a:r>
              <a:rPr lang="pt-BR" dirty="0">
                <a:solidFill>
                  <a:schemeClr val="tx1">
                    <a:alpha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imagecaoeti</a:t>
            </a:r>
            <a:endParaRPr lang="pt-BR" dirty="0">
              <a:solidFill>
                <a:schemeClr val="tx1">
                  <a:alpha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pt-BR" dirty="0">
                <a:solidFill>
                  <a:schemeClr val="tx1">
                    <a:alpha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https://brasil.un.org/pt-br/sdgs/13</a:t>
            </a:r>
          </a:p>
        </p:txBody>
      </p:sp>
      <p:pic>
        <p:nvPicPr>
          <p:cNvPr id="16" name="Espaço Reservado para Imagem 5" descr="floresta">
            <a:extLst>
              <a:ext uri="{FF2B5EF4-FFF2-40B4-BE49-F238E27FC236}">
                <a16:creationId xmlns:a16="http://schemas.microsoft.com/office/drawing/2014/main" id="{474772FB-EF5F-44F3-8C06-F39CA59EF5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5175" y="0"/>
            <a:ext cx="7616825" cy="6858000"/>
          </a:xfrm>
        </p:spPr>
      </p:pic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pt-BR" sz="2000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20</a:t>
            </a:fld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CE88BB9-5E8A-474F-B7C0-BC6738C2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81" name="Espaço Reservado para Texto 80">
            <a:extLst>
              <a:ext uri="{FF2B5EF4-FFF2-40B4-BE49-F238E27FC236}">
                <a16:creationId xmlns:a16="http://schemas.microsoft.com/office/drawing/2014/main" id="{26331C6E-6EC6-4BCA-90FC-D61437684A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164" y="1900962"/>
            <a:ext cx="10112375" cy="195421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Este  é um trabalho baseado Projeto Interdisciplinar(PI) que consiste em um logo de um  site sobre energia solar.</a:t>
            </a:r>
          </a:p>
        </p:txBody>
      </p:sp>
      <p:pic>
        <p:nvPicPr>
          <p:cNvPr id="13" name="Espaço Reservado para Imagem 12" descr="Imagem contendo árvore, ao ar livre, floresta, natureza">
            <a:extLst>
              <a:ext uri="{FF2B5EF4-FFF2-40B4-BE49-F238E27FC236}">
                <a16:creationId xmlns:a16="http://schemas.microsoft.com/office/drawing/2014/main" id="{28CD82BD-20D4-4910-9A71-4B534FCE62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160520"/>
            <a:ext cx="4067175" cy="2697480"/>
          </a:xfrm>
        </p:spPr>
      </p:pic>
      <p:pic>
        <p:nvPicPr>
          <p:cNvPr id="15" name="Espaço Reservado para Imagem 14" descr="Folhas com gotas de água vista de perto ">
            <a:extLst>
              <a:ext uri="{FF2B5EF4-FFF2-40B4-BE49-F238E27FC236}">
                <a16:creationId xmlns:a16="http://schemas.microsoft.com/office/drawing/2014/main" id="{34C758CA-99BE-4230-9424-008948EC32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175" y="4160520"/>
            <a:ext cx="4133088" cy="2697480"/>
          </a:xfrm>
        </p:spPr>
      </p:pic>
      <p:pic>
        <p:nvPicPr>
          <p:cNvPr id="17" name="Espaço Reservado para Imagem 16" descr="Um galho verde de árvore visto de perto">
            <a:extLst>
              <a:ext uri="{FF2B5EF4-FFF2-40B4-BE49-F238E27FC236}">
                <a16:creationId xmlns:a16="http://schemas.microsoft.com/office/drawing/2014/main" id="{B0A1EFCE-676C-4616-ABD3-11F042604A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3024" y="4160520"/>
            <a:ext cx="4005072" cy="2697480"/>
          </a:xfrm>
        </p:spPr>
      </p:pic>
      <p:sp>
        <p:nvSpPr>
          <p:cNvPr id="184" name="Espaço Reservado para o Número do Slide 183">
            <a:extLst>
              <a:ext uri="{FF2B5EF4-FFF2-40B4-BE49-F238E27FC236}">
                <a16:creationId xmlns:a16="http://schemas.microsoft.com/office/drawing/2014/main" id="{F09696C5-2D5D-4774-8ED7-53F2BB60D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rtl="0"/>
            <a:fld id="{AE208ADF-3ADD-483D-A721-14E3EEE2C135}" type="slidenum">
              <a:rPr lang="pt-BR" sz="2000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3</a:t>
            </a:fld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3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3F5AA34-F803-44B1-FDE1-6EF2834C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6512" y="6356350"/>
            <a:ext cx="350570" cy="365125"/>
          </a:xfrm>
        </p:spPr>
        <p:txBody>
          <a:bodyPr anchor="ctr">
            <a:noAutofit/>
          </a:bodyPr>
          <a:lstStyle/>
          <a:p>
            <a:pPr rtl="0">
              <a:spcAft>
                <a:spcPts val="600"/>
              </a:spcAft>
            </a:pPr>
            <a:fld id="{AE208ADF-3ADD-483D-A721-14E3EEE2C135}" type="slidenum">
              <a:rPr lang="pt-BR" sz="2000" noProof="0" smtClean="0">
                <a:latin typeface="Arial" panose="020B0604020202020204" pitchFamily="34" charset="0"/>
                <a:cs typeface="Arial" panose="020B0604020202020204" pitchFamily="34" charset="0"/>
              </a:rPr>
              <a:pPr rtl="0">
                <a:spcAft>
                  <a:spcPts val="600"/>
                </a:spcAft>
              </a:pPr>
              <a:t>4</a:t>
            </a:fld>
            <a:endParaRPr lang="pt-BR" sz="20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9F3422-4507-CA70-1053-53F825636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chemeClr val="tx2">
                    <a:alpha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2030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A7C3C2-5D63-57C0-EC3C-D630B7E4F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876" y="5116529"/>
            <a:ext cx="2948684" cy="955497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ONU-UNIÂO DAS NAÇÔES UNIDAS</a:t>
            </a:r>
          </a:p>
        </p:txBody>
      </p:sp>
      <p:pic>
        <p:nvPicPr>
          <p:cNvPr id="41" name="Imagem 40" descr="Gráfico, Gráfico de explosão solar&#10;&#10;Descrição gerada automaticamente">
            <a:extLst>
              <a:ext uri="{FF2B5EF4-FFF2-40B4-BE49-F238E27FC236}">
                <a16:creationId xmlns:a16="http://schemas.microsoft.com/office/drawing/2014/main" id="{A15968CD-50CE-D156-8E5C-A0236C0F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512" y="0"/>
            <a:ext cx="6858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630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7BC0055-5780-27D1-D734-E8D8E774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t-BR" sz="2000" noProof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pt-BR" sz="20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4FBB88-25F6-CD59-945E-39EC07690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070" y="2767368"/>
            <a:ext cx="3071005" cy="3051391"/>
          </a:xfrm>
        </p:spPr>
        <p:txBody>
          <a:bodyPr/>
          <a:lstStyle/>
          <a:p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B62EC861-A0E7-EE94-E26B-CDCCF2CF3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ONU</a:t>
            </a:r>
            <a:endParaRPr lang="pt-BR" sz="4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C15D4C-18CF-F349-6F58-A92821341047}"/>
              </a:ext>
            </a:extLst>
          </p:cNvPr>
          <p:cNvSpPr txBox="1"/>
          <p:nvPr/>
        </p:nvSpPr>
        <p:spPr>
          <a:xfrm>
            <a:off x="509666" y="1454046"/>
            <a:ext cx="2503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Tomar medidas urgentes para combater a</a:t>
            </a:r>
          </a:p>
          <a:p>
            <a:r>
              <a:rPr lang="pt-BR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mudança climática e seus impactos</a:t>
            </a:r>
            <a:r>
              <a:rPr lang="pt-BR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/>
          </a:p>
        </p:txBody>
      </p:sp>
      <p:pic>
        <p:nvPicPr>
          <p:cNvPr id="14" name="Imagem 13" descr="Uma imagem contendo Texto&#10;&#10;Descrição gerada automaticamente">
            <a:extLst>
              <a:ext uri="{FF2B5EF4-FFF2-40B4-BE49-F238E27FC236}">
                <a16:creationId xmlns:a16="http://schemas.microsoft.com/office/drawing/2014/main" id="{FBBB4A23-8239-D378-BA50-F1C292E7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334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9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D5524-9D22-C552-D503-04B7839E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>
                    <a:alpha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4DD0CF-97BE-403E-B90E-D84737433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b="1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pt-BR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13.1</a:t>
            </a: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Reforçar a resiliência e a capacidade de adaptação a riscos relacionados ao clima e às catástrofes naturais em todos os países.</a:t>
            </a:r>
          </a:p>
          <a:p>
            <a:pPr marL="0" indent="0">
              <a:buNone/>
            </a:pPr>
            <a:r>
              <a:rPr lang="pt-BR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13.2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Integrar medidas da mudança do clima nas políticas, estratégias e planejamentos nacionais.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F0C1B3-13F2-3AA3-1C20-E759D1128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t-BR" sz="2000" noProof="0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6</a:t>
            </a:fld>
            <a:endParaRPr lang="pt-BR" sz="20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1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F11F9-EB94-4BB3-4202-CB62B722D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5027643"/>
          </a:xfrm>
        </p:spPr>
        <p:txBody>
          <a:bodyPr>
            <a:normAutofit/>
          </a:bodyPr>
          <a:lstStyle/>
          <a:p>
            <a:pPr algn="l"/>
            <a:endParaRPr lang="pt-BR" b="1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pt-BR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13.3 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Melhorar a educação, aumentar a conscientização e a </a:t>
            </a:r>
            <a:r>
              <a:rPr lang="pt-BR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capacidade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humana e institucional sobre mitigação, adaptação, redução de impacto e alerta precoce da mudança do clima</a:t>
            </a:r>
          </a:p>
          <a:p>
            <a:pPr marL="0" indent="0" algn="l">
              <a:buNone/>
            </a:pPr>
            <a:r>
              <a:rPr lang="pt-BR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13.a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Implementar o compromisso assumido pelos países desenvolvidos partes da Convenção Quadro das Nações Unidas sobre Mudança do Clima [UNFCCC] 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5521F6-B799-705C-8FA4-BF3C4621E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t-BR" sz="2000" noProof="0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7</a:t>
            </a:fld>
            <a:endParaRPr lang="pt-BR" sz="20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1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65A20-3CCD-3E61-960F-0F63745F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5158114"/>
          </a:xfrm>
        </p:spPr>
        <p:txBody>
          <a:bodyPr>
            <a:normAutofit/>
          </a:bodyPr>
          <a:lstStyle/>
          <a:p>
            <a:br>
              <a:rPr lang="pt-BR" sz="2200" dirty="0">
                <a:solidFill>
                  <a:schemeClr val="tx1">
                    <a:alpha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200" dirty="0">
                <a:solidFill>
                  <a:schemeClr val="tx1">
                    <a:alpha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solidFill>
                  <a:schemeClr val="tx1">
                    <a:alpha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13.b Promover mecanismos para a criação de capacidades para o planejamento relacionado à mudança do clima e à gestão eficaz, nos países menos desenvolvidos, inclusive com foco em mulheres, jovens, comunidades locais e marginalizadas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2D5CB7-9979-A571-A7B8-446FCA441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AE208ADF-3ADD-483D-A721-14E3EEE2C135}" type="slidenum">
              <a:rPr lang="pt-BR" sz="2000" noProof="0" smtClean="0">
                <a:latin typeface="Arial" panose="020B0604020202020204" pitchFamily="34" charset="0"/>
                <a:cs typeface="Arial" panose="020B0604020202020204" pitchFamily="34" charset="0"/>
              </a:rPr>
              <a:pPr rtl="0"/>
              <a:t>8</a:t>
            </a:fld>
            <a:endParaRPr lang="pt-BR" sz="20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0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B43C9-EF85-9660-6332-3FD38E541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680" y="4924340"/>
            <a:ext cx="10040287" cy="1209275"/>
          </a:xfrm>
        </p:spPr>
        <p:txBody>
          <a:bodyPr/>
          <a:lstStyle/>
          <a:p>
            <a:r>
              <a:rPr lang="pt-BR" dirty="0"/>
              <a:t>Modelos  Similares Analisados</a:t>
            </a:r>
          </a:p>
        </p:txBody>
      </p:sp>
      <p:pic>
        <p:nvPicPr>
          <p:cNvPr id="6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61E2866E-6DF7-1779-7233-76C78496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23" y="2314808"/>
            <a:ext cx="1543050" cy="1628775"/>
          </a:xfrm>
          <a:prstGeom prst="rect">
            <a:avLst/>
          </a:prstGeom>
        </p:spPr>
      </p:pic>
      <p:pic>
        <p:nvPicPr>
          <p:cNvPr id="10" name="Imagem 9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7617F0A0-576D-A81A-75E7-D1076D6BB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70" y="2314808"/>
            <a:ext cx="1647825" cy="1647825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0C45E663-DD0C-BF80-A14E-353154867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232" y="2314808"/>
            <a:ext cx="1762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65310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078_TF11653146_Win32" id="{E51BA7F4-8FC9-4410-8AE6-5C300C135F39}" vid="{1C43E516-A20F-476F-A5D5-D7C284AC9B5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90CBB4-731C-4440-BC54-D2076F57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506F55-A469-454B-8FCA-6F8BCF9DAA6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de pinheiro</Template>
  <TotalTime>327</TotalTime>
  <Words>746</Words>
  <Application>Microsoft Office PowerPoint</Application>
  <PresentationFormat>Widescreen</PresentationFormat>
  <Paragraphs>107</Paragraphs>
  <Slides>20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Dante</vt:lpstr>
      <vt:lpstr>Roboto</vt:lpstr>
      <vt:lpstr>Segoe UI</vt:lpstr>
      <vt:lpstr>PineVTI</vt:lpstr>
      <vt:lpstr>Trabalho  Projeto Interdisciplinar 1°- semestre  LOGOTIPO</vt:lpstr>
      <vt:lpstr>Fatec- Matéria Design Professor: Daniel S Robledo</vt:lpstr>
      <vt:lpstr>Introdução</vt:lpstr>
      <vt:lpstr>Agenda 2030</vt:lpstr>
      <vt:lpstr> </vt:lpstr>
      <vt:lpstr>Metas</vt:lpstr>
      <vt:lpstr>Apresentação do PowerPoint</vt:lpstr>
      <vt:lpstr>  13.b Promover mecanismos para a criação de capacidades para o planejamento relacionado à mudança do clima e à gestão eficaz, nos países menos desenvolvidos, inclusive com foco em mulheres, jovens, comunidades locais e marginalizadas</vt:lpstr>
      <vt:lpstr>Modelos  Similares Analisados</vt:lpstr>
      <vt:lpstr>Logo</vt:lpstr>
      <vt:lpstr>Fonte Yellowtail </vt:lpstr>
      <vt:lpstr>Paleta de cores utilizadas no logo</vt:lpstr>
      <vt:lpstr> Preto Essa tonalidade tem a vantagem de fazer uma boa composição com outras cores, especialmente na tipografia. Diversas empresas usam o preto em contraste com o branco.</vt:lpstr>
      <vt:lpstr>Branco</vt:lpstr>
      <vt:lpstr> Amarelo</vt:lpstr>
      <vt:lpstr>Cinza</vt:lpstr>
      <vt:lpstr>                                       Verde</vt:lpstr>
      <vt:lpstr>                                           Azul</vt:lpstr>
      <vt:lpstr>Conclusão</vt:lpstr>
      <vt:lpstr>Referencias Bibliograficas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 PI-1 semestre LOGO</dc:title>
  <dc:creator>CARLA CRISTINA JUSTINO PEREIRA DA SILVA</dc:creator>
  <cp:lastModifiedBy>CARLA SILVA</cp:lastModifiedBy>
  <cp:revision>18</cp:revision>
  <dcterms:created xsi:type="dcterms:W3CDTF">2022-05-21T10:41:08Z</dcterms:created>
  <dcterms:modified xsi:type="dcterms:W3CDTF">2022-05-28T14:18:36Z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