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4" r:id="rId3"/>
    <p:sldId id="301" r:id="rId4"/>
    <p:sldId id="302" r:id="rId5"/>
    <p:sldId id="303" r:id="rId6"/>
    <p:sldId id="304" r:id="rId7"/>
    <p:sldId id="307" r:id="rId8"/>
    <p:sldId id="308" r:id="rId9"/>
    <p:sldId id="305" r:id="rId10"/>
    <p:sldId id="299" r:id="rId11"/>
    <p:sldId id="298" r:id="rId12"/>
    <p:sldId id="300" r:id="rId13"/>
    <p:sldId id="30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1A0"/>
    <a:srgbClr val="000080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51170" autoAdjust="0"/>
  </p:normalViewPr>
  <p:slideViewPr>
    <p:cSldViewPr snapToGrid="0">
      <p:cViewPr varScale="1">
        <p:scale>
          <a:sx n="77" d="100"/>
          <a:sy n="77" d="100"/>
        </p:scale>
        <p:origin x="120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1F25B-69AE-4903-8504-5228045AD135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7F0F4-3C26-4460-9542-A08BAE8C6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1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35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73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02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01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24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are they not equal?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00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69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38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59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6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A4F7-12C9-45D0-890B-65E704577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151348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74A76-DB01-4AEA-AA62-961355629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69171"/>
            <a:ext cx="9144000" cy="86879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659A2-ED8A-49B1-9601-E93F84DC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25CCE-5C7E-4877-990E-CAAEC577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5BC02-DBBC-465C-9279-38C504E2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70A6ABC6-D8C8-CDBB-9FD9-5927314FF2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514927"/>
            <a:ext cx="9143999" cy="191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4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776D-42CF-4595-B03D-3DEEED19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8B14A-1862-44E2-8DD3-AC1E005C7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0443F-BAF7-448B-B441-89EE90D7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C13BF-C032-4830-B7E6-124E52F4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9D490-6B9A-4DB0-A784-6D89073D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3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DCC714-CBD8-4426-9B90-EF4CAF3AF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B0799-EA0C-4ACC-AE4B-85841589C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ABD74-5911-4ED7-AC9F-69995A42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E2A9E-CCCB-4C72-965C-1A557225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7C878-66FF-4250-83E0-CAECB686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5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4DBF-A148-4D40-8841-9BB8B7224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1142999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6CF3-C0A2-4614-8E84-1AFEE180E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47850"/>
            <a:ext cx="114300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B9E78-930E-43D9-8AFC-64E432D9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1BF68-7F0E-4759-82B3-AAFF5511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ACEDD-BCA8-40B9-9BC3-C55E3644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1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C8AC-5CA0-43D3-A96B-CDDD1E50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23595-6DA4-4E0C-8F24-D36F00CF3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FD1B8-63EE-41C8-A7AF-9F7E8BA4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2A579-FD19-4B34-858D-62CA8A15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0FD5E-6B81-4E31-BEBF-2539D75E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1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7D42-DC0F-4D3B-B85B-41A94AE1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20675"/>
            <a:ext cx="1143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E72D-103C-4DC6-8052-5272486A6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825625"/>
            <a:ext cx="5638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922DF-619A-401A-849C-F42E1F09C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3879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8525B-C8A4-4670-9272-235EEEF1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77B09-7860-4EB6-AD77-FD537324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C1CA2-8A10-4B76-85CC-DBBB293C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3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7752-B71D-4BAD-B753-31B17604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B5061-2F1B-4C8E-9EE7-901407D05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2DBA1-C514-4742-B00D-DD452B5DE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E1711-13BA-4E00-AB8D-CC70F9292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09CF1-4540-4DDB-BD8B-A7160A1EE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AD7A0-3640-426D-B877-E0D634BA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30EE41-D7AC-4E99-BC3E-CEB4B7B7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A7D2A2-1679-45FB-BDAE-781B8DAB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6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2135-9B99-4A65-867A-47B17F6A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BDEFC1-6775-420E-81BA-5618F505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601B7-3EB5-4D58-A376-CD98ABB1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2C1B1-7F53-4A5A-86C6-15B9C8B6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2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22CB2-56BD-494E-A30E-0AB6F4CD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17C5D-768A-42B3-9E85-D7714D5A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BADB4-436D-45B9-ABD4-FB062117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9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1275-5E68-44E8-AADC-8C42788E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6F4EF-93BC-4D23-892B-86324C9C6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9524D-49A9-4EB1-B0F1-41A6CB067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E8A7D-BBA6-4B7D-9EC9-1FF4A98C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3F412-DC06-4CA0-8F46-0805D3DE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16C6D-9E46-489F-8D0E-F267CEF9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B02E-CD54-42E7-946B-640DD5ED1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A4611-136C-45B2-9B7E-2CFB304CC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8FA03-D941-4479-88CC-939FD9F24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6DF4D-64F5-4A9E-B7B4-B6F48880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93A10-6B3F-4A99-B95D-674A2198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D0DFA-DD2F-4BEE-9C18-C6591089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89B16-EBD6-4338-A383-B6D5478AF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474-2882-4C98-B897-8F7B0EF92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AC5D-3B95-4665-81E4-4AA80E475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A0E46-DF2F-4CF0-B206-42CD27B775C6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5E579-9B5A-4F4A-B2A0-4159DD2B9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6C746-7390-4EA8-B399-4E61D4D8B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0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E7D0-E927-4F88-AF12-487614448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spc="-35" dirty="0"/>
              <a:t>Strings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07F52-D042-4B9B-9E88-6FE8ED4AF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Slides by Varick Erickson</a:t>
            </a:r>
          </a:p>
          <a:p>
            <a:r>
              <a:rPr lang="en-US" dirty="0"/>
              <a:t>© Varick Erickson</a:t>
            </a:r>
          </a:p>
        </p:txBody>
      </p:sp>
    </p:spTree>
    <p:extLst>
      <p:ext uri="{BB962C8B-B14F-4D97-AF65-F5344CB8AC3E}">
        <p14:creationId xmlns:p14="http://schemas.microsoft.com/office/powerpoint/2010/main" val="2177994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1172-E717-E278-268F-D5B55A68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length() </a:t>
            </a:r>
            <a:r>
              <a:rPr lang="en-US" dirty="0">
                <a:cs typeface="Courier New" panose="02070309020205020404" pitchFamily="49" charset="0"/>
              </a:rPr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size()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C6E27-461F-5DBC-A0DA-295DD5BBC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47850"/>
            <a:ext cx="11430000" cy="1581150"/>
          </a:xfrm>
        </p:spPr>
        <p:txBody>
          <a:bodyPr/>
          <a:lstStyle/>
          <a:p>
            <a:r>
              <a:rPr lang="en-US" dirty="0"/>
              <a:t>The length and size functions both return how many characters are in a given string. </a:t>
            </a:r>
          </a:p>
          <a:p>
            <a:r>
              <a:rPr lang="en-US" dirty="0"/>
              <a:t>There is no difference between the functions.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731394A-5364-DC8F-4A66-B46C11CEB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8" y="3586162"/>
            <a:ext cx="11429999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Arial Unicode MS" panose="020B0604020202020204" pitchFamily="34" charset="-128"/>
                <a:ea typeface="JetBrains Mono"/>
              </a:rPr>
              <a:t>string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str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"Hello"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str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 has 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str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.length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()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 letters"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str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 has 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str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.size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()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 letters"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63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4442-1E4C-9C4E-E901-1D38168C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substring(int start, int end)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D3D99-8E42-EF49-7AB0-A2A9F0514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8" y="1847850"/>
            <a:ext cx="11430000" cy="133285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62B2C986-F0D7-1F05-47F0-56D36E077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8" y="3668830"/>
            <a:ext cx="11430000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str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"Hello World"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str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.substr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JetBrains Mono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)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 panose="020B0604020202020204" pitchFamily="34" charset="-128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str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.substr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JetBrains Mono"/>
              </a:rPr>
              <a:t>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str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.length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())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774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AD06-1854-9896-8888-215231413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FF52B-CFED-93E9-6F0E-546AE31EC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820894"/>
            <a:ext cx="11430000" cy="2378294"/>
          </a:xfrm>
        </p:spPr>
        <p:txBody>
          <a:bodyPr/>
          <a:lstStyle/>
          <a:p>
            <a:r>
              <a:rPr lang="en-US" dirty="0"/>
              <a:t>In some instances, you may find is necessary to loop through a string and examine all the characters in a string.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17604A-312B-D720-35F5-3C45D3F83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1847850"/>
            <a:ext cx="5439310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str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"Hello World"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for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&lt;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str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.length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();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++)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str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] &lt;&lt;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32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8AA2-EFA5-9A0F-B7C4-3C8993FA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28B7B-9FA8-014A-EB9A-17DE2704D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special string called the empty string.  </a:t>
            </a:r>
          </a:p>
          <a:p>
            <a:r>
              <a:rPr lang="en-US" dirty="0"/>
              <a:t>This is a string with no characters and has a length of 0.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many instances where you will start with an empty string and then append </a:t>
            </a:r>
            <a:r>
              <a:rPr lang="en-US"/>
              <a:t>or concatenate </a:t>
            </a:r>
            <a:r>
              <a:rPr lang="en-US" dirty="0"/>
              <a:t>values to the empty string.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917F2E-81D3-B102-567C-262E8D399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3213556"/>
            <a:ext cx="222496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string str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05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7967-FDBD-451F-A59C-7ADFA6BC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54F74-BF5E-4D6E-9BFE-EF8FC88EC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the differences between c-strings and C++ string objects</a:t>
            </a:r>
          </a:p>
          <a:p>
            <a:r>
              <a:rPr lang="en-US" dirty="0"/>
              <a:t>Know the basic usage of c-strings</a:t>
            </a:r>
          </a:p>
          <a:p>
            <a:r>
              <a:rPr lang="en-US" dirty="0"/>
              <a:t>Know the basic usage of C++ string objects</a:t>
            </a:r>
          </a:p>
        </p:txBody>
      </p:sp>
    </p:spTree>
    <p:extLst>
      <p:ext uri="{BB962C8B-B14F-4D97-AF65-F5344CB8AC3E}">
        <p14:creationId xmlns:p14="http://schemas.microsoft.com/office/powerpoint/2010/main" val="3429783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C4FD-9EED-4B4A-1BFA-2B005F2A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7B04A-A615-4CC7-75B0-6614CF7A9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different ways to represent strings in C++</a:t>
            </a:r>
          </a:p>
          <a:p>
            <a:pPr lvl="1"/>
            <a:r>
              <a:rPr lang="en-US" dirty="0"/>
              <a:t>Character array </a:t>
            </a:r>
            <a:r>
              <a:rPr lang="en-US" dirty="0">
                <a:sym typeface="Wingdings" panose="05000000000000000000" pitchFamily="2" charset="2"/>
              </a:rPr>
              <a:t> c-string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std::string </a:t>
            </a:r>
            <a:r>
              <a:rPr lang="en-US" dirty="0">
                <a:sym typeface="Wingdings" panose="05000000000000000000" pitchFamily="2" charset="2"/>
              </a:rPr>
              <a:t> C++ string object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You will frequently encounter both types of strings when programming in C++.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TLDR:  </a:t>
            </a:r>
            <a:r>
              <a:rPr lang="en-US" dirty="0">
                <a:sym typeface="Wingdings" panose="05000000000000000000" pitchFamily="2" charset="2"/>
              </a:rPr>
              <a:t>If you have a choice between a c-string and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std::string</a:t>
            </a:r>
            <a:r>
              <a:rPr lang="en-US" dirty="0">
                <a:sym typeface="Wingdings" panose="05000000000000000000" pitchFamily="2" charset="2"/>
              </a:rPr>
              <a:t>, you should use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4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71C2-CC20-8F53-11BC-73DCCBC9D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c-string</a:t>
            </a: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010366C8-5DA9-25BC-61CF-61EE799887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583804"/>
              </p:ext>
            </p:extLst>
          </p:nvPr>
        </p:nvGraphicFramePr>
        <p:xfrm>
          <a:off x="380998" y="2689397"/>
          <a:ext cx="11430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16446992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31674326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22937119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8135473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58341894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11962043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2596825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832645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29423922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780092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'h'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'e'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'l'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'l'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'o'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97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3494537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B1EE2A33-256E-04AE-7053-85168A7C6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1847850"/>
            <a:ext cx="751327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char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greeting[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JetBrains Mono"/>
              </a:rPr>
              <a:t>10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]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"hello"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// c-string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8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10664E-0908-4D4E-BF12-8CFA7EA81B55}"/>
              </a:ext>
            </a:extLst>
          </p:cNvPr>
          <p:cNvSpPr txBox="1">
            <a:spLocks/>
          </p:cNvSpPr>
          <p:nvPr/>
        </p:nvSpPr>
        <p:spPr>
          <a:xfrm>
            <a:off x="381000" y="3572932"/>
            <a:ext cx="11430000" cy="2626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c-string is a character array</a:t>
            </a:r>
          </a:p>
          <a:p>
            <a:r>
              <a:rPr lang="en-US" dirty="0"/>
              <a:t>The end of the string is marked using a null terminal character</a:t>
            </a:r>
          </a:p>
          <a:p>
            <a:r>
              <a:rPr lang="en-US" dirty="0"/>
              <a:t>If you want to examine a character, you use the string like an array.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greeting[0]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// prints h</a:t>
            </a:r>
          </a:p>
        </p:txBody>
      </p:sp>
    </p:spTree>
    <p:extLst>
      <p:ext uri="{BB962C8B-B14F-4D97-AF65-F5344CB8AC3E}">
        <p14:creationId xmlns:p14="http://schemas.microsoft.com/office/powerpoint/2010/main" val="296143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3B929-81D0-F4A4-98B6-199C33C9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c-string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6AB38-4E16-FE0C-23A5-7B1AECA0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47850"/>
            <a:ext cx="11429998" cy="1581150"/>
          </a:xfrm>
        </p:spPr>
        <p:txBody>
          <a:bodyPr/>
          <a:lstStyle/>
          <a:p>
            <a:r>
              <a:rPr lang="en-US" dirty="0"/>
              <a:t>Since c-strings are arrays, there are some limitations.</a:t>
            </a:r>
          </a:p>
          <a:p>
            <a:r>
              <a:rPr lang="en-US" dirty="0"/>
              <a:t>Can’t use assignment</a:t>
            </a:r>
          </a:p>
          <a:p>
            <a:r>
              <a:rPr lang="en-US" dirty="0"/>
              <a:t>Need to ensure array is appropriately sized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004E96-EE7F-7F7D-1BA9-59E36BCA9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528" y="4094956"/>
            <a:ext cx="3028950" cy="13049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AA87B7F-9C09-8427-5412-3C82E723D0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524" y="4094956"/>
            <a:ext cx="2667000" cy="14478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6943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E26E-B042-79D9-40C4-9BC548849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output?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52370D-3153-9A26-6B84-7C6A909B4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847850"/>
            <a:ext cx="11429998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JetBrains Mono"/>
              </a:rPr>
              <a:t>main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char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word1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JetBrains Mono"/>
              </a:rPr>
              <a:t>20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]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"hello"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char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word2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JetBrains Mono"/>
              </a:rPr>
              <a:t>20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]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"hello"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word1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==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word2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"They are equal"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else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word1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 and 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word2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 are NOT equal"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551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0968A-5219-34FC-098D-18CE5906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c-string Functions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C0B191-C959-2F18-FE61-F8D331DB81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14473"/>
              </p:ext>
            </p:extLst>
          </p:nvPr>
        </p:nvGraphicFramePr>
        <p:xfrm>
          <a:off x="380999" y="2229009"/>
          <a:ext cx="11429998" cy="2766060"/>
        </p:xfrm>
        <a:graphic>
          <a:graphicData uri="http://schemas.openxmlformats.org/drawingml/2006/table">
            <a:tbl>
              <a:tblPr/>
              <a:tblGrid>
                <a:gridCol w="7497872">
                  <a:extLst>
                    <a:ext uri="{9D8B030D-6E8A-4147-A177-3AD203B41FA5}">
                      <a16:colId xmlns:a16="http://schemas.microsoft.com/office/drawing/2014/main" val="2887862741"/>
                    </a:ext>
                  </a:extLst>
                </a:gridCol>
                <a:gridCol w="3932126">
                  <a:extLst>
                    <a:ext uri="{9D8B030D-6E8A-4147-A177-3AD203B41FA5}">
                      <a16:colId xmlns:a16="http://schemas.microsoft.com/office/drawing/2014/main" val="1038980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Function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Description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210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strlen(char *str)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Returns the length of the string str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276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8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strcat(char *dest, char *src)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Copies the string src to the string dest.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118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strcmp(const char *str1, const char *str2)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Compares str1 to str1. Returns 0 if equal, a negative value if str1 &lt; str2, and a positive value if str1 &gt; str2.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470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 *</a:t>
                      </a:r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strncpy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(char *</a:t>
                      </a:r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const char *</a:t>
                      </a:r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Copies the first n characters from </a:t>
                      </a:r>
                      <a:r>
                        <a:rPr lang="en-US" dirty="0" err="1">
                          <a:effectLst/>
                        </a:rPr>
                        <a:t>src</a:t>
                      </a:r>
                      <a:r>
                        <a:rPr lang="en-US" dirty="0">
                          <a:effectLst/>
                        </a:rPr>
                        <a:t> to </a:t>
                      </a:r>
                      <a:r>
                        <a:rPr lang="en-US" dirty="0" err="1">
                          <a:effectLst/>
                        </a:rPr>
                        <a:t>dest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122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57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A8894AA-FF41-CA51-8D9E-B583B12AE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27" y="612844"/>
            <a:ext cx="10475945" cy="56323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char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word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JetBrains Mono"/>
              </a:rPr>
              <a:t>100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]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"hello world"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8"/>
                <a:ea typeface="JetBrains Mono"/>
              </a:rPr>
              <a:t>\"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word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8"/>
                <a:ea typeface="JetBrains Mono"/>
              </a:rPr>
              <a:t>\"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 has 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strlen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word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 characters"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char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word1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JetBrains Mono"/>
              </a:rPr>
              <a:t>20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]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"hello"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char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word2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JetBrains Mono"/>
              </a:rPr>
              <a:t>20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]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"hello"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strcmp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word1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word2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) ==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"They are equal"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else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word1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 and 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word2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 are NOT equal"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936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C9F84-B70C-7AFF-0E0B-E830FE67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5D23D-E085-D72D-EF8E-261F277D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std::string</a:t>
            </a:r>
            <a:r>
              <a:rPr lang="en-US" dirty="0"/>
              <a:t> is an object that can represent a string.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std::string </a:t>
            </a:r>
            <a:r>
              <a:rPr lang="en-US" dirty="0"/>
              <a:t>is generally easier to use than a c-string and does not have the same limitations as a c-string.</a:t>
            </a:r>
          </a:p>
          <a:p>
            <a:pPr lvl="1"/>
            <a:r>
              <a:rPr lang="en-US" dirty="0"/>
              <a:t>Able to use assignment operator</a:t>
            </a:r>
          </a:p>
          <a:p>
            <a:pPr lvl="1"/>
            <a:r>
              <a:rPr lang="en-US" dirty="0"/>
              <a:t>Able to compare</a:t>
            </a:r>
          </a:p>
          <a:p>
            <a:pPr lvl="1"/>
            <a:r>
              <a:rPr lang="en-US" dirty="0"/>
              <a:t>Dynamically resizes to fit the size of the string</a:t>
            </a:r>
          </a:p>
          <a:p>
            <a:pPr lvl="1"/>
            <a:r>
              <a:rPr lang="en-US" dirty="0"/>
              <a:t>Many convenience functions</a:t>
            </a:r>
          </a:p>
        </p:txBody>
      </p:sp>
    </p:spTree>
    <p:extLst>
      <p:ext uri="{BB962C8B-B14F-4D97-AF65-F5344CB8AC3E}">
        <p14:creationId xmlns:p14="http://schemas.microsoft.com/office/powerpoint/2010/main" val="157641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26166</TotalTime>
  <Words>809</Words>
  <Application>Microsoft Office PowerPoint</Application>
  <PresentationFormat>Widescreen</PresentationFormat>
  <Paragraphs>94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 Unicode MS</vt:lpstr>
      <vt:lpstr>Arial</vt:lpstr>
      <vt:lpstr>Calibri</vt:lpstr>
      <vt:lpstr>Calibri Light</vt:lpstr>
      <vt:lpstr>Courier New</vt:lpstr>
      <vt:lpstr>Office Theme</vt:lpstr>
      <vt:lpstr>Strings</vt:lpstr>
      <vt:lpstr>Objectives</vt:lpstr>
      <vt:lpstr>Strings</vt:lpstr>
      <vt:lpstr>c-string</vt:lpstr>
      <vt:lpstr>Limitations of c-string</vt:lpstr>
      <vt:lpstr>What is the output?</vt:lpstr>
      <vt:lpstr>c-string Functions</vt:lpstr>
      <vt:lpstr>PowerPoint Presentation</vt:lpstr>
      <vt:lpstr>std::string</vt:lpstr>
      <vt:lpstr>length() and size()</vt:lpstr>
      <vt:lpstr>substring(int start, int end)</vt:lpstr>
      <vt:lpstr>Looping through a string</vt:lpstr>
      <vt:lpstr>Empty 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Big-O Analysis</dc:title>
  <dc:creator>Varick Erickson</dc:creator>
  <cp:lastModifiedBy>Varick Erickson</cp:lastModifiedBy>
  <cp:revision>36</cp:revision>
  <dcterms:created xsi:type="dcterms:W3CDTF">2021-07-05T12:03:36Z</dcterms:created>
  <dcterms:modified xsi:type="dcterms:W3CDTF">2022-11-26T17:32:40Z</dcterms:modified>
</cp:coreProperties>
</file>