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91" r:id="rId4"/>
    <p:sldId id="285" r:id="rId5"/>
    <p:sldId id="287" r:id="rId6"/>
    <p:sldId id="288" r:id="rId7"/>
    <p:sldId id="290" r:id="rId8"/>
    <p:sldId id="289" r:id="rId9"/>
    <p:sldId id="292" r:id="rId10"/>
    <p:sldId id="293" r:id="rId11"/>
    <p:sldId id="294" r:id="rId12"/>
    <p:sldId id="295" r:id="rId13"/>
    <p:sldId id="296" r:id="rId14"/>
    <p:sldId id="297" r:id="rId15"/>
    <p:sldId id="505" r:id="rId16"/>
    <p:sldId id="506" r:id="rId17"/>
    <p:sldId id="618" r:id="rId18"/>
    <p:sldId id="619" r:id="rId19"/>
    <p:sldId id="620" r:id="rId20"/>
    <p:sldId id="621" r:id="rId21"/>
    <p:sldId id="5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A0"/>
    <a:srgbClr val="00008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9089" autoAdjust="0"/>
  </p:normalViewPr>
  <p:slideViewPr>
    <p:cSldViewPr snapToGrid="0">
      <p:cViewPr varScale="1">
        <p:scale>
          <a:sx n="141" d="100"/>
          <a:sy n="141" d="100"/>
        </p:scale>
        <p:origin x="82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F25B-69AE-4903-8504-5228045AD13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F0F4-3C26-4460-9542-A08BAE8C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65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		A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'A'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			66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'A'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	B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'Z'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		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Note: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 char can at max store 256.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If you try to cast say 128512 to a character, it won’t work since 128512 is bigger than a character.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Need interpret as a wide character which is larger than a standard character.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have modifiers</a:t>
            </a:r>
          </a:p>
          <a:p>
            <a:endParaRPr lang="en-US" dirty="0"/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Signed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Unsigned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Short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Long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4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4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Casts value to a double</a:t>
            </a:r>
          </a:p>
          <a:p>
            <a:endParaRPr lang="en-US" dirty="0"/>
          </a:p>
          <a:p>
            <a:r>
              <a:rPr lang="en-US" dirty="0"/>
              <a:t>(double) value </a:t>
            </a:r>
            <a:r>
              <a:rPr lang="en-US" dirty="0">
                <a:sym typeface="Wingdings" panose="05000000000000000000" pitchFamily="2" charset="2"/>
              </a:rPr>
              <a:t> C-Style casting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double(value)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is 1</a:t>
            </a:r>
          </a:p>
          <a:p>
            <a:endParaRPr lang="en-US" dirty="0"/>
          </a:p>
          <a:p>
            <a:r>
              <a:rPr lang="en-US" dirty="0"/>
              <a:t>3/2 </a:t>
            </a:r>
            <a:r>
              <a:rPr lang="en-US" dirty="0">
                <a:sym typeface="Wingdings" panose="05000000000000000000" pitchFamily="2" charset="2"/>
              </a:rPr>
              <a:t> 1  1.0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and explain each</a:t>
            </a:r>
          </a:p>
          <a:p>
            <a:endParaRPr lang="en-US" dirty="0"/>
          </a:p>
          <a:p>
            <a:r>
              <a:rPr lang="en-US" dirty="0"/>
              <a:t>int/int = int</a:t>
            </a:r>
          </a:p>
          <a:p>
            <a:endParaRPr lang="en-US" dirty="0"/>
          </a:p>
          <a:p>
            <a:r>
              <a:rPr lang="en-US" dirty="0"/>
              <a:t>double/int = double</a:t>
            </a:r>
          </a:p>
          <a:p>
            <a:endParaRPr lang="en-US" dirty="0"/>
          </a:p>
          <a:p>
            <a:r>
              <a:rPr lang="en-US" dirty="0"/>
              <a:t>int/double = double</a:t>
            </a:r>
          </a:p>
          <a:p>
            <a:endParaRPr lang="en-US" dirty="0"/>
          </a:p>
          <a:p>
            <a:r>
              <a:rPr lang="en-US" dirty="0"/>
              <a:t>double*int/int = double/int = double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int/int*double = int*double = double</a:t>
            </a:r>
          </a:p>
          <a:p>
            <a:r>
              <a:rPr lang="en-US" dirty="0"/>
              <a:t>3/2*1.0 = 1*1.0 =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1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31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4F7-12C9-45D0-890B-65E70457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5134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4A76-DB01-4AEA-AA62-96135562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171"/>
            <a:ext cx="9144000" cy="86879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59A2-ED8A-49B1-9601-E93F84D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5CCE-5C7E-4877-990E-CAAEC57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BC02-DBBC-465C-9279-38C504E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6ABC6-D8C8-CDBB-9FD9-5927314F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514927"/>
            <a:ext cx="9143999" cy="1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76D-42CF-4595-B03D-3DEEED1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B14A-1862-44E2-8DD3-AC1E005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443F-BAF7-448B-B441-89EE90D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13BF-C032-4830-B7E6-124E52F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D490-6B9A-4DB0-A784-6D89073D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CC714-CBD8-4426-9B90-EF4CAF3A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0799-EA0C-4ACC-AE4B-85841589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D74-5911-4ED7-AC9F-69995A4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2A9E-CCCB-4C72-965C-1A55722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C878-66FF-4250-83E0-CAECB686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DBF-A148-4D40-8841-9BB8B72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CF3-C0A2-4614-8E84-1AFEE180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30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E78-930E-43D9-8AFC-64E432D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BF68-7F0E-4759-82B3-AAFF551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CEDD-BCA8-40B9-9BC3-C55E364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C8AC-5CA0-43D3-A96B-CDDD1E50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595-6DA4-4E0C-8F24-D36F00CF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D1B8-63EE-41C8-A7AF-9F7E8BA4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579-FD19-4B34-858D-62CA8A1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D5E-6B81-4E31-BEBF-2539D75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D42-DC0F-4D3B-B85B-41A94AE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06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E72D-103C-4DC6-8052-5272486A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22DF-619A-401A-849C-F42E1F09C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8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525B-C8A4-4670-9272-235EEEF1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7B09-7860-4EB6-AD77-FD53732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1CA2-8A10-4B76-85CC-DBBB293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7752-B71D-4BAD-B753-31B1760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B5061-2F1B-4C8E-9EE7-901407D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DBA1-C514-4742-B00D-DD452B5D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1711-13BA-4E00-AB8D-CC70F929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9CF1-4540-4DDB-BD8B-A7160A1E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D7A0-3640-426D-B877-E0D634B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0EE41-D7AC-4E99-BC3E-CEB4B7B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7D2A2-1679-45FB-BDAE-781B8DA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135-9B99-4A65-867A-47B17F6A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DEFC1-6775-420E-81BA-5618F50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01B7-3EB5-4D58-A376-CD98ABB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2C1B1-7F53-4A5A-86C6-15B9C8B6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2CB2-56BD-494E-A30E-0AB6F4C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7C5D-768A-42B3-9E85-D7714D5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ADB4-436D-45B9-ABD4-FB06211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275-5E68-44E8-AADC-8C42788E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F4EF-93BC-4D23-892B-86324C9C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524D-49A9-4EB1-B0F1-41A6CB06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8A7D-BBA6-4B7D-9EC9-1FF4A98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F412-DC06-4CA0-8F46-0805D3D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6C6D-9E46-489F-8D0E-F267CE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02E-CD54-42E7-946B-640DD5E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4611-136C-45B2-9B7E-2CFB304CC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FA03-D941-4479-88CC-939FD9F2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DF4D-64F5-4A9E-B7B4-B6F48880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3A10-6B3F-4A99-B95D-674A219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0DFA-DD2F-4BEE-9C18-C659108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9B16-EBD6-4338-A383-B6D5478A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474-2882-4C98-B897-8F7B0EF9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AC5D-3B95-4665-81E4-4AA80E47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E46-DF2F-4CF0-B206-42CD27B775C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E579-9B5A-4F4A-B2A0-4159DD2B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C746-7390-4EA8-B399-4E61D4D8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asci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unicode.org/about-unicod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7D0-E927-4F88-AF12-487614448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spc="-35" dirty="0"/>
              <a:t>Types and Casting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7F52-D042-4B9B-9E88-6FE8ED4A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by Varick Erickson</a:t>
            </a:r>
          </a:p>
          <a:p>
            <a:r>
              <a:rPr lang="en-US" dirty="0"/>
              <a:t>© Varick Erickson</a:t>
            </a:r>
          </a:p>
        </p:txBody>
      </p:sp>
    </p:spTree>
    <p:extLst>
      <p:ext uri="{BB962C8B-B14F-4D97-AF65-F5344CB8AC3E}">
        <p14:creationId xmlns:p14="http://schemas.microsoft.com/office/powerpoint/2010/main" val="21779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E114-DA00-0C2E-8025-E0EF2DEB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7F29-6198-1BAC-5E96-647771F2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3.0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2.0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1.0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1.0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6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D83C-EAE8-5297-7AEB-7AF2EB9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3693-87C6-D297-75AF-34063499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are actually integers</a:t>
            </a:r>
          </a:p>
          <a:p>
            <a:r>
              <a:rPr lang="en-US" dirty="0"/>
              <a:t>Each integer represents a specific character</a:t>
            </a:r>
          </a:p>
          <a:p>
            <a:endParaRPr lang="en-US" dirty="0"/>
          </a:p>
          <a:p>
            <a:r>
              <a:rPr lang="en-US" dirty="0"/>
              <a:t>The original set of integers was ASCII</a:t>
            </a:r>
          </a:p>
          <a:p>
            <a:r>
              <a:rPr lang="en-US" dirty="0"/>
              <a:t>Only represented 128 printable characters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https://en.cppreference.com/w/cpp/language/ascii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6A993-1B9C-4BC5-28D5-C816F8199B12}"/>
              </a:ext>
            </a:extLst>
          </p:cNvPr>
          <p:cNvSpPr txBox="1"/>
          <p:nvPr/>
        </p:nvSpPr>
        <p:spPr>
          <a:xfrm>
            <a:off x="196786" y="4961409"/>
            <a:ext cx="1179842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800" b="1" dirty="0"/>
              <a:t>Printable ASCII (31 - 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! " # $ % &amp; ' ( ) * + , - . / 0 1 2 3 4 5 6 7 8 9 : ; &lt; = &gt; ?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 A B C D E F G H I J K L M N O P Q R S T U V W X Y Z [ \ ] ^ _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 a b c d e f g h i j k l m n o p q r s t u v w x y z { | } ~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5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55BF-5189-9733-930D-56F8989F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AEA4-2B9E-6021-5050-0E368756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too limited</a:t>
            </a:r>
          </a:p>
          <a:p>
            <a:r>
              <a:rPr lang="en-US" dirty="0"/>
              <a:t>Today we use Unicode (</a:t>
            </a:r>
            <a:r>
              <a:rPr lang="en-US" dirty="0">
                <a:hlinkClick r:id="rId3"/>
              </a:rPr>
              <a:t>https://home.unicode.org/about-unicode/</a:t>
            </a:r>
            <a:r>
              <a:rPr lang="en-US" dirty="0"/>
              <a:t>)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Unicode has 149,186 characters vs ASCII which only has 128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Allows other language characters to be used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Also defines emojis</a:t>
            </a:r>
          </a:p>
          <a:p>
            <a:pPr lvl="1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128512 is the Unicode for 😀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Note: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When you are using your IDE terminal/console, it will usually only support ASCII by default.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9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D2CC-24DF-C310-E2EE-CB44781B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881851" cy="1325563"/>
          </a:xfrm>
        </p:spPr>
        <p:txBody>
          <a:bodyPr/>
          <a:lstStyle/>
          <a:p>
            <a:r>
              <a:rPr lang="en-US" dirty="0"/>
              <a:t>int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char</a:t>
            </a:r>
            <a:br>
              <a:rPr lang="en-US" dirty="0"/>
            </a:br>
            <a:r>
              <a:rPr lang="en-US" dirty="0" err="1"/>
              <a:t>char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9D837F-D9A0-4064-4DC3-5E8F5C777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237017"/>
            <a:ext cx="5937844" cy="962169"/>
          </a:xfrm>
        </p:spPr>
        <p:txBody>
          <a:bodyPr/>
          <a:lstStyle/>
          <a:p>
            <a:r>
              <a:rPr lang="en-US" dirty="0"/>
              <a:t>Notice the compiler is ok adding and subtracting integers and characters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A669C6-CCC0-8555-87EF-B35DC5938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468265"/>
              </p:ext>
            </p:extLst>
          </p:nvPr>
        </p:nvGraphicFramePr>
        <p:xfrm>
          <a:off x="7082442" y="168424"/>
          <a:ext cx="4728556" cy="6521152"/>
        </p:xfrm>
        <a:graphic>
          <a:graphicData uri="http://schemas.openxmlformats.org/drawingml/2006/table">
            <a:tbl>
              <a:tblPr/>
              <a:tblGrid>
                <a:gridCol w="258214">
                  <a:extLst>
                    <a:ext uri="{9D8B030D-6E8A-4147-A177-3AD203B41FA5}">
                      <a16:colId xmlns:a16="http://schemas.microsoft.com/office/drawing/2014/main" val="3255283624"/>
                    </a:ext>
                  </a:extLst>
                </a:gridCol>
                <a:gridCol w="774644">
                  <a:extLst>
                    <a:ext uri="{9D8B030D-6E8A-4147-A177-3AD203B41FA5}">
                      <a16:colId xmlns:a16="http://schemas.microsoft.com/office/drawing/2014/main" val="1127123806"/>
                    </a:ext>
                  </a:extLst>
                </a:gridCol>
                <a:gridCol w="774644">
                  <a:extLst>
                    <a:ext uri="{9D8B030D-6E8A-4147-A177-3AD203B41FA5}">
                      <a16:colId xmlns:a16="http://schemas.microsoft.com/office/drawing/2014/main" val="579343312"/>
                    </a:ext>
                  </a:extLst>
                </a:gridCol>
                <a:gridCol w="258214">
                  <a:extLst>
                    <a:ext uri="{9D8B030D-6E8A-4147-A177-3AD203B41FA5}">
                      <a16:colId xmlns:a16="http://schemas.microsoft.com/office/drawing/2014/main" val="3618452512"/>
                    </a:ext>
                  </a:extLst>
                </a:gridCol>
                <a:gridCol w="774644">
                  <a:extLst>
                    <a:ext uri="{9D8B030D-6E8A-4147-A177-3AD203B41FA5}">
                      <a16:colId xmlns:a16="http://schemas.microsoft.com/office/drawing/2014/main" val="1559861586"/>
                    </a:ext>
                  </a:extLst>
                </a:gridCol>
                <a:gridCol w="774644">
                  <a:extLst>
                    <a:ext uri="{9D8B030D-6E8A-4147-A177-3AD203B41FA5}">
                      <a16:colId xmlns:a16="http://schemas.microsoft.com/office/drawing/2014/main" val="38907694"/>
                    </a:ext>
                  </a:extLst>
                </a:gridCol>
                <a:gridCol w="338908">
                  <a:extLst>
                    <a:ext uri="{9D8B030D-6E8A-4147-A177-3AD203B41FA5}">
                      <a16:colId xmlns:a16="http://schemas.microsoft.com/office/drawing/2014/main" val="1053994100"/>
                    </a:ext>
                  </a:extLst>
                </a:gridCol>
                <a:gridCol w="774644">
                  <a:extLst>
                    <a:ext uri="{9D8B030D-6E8A-4147-A177-3AD203B41FA5}">
                      <a16:colId xmlns:a16="http://schemas.microsoft.com/office/drawing/2014/main" val="2600343867"/>
                    </a:ext>
                  </a:extLst>
                </a:gridCol>
              </a:tblGrid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space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@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`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311952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003210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477718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821798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$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034222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%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17208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&amp;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813961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539147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661754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177534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116562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74086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91895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56142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043327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922560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715764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43171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766527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4657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130655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05253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812502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432560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49393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771658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053565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877936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\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|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113577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553098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^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~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33983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_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15675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0CE10C23-B9A0-C9DC-134B-FC72901C0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2742"/>
            <a:ext cx="601318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65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'A'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'A'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' Z '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  <a:ea typeface="JetBrains Mono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5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43BA-1B6B-1264-98A4-DF7F326A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B308-C038-B920-F0FE-63A75D00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 value represents a true or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Casting a bool to an integer</a:t>
            </a:r>
          </a:p>
          <a:p>
            <a:r>
              <a:rPr lang="en-US" dirty="0"/>
              <a:t>true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endParaRPr lang="en-US" b="1" dirty="0"/>
          </a:p>
          <a:p>
            <a:r>
              <a:rPr lang="en-US" dirty="0"/>
              <a:t>false </a:t>
            </a:r>
            <a:r>
              <a:rPr lang="en-US" dirty="0">
                <a:sym typeface="Wingdings" panose="05000000000000000000" pitchFamily="2" charset="2"/>
              </a:rPr>
              <a:t>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Casting an integer to a bool</a:t>
            </a:r>
          </a:p>
          <a:p>
            <a:r>
              <a:rPr lang="en-US" dirty="0"/>
              <a:t>The integer value 0 is false</a:t>
            </a:r>
          </a:p>
          <a:p>
            <a:r>
              <a:rPr lang="en-US" dirty="0"/>
              <a:t>Any other integer value that is </a:t>
            </a:r>
            <a:r>
              <a:rPr lang="en-US" b="1" i="1" u="sng" dirty="0"/>
              <a:t>not</a:t>
            </a:r>
            <a:r>
              <a:rPr lang="en-US" dirty="0"/>
              <a:t> 0 is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try to print a bool, it will print as 1 or 0 (true or false)</a:t>
            </a:r>
          </a:p>
        </p:txBody>
      </p:sp>
    </p:spTree>
    <p:extLst>
      <p:ext uri="{BB962C8B-B14F-4D97-AF65-F5344CB8AC3E}">
        <p14:creationId xmlns:p14="http://schemas.microsoft.com/office/powerpoint/2010/main" val="99865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B8F8-9747-4E9F-95C7-5E86D455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39827"/>
            <a:ext cx="8229600" cy="1143000"/>
          </a:xfrm>
        </p:spPr>
        <p:txBody>
          <a:bodyPr/>
          <a:lstStyle/>
          <a:p>
            <a:r>
              <a:rPr lang="en-US" dirty="0"/>
              <a:t>Demo/Codey sense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CEB0C-E668-44F9-A15C-7E367810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DBC5-3939-4390-BFBB-70FAB1E43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508" y="1446245"/>
            <a:ext cx="3896833" cy="734896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does this program do?  Is it ok to use int type variables here?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DF387-FC37-4CBE-BC8E-4F71AF577916}"/>
              </a:ext>
            </a:extLst>
          </p:cNvPr>
          <p:cNvSpPr txBox="1"/>
          <p:nvPr/>
        </p:nvSpPr>
        <p:spPr>
          <a:xfrm>
            <a:off x="1775928" y="913514"/>
            <a:ext cx="846286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exam1Score;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exam2Score;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your Exam 1 score: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cin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exam1Score;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your Exam 2 score: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cin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exam2Score;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(exam1Score + exam2Score) / 2;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"Your average score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nHave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 Nice Day!\n"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95E1A-2D2D-4177-A7C6-A9F929B1FCEC}"/>
              </a:ext>
            </a:extLst>
          </p:cNvPr>
          <p:cNvSpPr/>
          <p:nvPr/>
        </p:nvSpPr>
        <p:spPr>
          <a:xfrm>
            <a:off x="2158482" y="1446246"/>
            <a:ext cx="2537927" cy="92373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5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4114-CE8D-4562-B28C-93B8E4F3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have exam scores of 99.5 and 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F94B-CF85-4C2C-B08F-22B689FA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29" y="1600201"/>
            <a:ext cx="3526971" cy="4525963"/>
          </a:xfrm>
        </p:spPr>
        <p:txBody>
          <a:bodyPr>
            <a:normAutofit/>
          </a:bodyPr>
          <a:lstStyle/>
          <a:p>
            <a:r>
              <a:rPr lang="en-US" sz="2000" dirty="0"/>
              <a:t>Hmm, that’s weird.  I entered 99.5 and the program immediately completed.  It wouldn’t let me enter the number 70 for exam 2.</a:t>
            </a:r>
          </a:p>
          <a:p>
            <a:r>
              <a:rPr lang="en-US" sz="2000" dirty="0"/>
              <a:t>What’s going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0AFB-1622-4FDF-B3B9-FA59BB44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FDFBFDC-E6D2-4823-84C1-77680960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12" y="2247254"/>
            <a:ext cx="4081327" cy="19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FF30-D0DB-42AA-9A3B-AA2651CB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debugger:</a:t>
            </a:r>
            <a:br>
              <a:rPr lang="en-US" dirty="0"/>
            </a:br>
            <a:r>
              <a:rPr lang="en-US" dirty="0"/>
              <a:t>Add a break 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CDDE9-7888-414E-BBF3-30406F2F8926}"/>
              </a:ext>
            </a:extLst>
          </p:cNvPr>
          <p:cNvSpPr/>
          <p:nvPr/>
        </p:nvSpPr>
        <p:spPr>
          <a:xfrm>
            <a:off x="2269068" y="2385218"/>
            <a:ext cx="382693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CLion, left click near the line numbers to add a break point (red dot) immediately on or before where you think the problem started.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28A9-9989-4CD6-A2F8-0258F8C7042F}"/>
              </a:ext>
            </a:extLst>
          </p:cNvPr>
          <p:cNvSpPr txBox="1"/>
          <p:nvPr/>
        </p:nvSpPr>
        <p:spPr>
          <a:xfrm>
            <a:off x="3019303" y="3943646"/>
            <a:ext cx="2890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break point.  Program will PAUSE here when we run the debugger.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2577D-073E-15F8-7AC2-E5DA4CF1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64" y="238703"/>
            <a:ext cx="5266269" cy="642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6E097E-F235-41B6-B3E6-9D5D4423D6CB}"/>
              </a:ext>
            </a:extLst>
          </p:cNvPr>
          <p:cNvSpPr/>
          <p:nvPr/>
        </p:nvSpPr>
        <p:spPr>
          <a:xfrm>
            <a:off x="6533686" y="2721970"/>
            <a:ext cx="408982" cy="326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9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FF30-D0DB-42AA-9A3B-AA2651CB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debugger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CDDE9-7888-414E-BBF3-30406F2F8926}"/>
              </a:ext>
            </a:extLst>
          </p:cNvPr>
          <p:cNvSpPr/>
          <p:nvPr/>
        </p:nvSpPr>
        <p:spPr>
          <a:xfrm>
            <a:off x="569561" y="1833205"/>
            <a:ext cx="2529239" cy="9562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After adding the break point, click the bug icon to run the debugger.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28A9-9989-4CD6-A2F8-0258F8C7042F}"/>
              </a:ext>
            </a:extLst>
          </p:cNvPr>
          <p:cNvSpPr txBox="1"/>
          <p:nvPr/>
        </p:nvSpPr>
        <p:spPr>
          <a:xfrm>
            <a:off x="2389602" y="4525189"/>
            <a:ext cx="289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break point.  Program will PAUSE here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46A57F-9AFB-0988-E47C-DB9E56DC67CF}"/>
              </a:ext>
            </a:extLst>
          </p:cNvPr>
          <p:cNvGrpSpPr/>
          <p:nvPr/>
        </p:nvGrpSpPr>
        <p:grpSpPr>
          <a:xfrm>
            <a:off x="871991" y="3144963"/>
            <a:ext cx="1751309" cy="984427"/>
            <a:chOff x="6770177" y="1263113"/>
            <a:chExt cx="1751309" cy="984427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441C090-B360-4EBF-89E0-610FDFC57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251" t="18105" r="47569"/>
            <a:stretch/>
          </p:blipFill>
          <p:spPr>
            <a:xfrm>
              <a:off x="6770177" y="1263113"/>
              <a:ext cx="1751309" cy="98442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A9148B-05BF-4023-B386-2646333B663C}"/>
                </a:ext>
              </a:extLst>
            </p:cNvPr>
            <p:cNvSpPr/>
            <p:nvPr/>
          </p:nvSpPr>
          <p:spPr>
            <a:xfrm>
              <a:off x="7383650" y="1524798"/>
              <a:ext cx="587645" cy="5442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2F0AB4-01D2-4930-935B-EBBF224F885D}"/>
              </a:ext>
            </a:extLst>
          </p:cNvPr>
          <p:cNvSpPr txBox="1"/>
          <p:nvPr/>
        </p:nvSpPr>
        <p:spPr>
          <a:xfrm>
            <a:off x="944385" y="2789436"/>
            <a:ext cx="28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Debugger icon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483B07-5C3D-A42A-43F9-84DC3784C720}"/>
              </a:ext>
            </a:extLst>
          </p:cNvPr>
          <p:cNvGrpSpPr/>
          <p:nvPr/>
        </p:nvGrpSpPr>
        <p:grpSpPr>
          <a:xfrm>
            <a:off x="4922002" y="874549"/>
            <a:ext cx="7087528" cy="5108901"/>
            <a:chOff x="5908730" y="311643"/>
            <a:chExt cx="5318070" cy="34475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42BB9B0-8B5B-0F12-AF2A-B44CDC2E5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873"/>
            <a:stretch/>
          </p:blipFill>
          <p:spPr>
            <a:xfrm>
              <a:off x="5908730" y="311643"/>
              <a:ext cx="5318070" cy="344755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6E097E-F235-41B6-B3E6-9D5D4423D6CB}"/>
                </a:ext>
              </a:extLst>
            </p:cNvPr>
            <p:cNvSpPr/>
            <p:nvPr/>
          </p:nvSpPr>
          <p:spPr>
            <a:xfrm>
              <a:off x="8291233" y="466023"/>
              <a:ext cx="240224" cy="3807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94811B-38FF-4179-AD43-28C682E1FD62}"/>
                </a:ext>
              </a:extLst>
            </p:cNvPr>
            <p:cNvSpPr/>
            <p:nvPr/>
          </p:nvSpPr>
          <p:spPr>
            <a:xfrm>
              <a:off x="6096000" y="2777067"/>
              <a:ext cx="511012" cy="4342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833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FF30-D0DB-42AA-9A3B-AA2651CB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5883877" cy="915190"/>
          </a:xfrm>
        </p:spPr>
        <p:txBody>
          <a:bodyPr>
            <a:normAutofit fontScale="90000"/>
          </a:bodyPr>
          <a:lstStyle/>
          <a:p>
            <a:r>
              <a:rPr lang="en-US" dirty="0"/>
              <a:t>Track your variable values at the break 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CDDE9-7888-414E-BBF3-30406F2F8926}"/>
              </a:ext>
            </a:extLst>
          </p:cNvPr>
          <p:cNvSpPr/>
          <p:nvPr/>
        </p:nvSpPr>
        <p:spPr>
          <a:xfrm>
            <a:off x="1849464" y="1679862"/>
            <a:ext cx="2712205" cy="915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program runs as normal until break point is reached, then it pauses.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28A9-9989-4CD6-A2F8-0258F8C7042F}"/>
              </a:ext>
            </a:extLst>
          </p:cNvPr>
          <p:cNvSpPr txBox="1"/>
          <p:nvPr/>
        </p:nvSpPr>
        <p:spPr>
          <a:xfrm>
            <a:off x="2925176" y="4548598"/>
            <a:ext cx="2890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see the values of the variables in the bottom window</a:t>
            </a:r>
          </a:p>
          <a:p>
            <a:endParaRPr lang="en-US" dirty="0"/>
          </a:p>
          <a:p>
            <a:r>
              <a:rPr lang="en-US" dirty="0"/>
              <a:t>When I enter 99.5, only 99 is saved.  </a:t>
            </a:r>
            <a:r>
              <a:rPr lang="en-US" dirty="0" err="1"/>
              <a:t>Hmmmm</a:t>
            </a:r>
            <a:r>
              <a:rPr lang="en-US" dirty="0"/>
              <a:t>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5DE20-7180-4013-181E-0DD0B97D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294"/>
            <a:ext cx="5383427" cy="65690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321B503-09CC-42C2-94FF-B77C4042DF75}"/>
              </a:ext>
            </a:extLst>
          </p:cNvPr>
          <p:cNvSpPr/>
          <p:nvPr/>
        </p:nvSpPr>
        <p:spPr>
          <a:xfrm>
            <a:off x="8509785" y="4560955"/>
            <a:ext cx="1439935" cy="669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7967-FDBD-451F-A59C-7ADFA6BC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4F74-BF5E-4D6E-9BFE-EF8FC88E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basic usage for primitive types int, double, float, char</a:t>
            </a:r>
          </a:p>
          <a:p>
            <a:r>
              <a:rPr lang="en-US" dirty="0"/>
              <a:t>Known when and how to cast types to avoid loss of precision</a:t>
            </a:r>
          </a:p>
          <a:p>
            <a:r>
              <a:rPr lang="en-US" dirty="0"/>
              <a:t>Known how to convert between characters and integers</a:t>
            </a:r>
          </a:p>
        </p:txBody>
      </p:sp>
    </p:spTree>
    <p:extLst>
      <p:ext uri="{BB962C8B-B14F-4D97-AF65-F5344CB8AC3E}">
        <p14:creationId xmlns:p14="http://schemas.microsoft.com/office/powerpoint/2010/main" val="3429783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FF30-D0DB-42AA-9A3B-AA2651CB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4116494" cy="1325563"/>
          </a:xfrm>
        </p:spPr>
        <p:txBody>
          <a:bodyPr>
            <a:normAutofit/>
          </a:bodyPr>
          <a:lstStyle/>
          <a:p>
            <a:r>
              <a:rPr lang="en-US" dirty="0"/>
              <a:t>Run your code line by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29CAA-EA8F-4DF5-88C0-A8D471DC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CDDE9-7888-414E-BBF3-30406F2F8926}"/>
              </a:ext>
            </a:extLst>
          </p:cNvPr>
          <p:cNvSpPr/>
          <p:nvPr/>
        </p:nvSpPr>
        <p:spPr>
          <a:xfrm>
            <a:off x="1129305" y="3618801"/>
            <a:ext cx="2878323" cy="907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Click “step over” or press F8 to run your code line by 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AFCB92-1BFE-56EC-831E-7DC3CA46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772" y="152413"/>
            <a:ext cx="5383427" cy="6569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29A6C7-E2A1-4995-B70A-D87C13EAC2DB}"/>
              </a:ext>
            </a:extLst>
          </p:cNvPr>
          <p:cNvSpPr txBox="1"/>
          <p:nvPr/>
        </p:nvSpPr>
        <p:spPr>
          <a:xfrm>
            <a:off x="6141815" y="3312266"/>
            <a:ext cx="107877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Step over button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21B503-09CC-42C2-94FF-B77C4042DF75}"/>
              </a:ext>
            </a:extLst>
          </p:cNvPr>
          <p:cNvSpPr/>
          <p:nvPr/>
        </p:nvSpPr>
        <p:spPr>
          <a:xfrm>
            <a:off x="5879253" y="3878332"/>
            <a:ext cx="264160" cy="388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3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2DB7-6F11-415B-9076-6644284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takeaways from our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5E12-3CBF-41C8-B2E6-65A7F268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Variable types matter!  </a:t>
            </a:r>
            <a:r>
              <a:rPr lang="en-US" sz="2000" dirty="0"/>
              <a:t>Don’t  try to squeeze a decimal into an int.  You’ll lose the decimals.  Rounding won’t happen.  (truncation error)</a:t>
            </a:r>
          </a:p>
          <a:p>
            <a:endParaRPr lang="en-US" sz="2000" dirty="0"/>
          </a:p>
          <a:p>
            <a:r>
              <a:rPr lang="en-US" sz="2000" b="1" dirty="0"/>
              <a:t>Be careful what you assume about your input data.  </a:t>
            </a:r>
            <a:r>
              <a:rPr lang="en-US" sz="2000" dirty="0"/>
              <a:t>Your user may not always give whole numbers.  Your answer may not always be a whole number!</a:t>
            </a:r>
          </a:p>
          <a:p>
            <a:endParaRPr lang="en-US" sz="2000" dirty="0"/>
          </a:p>
          <a:p>
            <a:r>
              <a:rPr lang="en-US" sz="2000" dirty="0"/>
              <a:t>Professional programmers rarely stare at code until they find an error.  They step through code using a debugger until they find the source of the bug.</a:t>
            </a:r>
          </a:p>
          <a:p>
            <a:endParaRPr lang="en-US" sz="2000" dirty="0"/>
          </a:p>
          <a:p>
            <a:r>
              <a:rPr lang="en-US" sz="2000" dirty="0"/>
              <a:t>Learn to use the debugger!  The more complex the code, the more time you will spend debugging.</a:t>
            </a:r>
          </a:p>
          <a:p>
            <a:endParaRPr lang="en-US" sz="2000" dirty="0"/>
          </a:p>
          <a:p>
            <a:r>
              <a:rPr lang="en-US" sz="2000" dirty="0"/>
              <a:t>Use the debugger to make sure the code is behaving as expected.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08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88B4-B129-5F05-9EF4-F64268BC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505C-232D-8946-31DF-A7E3EDBC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are basic built-in types of the language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int		(4 bytes)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char	(1 byte)</a:t>
            </a:r>
          </a:p>
          <a:p>
            <a:pPr marL="457200" lvl="1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bool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	(1 byte)</a:t>
            </a:r>
          </a:p>
          <a:p>
            <a:pPr marL="457200" lvl="1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float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	(4 byte)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double	(8 byte)</a:t>
            </a:r>
          </a:p>
          <a:p>
            <a:pPr marL="457200" lvl="1" indent="0" fontAlgn="base">
              <a:buNone/>
            </a:pPr>
            <a:endParaRPr lang="en-US" dirty="0">
              <a:solidFill>
                <a:srgbClr val="273239"/>
              </a:solidFill>
              <a:latin typeface="urw-din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0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4689-5C75-2C6A-BCDE-75840D7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167F-ACED-FA09-7EDB-C276BFB2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20894"/>
            <a:ext cx="11430000" cy="2378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E91EA6-FBB4-9D7D-31CD-0D275256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594906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rise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run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= rise/run;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"Slope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7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4689-5C75-2C6A-BCDE-75840D7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167F-ACED-FA09-7EDB-C276BFB2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20894"/>
            <a:ext cx="11430000" cy="2378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E91EA6-FBB4-9D7D-31CD-0D275256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594906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rise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run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= rise/run;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"Slope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7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4616-B1EA-B8CD-71C3-9500BBD4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losing precision?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0267-6268-1D79-8154-E6C0EB7C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int/int = 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rise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run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= rise/run;			3/2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  <a:sym typeface="Wingdings" panose="05000000000000000000" pitchFamily="2" charset="2"/>
              </a:rPr>
              <a:t> 1  1.0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  <a:sym typeface="Wingdings" panose="05000000000000000000" pitchFamily="2" charset="2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"Slope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2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3A99-DFE7-64CB-65C0-671F3D73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F07D-4E56-0C40-7C33-9BAC7624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allow you to manually convert the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value;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&lt;double&gt;(value)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Other Casting Methods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(double)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C-Style cast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double(value)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Prestandard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cast</a:t>
            </a:r>
          </a:p>
        </p:txBody>
      </p:sp>
    </p:spTree>
    <p:extLst>
      <p:ext uri="{BB962C8B-B14F-4D97-AF65-F5344CB8AC3E}">
        <p14:creationId xmlns:p14="http://schemas.microsoft.com/office/powerpoint/2010/main" val="418601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5F4B-DB50-0672-6BE7-9F678DB4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E927-719C-B61A-98EA-E069D9FC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20894"/>
            <a:ext cx="11430000" cy="2378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CDE945-4B9F-1F6C-F25B-19AB4342D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735489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rise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run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=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&gt;(rise/run);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"Slope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1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5F4B-DB50-0672-6BE7-9F678DB4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E927-719C-B61A-98EA-E069D9FC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20894"/>
            <a:ext cx="11430000" cy="2378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CDE945-4B9F-1F6C-F25B-19AB4342D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747512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rise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run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=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&gt;(rise)/run;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"Slope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4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23446</TotalTime>
  <Words>1546</Words>
  <Application>Microsoft Office PowerPoint</Application>
  <PresentationFormat>Widescreen</PresentationFormat>
  <Paragraphs>357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Unicode MS</vt:lpstr>
      <vt:lpstr>urw-din</vt:lpstr>
      <vt:lpstr>Arial</vt:lpstr>
      <vt:lpstr>Calibri</vt:lpstr>
      <vt:lpstr>Calibri Light</vt:lpstr>
      <vt:lpstr>Consolas</vt:lpstr>
      <vt:lpstr>Courier New</vt:lpstr>
      <vt:lpstr>Office Theme</vt:lpstr>
      <vt:lpstr>Types and Casting</vt:lpstr>
      <vt:lpstr>Objectives</vt:lpstr>
      <vt:lpstr>Primitives</vt:lpstr>
      <vt:lpstr>What is the output?</vt:lpstr>
      <vt:lpstr>What is the output?</vt:lpstr>
      <vt:lpstr>Why are we losing precision?</vt:lpstr>
      <vt:lpstr>Type Casting</vt:lpstr>
      <vt:lpstr>What is the output?</vt:lpstr>
      <vt:lpstr>What is the output?</vt:lpstr>
      <vt:lpstr>Implicit Conversion</vt:lpstr>
      <vt:lpstr>char</vt:lpstr>
      <vt:lpstr>Unicode</vt:lpstr>
      <vt:lpstr>int  char char  int</vt:lpstr>
      <vt:lpstr>bool</vt:lpstr>
      <vt:lpstr>Demo/Codey sense question</vt:lpstr>
      <vt:lpstr>Suppose we have exam scores of 99.5 and 70</vt:lpstr>
      <vt:lpstr>Using the debugger: Add a break point</vt:lpstr>
      <vt:lpstr>Run the debugger</vt:lpstr>
      <vt:lpstr>Track your variable values at the break point</vt:lpstr>
      <vt:lpstr>Run your code line by line</vt:lpstr>
      <vt:lpstr>Key takeaways from our 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Big-O Analysis</dc:title>
  <dc:creator>Varick Erickson</dc:creator>
  <cp:lastModifiedBy>Varick Erickson</cp:lastModifiedBy>
  <cp:revision>30</cp:revision>
  <dcterms:created xsi:type="dcterms:W3CDTF">2021-07-05T12:03:36Z</dcterms:created>
  <dcterms:modified xsi:type="dcterms:W3CDTF">2022-12-15T22:55:27Z</dcterms:modified>
</cp:coreProperties>
</file>