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9" r:id="rId6"/>
    <p:sldId id="290" r:id="rId7"/>
    <p:sldId id="287" r:id="rId8"/>
    <p:sldId id="291" r:id="rId9"/>
    <p:sldId id="288" r:id="rId10"/>
    <p:sldId id="293" r:id="rId11"/>
    <p:sldId id="294" r:id="rId12"/>
    <p:sldId id="295" r:id="rId13"/>
    <p:sldId id="298" r:id="rId14"/>
    <p:sldId id="299" r:id="rId15"/>
    <p:sldId id="296" r:id="rId16"/>
    <p:sldId id="297" r:id="rId17"/>
    <p:sldId id="292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878" autoAdjust="0"/>
  </p:normalViewPr>
  <p:slideViewPr>
    <p:cSldViewPr snapToGrid="0">
      <p:cViewPr varScale="1">
        <p:scale>
          <a:sx n="61" d="100"/>
          <a:sy n="61" d="100"/>
        </p:scale>
        <p:origin x="78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FYI… Some people don’t like putting “using namespace std;” globally at the beginning of the program.  Instead, some opt to just put “using namespace std;” within the function scope as needed.  For our case and in CS301, putting the namespace globally is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suggest you demo this live</a:t>
            </a:r>
          </a:p>
          <a:p>
            <a:endParaRPr lang="en-US" dirty="0"/>
          </a:p>
          <a:p>
            <a:r>
              <a:rPr lang="en-US" dirty="0"/>
              <a:t>Output would be </a:t>
            </a:r>
            <a:br>
              <a:rPr lang="en-US" dirty="0"/>
            </a:br>
            <a:r>
              <a:rPr lang="en-US" dirty="0"/>
              <a:t>a + b = 53</a:t>
            </a:r>
          </a:p>
          <a:p>
            <a:endParaRPr lang="en-US" dirty="0"/>
          </a:p>
          <a:p>
            <a:r>
              <a:rPr lang="en-US" dirty="0"/>
              <a:t>Watch out for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this to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what happens when you input “John Doe”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 err="1"/>
              <a:t>cin</a:t>
            </a:r>
            <a:r>
              <a:rPr lang="en-US" sz="4400" spc="-35" dirty="0"/>
              <a:t>, </a:t>
            </a:r>
            <a:r>
              <a:rPr lang="en-US" sz="4400" spc="-35" dirty="0" err="1"/>
              <a:t>cout</a:t>
            </a:r>
            <a:r>
              <a:rPr lang="en-US" sz="4400" spc="-35" dirty="0"/>
              <a:t>, </a:t>
            </a:r>
            <a:r>
              <a:rPr lang="en-US" sz="4400" spc="-35" dirty="0" err="1"/>
              <a:t>getline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1FC-F3E0-9042-7C64-3DDBEF6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64BF-C106-CBA5-7D7B-63F63805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682668"/>
            <a:ext cx="11430000" cy="1516520"/>
          </a:xfrm>
        </p:spPr>
        <p:txBody>
          <a:bodyPr/>
          <a:lstStyle/>
          <a:p>
            <a:r>
              <a:rPr lang="en-US" dirty="0"/>
              <a:t>Assume you enter 5 for a and 3 for b.</a:t>
            </a:r>
          </a:p>
          <a:p>
            <a:r>
              <a:rPr lang="en-US" dirty="0"/>
              <a:t>What is the output?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45804C-2250-42D8-D57D-1137336E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78555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a, b;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"a =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"b =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b;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"a + b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D453D-86CD-BCE1-7C7B-B4193CF0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34" y="1847850"/>
            <a:ext cx="4063173" cy="20442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75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1024-A49B-A621-1C01-3BE99F7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9956-615F-4A15-EF1A-368BB6B5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904554"/>
            <a:ext cx="11430000" cy="22946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733E5E-B5B3-78A2-37A2-5D7451BF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611346"/>
            <a:ext cx="882324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speed;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name, quest;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your name?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your quest?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quest;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the average velocity of an unladen swallow?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speed;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94AF-41A8-95D2-F1E8-35A33FE3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5879-2648-4B2C-D5DC-5C75855F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FF8F5-7527-FA95-1D3A-651893F4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9050"/>
            <a:ext cx="67437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6F46-B320-23F3-A59E-C79FB48B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8" y="365125"/>
            <a:ext cx="11430000" cy="4351338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can be very convenient to get multiple values</a:t>
            </a:r>
          </a:p>
          <a:p>
            <a:r>
              <a:rPr lang="en-US" dirty="0" err="1"/>
              <a:t>cin</a:t>
            </a:r>
            <a:r>
              <a:rPr lang="en-US" dirty="0"/>
              <a:t> will </a:t>
            </a:r>
            <a:r>
              <a:rPr lang="en-US" b="1" dirty="0"/>
              <a:t>delimit</a:t>
            </a:r>
            <a:r>
              <a:rPr lang="en-US" dirty="0"/>
              <a:t> user inputs using whitespace</a:t>
            </a:r>
          </a:p>
          <a:p>
            <a:r>
              <a:rPr lang="en-US" dirty="0"/>
              <a:t>Notice that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ignores all white space between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30D8A-9D9F-7852-259A-0E376949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1958212"/>
            <a:ext cx="5410200" cy="4629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EFFFD-8D85-C4B9-CA51-E2CED49A1056}"/>
              </a:ext>
            </a:extLst>
          </p:cNvPr>
          <p:cNvGrpSpPr/>
          <p:nvPr/>
        </p:nvGrpSpPr>
        <p:grpSpPr>
          <a:xfrm>
            <a:off x="380998" y="1974087"/>
            <a:ext cx="5410200" cy="4629150"/>
            <a:chOff x="380998" y="1863725"/>
            <a:chExt cx="5410200" cy="4629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E43C69-F707-B4FA-6F81-00D2205F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998" y="1863725"/>
              <a:ext cx="5410200" cy="46291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2A59ED9-D2B4-6DBD-C410-816E8A810E88}"/>
                </a:ext>
              </a:extLst>
            </p:cNvPr>
            <p:cNvSpPr/>
            <p:nvPr/>
          </p:nvSpPr>
          <p:spPr>
            <a:xfrm rot="5400000">
              <a:off x="3625457" y="4367845"/>
              <a:ext cx="153912" cy="1358926"/>
            </a:xfrm>
            <a:prstGeom prst="rightBrace">
              <a:avLst>
                <a:gd name="adj1" fmla="val 8333"/>
                <a:gd name="adj2" fmla="val 4818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5B651B-34E3-4381-04EF-3E76E5C32A84}"/>
                </a:ext>
              </a:extLst>
            </p:cNvPr>
            <p:cNvSpPr txBox="1"/>
            <p:nvPr/>
          </p:nvSpPr>
          <p:spPr>
            <a:xfrm>
              <a:off x="2808230" y="5143003"/>
              <a:ext cx="1842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cin</a:t>
              </a:r>
              <a:r>
                <a:rPr lang="en-US" sz="1400" dirty="0"/>
                <a:t> ignores whitespace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4E6075-BA26-F17E-58DF-9DDF113DB417}"/>
              </a:ext>
            </a:extLst>
          </p:cNvPr>
          <p:cNvSpPr txBox="1"/>
          <p:nvPr/>
        </p:nvSpPr>
        <p:spPr>
          <a:xfrm>
            <a:off x="9229522" y="644822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delimit </a:t>
            </a:r>
            <a:r>
              <a:rPr lang="en-US" sz="2400" dirty="0">
                <a:sym typeface="Wingdings" panose="05000000000000000000" pitchFamily="2" charset="2"/>
              </a:rPr>
              <a:t> separate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4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3F1-EB53-3575-3842-24785BB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of these are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DF72-FBD0-4F84-1700-0659C33D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x, y, z: “;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484C7-B19E-E084-BCD3-C55F4AFC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x, y, z: “;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y &lt;&lt; z;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77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30F2-33D8-A062-8F3D-BF9D58F0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DDDB-1314-5843-E104-3CC3FDDE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067300" cy="4351338"/>
          </a:xfrm>
        </p:spPr>
        <p:txBody>
          <a:bodyPr/>
          <a:lstStyle/>
          <a:p>
            <a:r>
              <a:rPr lang="en-US" dirty="0"/>
              <a:t>What if we input “John Doe”?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4FA8C-8A53-CA2F-6BDB-807D9A7BE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35" b="1"/>
          <a:stretch/>
        </p:blipFill>
        <p:spPr>
          <a:xfrm>
            <a:off x="5448300" y="825020"/>
            <a:ext cx="6743700" cy="520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19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C674-A5FA-3C43-F462-0B8EB751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2105"/>
            <a:ext cx="4983948" cy="5977083"/>
          </a:xfrm>
        </p:spPr>
        <p:txBody>
          <a:bodyPr/>
          <a:lstStyle/>
          <a:p>
            <a:r>
              <a:rPr lang="en-US" dirty="0"/>
              <a:t>It seems to “skip over” the second question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stores John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quest</a:t>
            </a:r>
            <a:r>
              <a:rPr lang="en-US" dirty="0"/>
              <a:t> stores Doe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uses “whitespace” to </a:t>
            </a:r>
            <a:r>
              <a:rPr lang="en-US" b="1" i="1" dirty="0"/>
              <a:t>delimit</a:t>
            </a:r>
            <a:r>
              <a:rPr lang="en-US" dirty="0"/>
              <a:t> input values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“John Doe\n”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20649A-C773-0857-387D-F6F6E436295D}"/>
              </a:ext>
            </a:extLst>
          </p:cNvPr>
          <p:cNvGrpSpPr/>
          <p:nvPr/>
        </p:nvGrpSpPr>
        <p:grpSpPr>
          <a:xfrm>
            <a:off x="2095919" y="4365476"/>
            <a:ext cx="2503822" cy="855534"/>
            <a:chOff x="1950903" y="5482337"/>
            <a:chExt cx="2503822" cy="8555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7C6859-3B0A-904E-DA33-CC14F57DC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938" y="5482337"/>
              <a:ext cx="269654" cy="502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395B4-D277-11C8-04C8-0AD7F81625D1}"/>
                </a:ext>
              </a:extLst>
            </p:cNvPr>
            <p:cNvSpPr txBox="1"/>
            <p:nvPr/>
          </p:nvSpPr>
          <p:spPr>
            <a:xfrm>
              <a:off x="1950903" y="595554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743551-290B-B6CA-1651-E57E2C274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9518" y="5482337"/>
              <a:ext cx="190101" cy="47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1EFC8-7E4B-B66B-3411-AD96E1A4FCB6}"/>
                </a:ext>
              </a:extLst>
            </p:cNvPr>
            <p:cNvSpPr txBox="1"/>
            <p:nvPr/>
          </p:nvSpPr>
          <p:spPr>
            <a:xfrm>
              <a:off x="3525816" y="5968539"/>
              <a:ext cx="92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newline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213C117-6CA3-83AB-A96C-82154C09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948" y="16625"/>
            <a:ext cx="6829425" cy="681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E54AFF-F1E8-2E87-70EF-32B2966DA4E5}"/>
              </a:ext>
            </a:extLst>
          </p:cNvPr>
          <p:cNvSpPr txBox="1"/>
          <p:nvPr/>
        </p:nvSpPr>
        <p:spPr>
          <a:xfrm>
            <a:off x="1253058" y="5981348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delimit </a:t>
            </a:r>
            <a:r>
              <a:rPr lang="en-US" sz="2400" dirty="0">
                <a:sym typeface="Wingdings" panose="05000000000000000000" pitchFamily="2" charset="2"/>
              </a:rPr>
              <a:t> separate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94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3A00-BFE6-4A20-3B24-4EA6600A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17D7-AE8A-4F60-60E2-3F10B826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847850"/>
            <a:ext cx="5530913" cy="4351338"/>
          </a:xfrm>
        </p:spPr>
        <p:txBody>
          <a:bodyPr>
            <a:normAutofit/>
          </a:bodyPr>
          <a:lstStyle/>
          <a:p>
            <a:r>
              <a:rPr lang="en-US" dirty="0"/>
              <a:t>In some instances, you do </a:t>
            </a:r>
            <a:r>
              <a:rPr lang="en-US" i="1" dirty="0"/>
              <a:t>NOT</a:t>
            </a:r>
            <a:r>
              <a:rPr lang="en-US" dirty="0"/>
              <a:t> want input to be delimited</a:t>
            </a:r>
          </a:p>
          <a:p>
            <a:r>
              <a:rPr lang="en-US" dirty="0"/>
              <a:t>In this case, you can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variable must be a string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variable);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57BAE-C98D-97D3-C4A6-C4ECA20E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38"/>
            <a:ext cx="5943600" cy="64237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D0763-5C22-963C-8FBC-D01858867C5B}"/>
              </a:ext>
            </a:extLst>
          </p:cNvPr>
          <p:cNvCxnSpPr>
            <a:cxnSpLocks/>
          </p:cNvCxnSpPr>
          <p:nvPr/>
        </p:nvCxnSpPr>
        <p:spPr>
          <a:xfrm>
            <a:off x="2259217" y="3712592"/>
            <a:ext cx="905346" cy="6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9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BEF2-2504-E027-86ED-290ED1D3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/>
              <a:t> not good for numerical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74FB-4F8C-0C9D-2167-372795A6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43594"/>
            <a:ext cx="4363016" cy="2355594"/>
          </a:xfrm>
        </p:spPr>
        <p:txBody>
          <a:bodyPr/>
          <a:lstStyle/>
          <a:p>
            <a:r>
              <a:rPr lang="en-US" dirty="0"/>
              <a:t>Since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/>
              <a:t> only works for strings, it does not work well for numerical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DCB38-D0CD-0DD2-487B-6B03BC5B4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10"/>
          <a:stretch/>
        </p:blipFill>
        <p:spPr>
          <a:xfrm>
            <a:off x="5010399" y="1847850"/>
            <a:ext cx="6838950" cy="36933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75F14-03F3-2C95-1A8F-122074E6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1847850"/>
            <a:ext cx="3839111" cy="1838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2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basic usage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/>
              <a:t> and how it relates to std functions and constants</a:t>
            </a:r>
          </a:p>
          <a:p>
            <a:r>
              <a:rPr lang="en-US" dirty="0"/>
              <a:t>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for basic use cases</a:t>
            </a:r>
          </a:p>
          <a:p>
            <a:r>
              <a:rPr lang="en-US" dirty="0"/>
              <a:t>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for basic use cases</a:t>
            </a:r>
          </a:p>
          <a:p>
            <a:r>
              <a:rPr lang="en-US" dirty="0"/>
              <a:t>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/>
              <a:t> for basic use cases</a:t>
            </a:r>
          </a:p>
          <a:p>
            <a:r>
              <a:rPr lang="en-US" dirty="0"/>
              <a:t>Know when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/>
              <a:t>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C0DE-08C2-2E8D-839F-10AB0A9A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4DAD-6465-0FFA-9FBB-B282A98C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50857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 terminal or console is one of the simplest and most often used method of interacting with a program. If you are Windows,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Powershell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cmd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can be used.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you are in MacOS or Linux, then you can use a Terminal window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80668D4-F2E4-79C4-05A4-22C0CB2FD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r="8346" b="5624"/>
          <a:stretch/>
        </p:blipFill>
        <p:spPr>
          <a:xfrm>
            <a:off x="5889570" y="1406409"/>
            <a:ext cx="6302430" cy="40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B416-DC0F-7E77-F02F-B5A5E0C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4639-8FDF-5689-DE56-AC220E5D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most cases, if you are developing in an IDE like CLion, then a terminal will be made available to you directly in the IDE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16ECE-BD07-1C5D-F932-F692281D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48" y="2816351"/>
            <a:ext cx="7871104" cy="3676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5B760A-7765-A3C3-FE43-47C5E858F351}"/>
              </a:ext>
            </a:extLst>
          </p:cNvPr>
          <p:cNvSpPr/>
          <p:nvPr/>
        </p:nvSpPr>
        <p:spPr>
          <a:xfrm>
            <a:off x="2670772" y="4916032"/>
            <a:ext cx="5848539" cy="1665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4A9D-000E-0ED7-904F-2A7BEB94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3FC6-8BF2-01CB-7742-C2421F70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7516091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iostream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u="sng" dirty="0"/>
              <a:t>I</a:t>
            </a:r>
            <a:r>
              <a:rPr lang="en-US" dirty="0"/>
              <a:t>nput </a:t>
            </a:r>
            <a:r>
              <a:rPr lang="en-US" b="1" u="sng" dirty="0"/>
              <a:t>O</a:t>
            </a:r>
            <a:r>
              <a:rPr lang="en-US" dirty="0"/>
              <a:t>utput </a:t>
            </a:r>
            <a:r>
              <a:rPr lang="en-US" b="1" u="sng" dirty="0"/>
              <a:t>S</a:t>
            </a:r>
            <a:r>
              <a:rPr lang="en-US" dirty="0"/>
              <a:t>tream</a:t>
            </a:r>
          </a:p>
          <a:p>
            <a:r>
              <a:rPr lang="en-US" dirty="0"/>
              <a:t>In order do basic input and output to the terminal, you will use the iostream library.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06F5B6-E6E4-18CB-74FD-742A9D38E562}"/>
              </a:ext>
            </a:extLst>
          </p:cNvPr>
          <p:cNvGrpSpPr/>
          <p:nvPr/>
        </p:nvGrpSpPr>
        <p:grpSpPr>
          <a:xfrm>
            <a:off x="1893520" y="3429000"/>
            <a:ext cx="8404956" cy="3063875"/>
            <a:chOff x="3406042" y="3429000"/>
            <a:chExt cx="8404956" cy="3063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172001-C710-B7B9-89AC-CF5870A5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042" y="3429000"/>
              <a:ext cx="8404956" cy="3063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8EF555-3DE0-970D-E4C3-ABFD5C142D77}"/>
                </a:ext>
              </a:extLst>
            </p:cNvPr>
            <p:cNvSpPr/>
            <p:nvPr/>
          </p:nvSpPr>
          <p:spPr>
            <a:xfrm>
              <a:off x="4039985" y="3429000"/>
              <a:ext cx="2477193" cy="3117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8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5B17-A468-30F1-E41F-9E9C623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F11A-C468-1807-06D8-4DB92310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is a feature of C++ that allows multiple libraries to define functions with the same name.</a:t>
            </a:r>
          </a:p>
          <a:p>
            <a:r>
              <a:rPr lang="en-US" dirty="0"/>
              <a:t>A more detailed explanation of namespace is available in the md file.</a:t>
            </a:r>
          </a:p>
          <a:p>
            <a:pPr marL="0" indent="0">
              <a:buNone/>
            </a:pPr>
            <a:r>
              <a:rPr lang="en-US" b="1" dirty="0"/>
              <a:t>TLDR Version</a:t>
            </a:r>
            <a:br>
              <a:rPr lang="en-US" b="1" dirty="0"/>
            </a:br>
            <a:r>
              <a:rPr lang="en-US" dirty="0"/>
              <a:t>Put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using namespace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r>
              <a:rPr lang="en-US" altLang="en-US" dirty="0">
                <a:latin typeface="Arial" panose="020B0604020202020204" pitchFamily="34" charset="0"/>
                <a:ea typeface="JetBrains Mono"/>
              </a:rPr>
              <a:t> </a:t>
            </a:r>
            <a:r>
              <a:rPr lang="en-US" dirty="0"/>
              <a:t>at the beginning of your program.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3DF98C-0198-F8FB-5D18-1C0202ED23FB}"/>
              </a:ext>
            </a:extLst>
          </p:cNvPr>
          <p:cNvGrpSpPr/>
          <p:nvPr/>
        </p:nvGrpSpPr>
        <p:grpSpPr>
          <a:xfrm>
            <a:off x="663631" y="4515128"/>
            <a:ext cx="3392979" cy="2123847"/>
            <a:chOff x="3406042" y="3429000"/>
            <a:chExt cx="4894734" cy="3063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B5DB0A-72E1-C73D-421A-86207671F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764"/>
            <a:stretch/>
          </p:blipFill>
          <p:spPr>
            <a:xfrm>
              <a:off x="3406042" y="3429000"/>
              <a:ext cx="4894734" cy="3063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620CCC-B81D-0B8B-A0D7-18A79CD7F29D}"/>
                </a:ext>
              </a:extLst>
            </p:cNvPr>
            <p:cNvSpPr/>
            <p:nvPr/>
          </p:nvSpPr>
          <p:spPr>
            <a:xfrm>
              <a:off x="4016002" y="3716807"/>
              <a:ext cx="2477193" cy="3117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B1B053-E510-86C5-55DF-25A22BEE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709"/>
          <a:stretch/>
        </p:blipFill>
        <p:spPr>
          <a:xfrm>
            <a:off x="4479426" y="4515128"/>
            <a:ext cx="7058639" cy="2001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0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3018-1313-F14F-064A-30E1D961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0BDA-786A-37E6-3C05-0B1E0CE0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428999"/>
            <a:ext cx="11430000" cy="2770187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/>
              <a:t> puts a newline at the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will automatically convert primitive types (</a:t>
            </a:r>
            <a:r>
              <a:rPr lang="en-US" dirty="0" err="1"/>
              <a:t>ie</a:t>
            </a:r>
            <a:r>
              <a:rPr lang="en-US" dirty="0"/>
              <a:t> int, float, </a:t>
            </a:r>
            <a:r>
              <a:rPr lang="en-US" dirty="0" err="1"/>
              <a:t>etc</a:t>
            </a:r>
            <a:r>
              <a:rPr lang="en-US" dirty="0"/>
              <a:t>) to a printable string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BAF4DF-8CD6-946E-7BB6-7D17B5E1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724739"/>
            <a:ext cx="11373626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"This is my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 statement."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"There are many like it, but this one is mine."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"There are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5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 apples. Pi is approximately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3.14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"."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2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4EFC-33C0-5D1A-BAA9-0D41E15A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6158-2EC0-7138-F119-44E659BE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66676"/>
            <a:ext cx="11430000" cy="4026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Certain characters require use an escape character</a:t>
            </a:r>
          </a:p>
          <a:p>
            <a:r>
              <a:rPr lang="en-US" dirty="0"/>
              <a:t>These characters typically start with \</a:t>
            </a:r>
          </a:p>
          <a:p>
            <a:r>
              <a:rPr lang="en-US" dirty="0"/>
              <a:t>If you want to display “, then you will use the escape character \”</a:t>
            </a:r>
          </a:p>
          <a:p>
            <a:r>
              <a:rPr lang="en-US" dirty="0"/>
              <a:t>https://en.cppreference.com/w/cpp/language/escape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Useful/Common Escape Characters:</a:t>
            </a:r>
          </a:p>
          <a:p>
            <a:r>
              <a:rPr lang="en-US" dirty="0"/>
              <a:t>\n	newline</a:t>
            </a:r>
          </a:p>
          <a:p>
            <a:r>
              <a:rPr lang="en-US" dirty="0"/>
              <a:t>\t	tab</a:t>
            </a:r>
          </a:p>
          <a:p>
            <a:r>
              <a:rPr lang="en-US" dirty="0"/>
              <a:t>\”	double quote</a:t>
            </a:r>
          </a:p>
          <a:p>
            <a:r>
              <a:rPr lang="en-US" dirty="0"/>
              <a:t>\\	backslash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5BB74-694E-6EC4-0228-984680DA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11719875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"Notice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\"\\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\"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 both provide a new line."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4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AE0-71BB-80C0-F25F-8BF261C2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67B6-FA33-6C78-7CB9-5C14354B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62830"/>
            <a:ext cx="11430000" cy="1636357"/>
          </a:xfrm>
        </p:spPr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will automatically convert user input based on the variable type</a:t>
            </a:r>
          </a:p>
          <a:p>
            <a:r>
              <a:rPr lang="en-US" dirty="0"/>
              <a:t>The conversion only works for primitives (i.e., int, 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A30648-22A5-76D5-DEB4-8BEBE0E8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442140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your name?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A453AE-4A81-8638-EC4C-37FFAA84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77" y="3205340"/>
            <a:ext cx="882324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speed;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the average velocity of an unladen swallow?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speed;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21898</TotalTime>
  <Words>852</Words>
  <Application>Microsoft Office PowerPoint</Application>
  <PresentationFormat>Widescreen</PresentationFormat>
  <Paragraphs>102</Paragraphs>
  <Slides>18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Courier New</vt:lpstr>
      <vt:lpstr>Helvetica</vt:lpstr>
      <vt:lpstr>Office Theme</vt:lpstr>
      <vt:lpstr>cin, cout, getline</vt:lpstr>
      <vt:lpstr>Objectives</vt:lpstr>
      <vt:lpstr>Basic Input and Output</vt:lpstr>
      <vt:lpstr>Basic Input and Output</vt:lpstr>
      <vt:lpstr>iostream</vt:lpstr>
      <vt:lpstr>namespace</vt:lpstr>
      <vt:lpstr>cout</vt:lpstr>
      <vt:lpstr>Escape Characters</vt:lpstr>
      <vt:lpstr>cin</vt:lpstr>
      <vt:lpstr>cin</vt:lpstr>
      <vt:lpstr>PowerPoint Presentation</vt:lpstr>
      <vt:lpstr>PowerPoint Presentation</vt:lpstr>
      <vt:lpstr>PowerPoint Presentation</vt:lpstr>
      <vt:lpstr>Both of these are the same</vt:lpstr>
      <vt:lpstr>PowerPoint Presentation</vt:lpstr>
      <vt:lpstr>PowerPoint Presentation</vt:lpstr>
      <vt:lpstr>getline</vt:lpstr>
      <vt:lpstr>getline not good for numerical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16</cp:revision>
  <dcterms:created xsi:type="dcterms:W3CDTF">2021-07-05T12:03:36Z</dcterms:created>
  <dcterms:modified xsi:type="dcterms:W3CDTF">2022-11-11T22:38:29Z</dcterms:modified>
</cp:coreProperties>
</file>