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2" r:id="rId3"/>
    <p:sldId id="756" r:id="rId4"/>
    <p:sldId id="303" r:id="rId5"/>
    <p:sldId id="757" r:id="rId6"/>
    <p:sldId id="755" r:id="rId7"/>
    <p:sldId id="304" r:id="rId8"/>
    <p:sldId id="775" r:id="rId9"/>
    <p:sldId id="808" r:id="rId10"/>
    <p:sldId id="765" r:id="rId11"/>
    <p:sldId id="305" r:id="rId12"/>
    <p:sldId id="759" r:id="rId13"/>
    <p:sldId id="760" r:id="rId14"/>
    <p:sldId id="761" r:id="rId15"/>
    <p:sldId id="766" r:id="rId16"/>
    <p:sldId id="763" r:id="rId17"/>
    <p:sldId id="764" r:id="rId18"/>
    <p:sldId id="795" r:id="rId19"/>
    <p:sldId id="812" r:id="rId20"/>
    <p:sldId id="294" r:id="rId21"/>
    <p:sldId id="299" r:id="rId22"/>
    <p:sldId id="292" r:id="rId23"/>
    <p:sldId id="295" r:id="rId24"/>
    <p:sldId id="296" r:id="rId25"/>
    <p:sldId id="803" r:id="rId26"/>
    <p:sldId id="810" r:id="rId27"/>
    <p:sldId id="904" r:id="rId28"/>
    <p:sldId id="893" r:id="rId29"/>
    <p:sldId id="894" r:id="rId30"/>
    <p:sldId id="895" r:id="rId31"/>
    <p:sldId id="896" r:id="rId32"/>
    <p:sldId id="314" r:id="rId33"/>
    <p:sldId id="897" r:id="rId34"/>
    <p:sldId id="898" r:id="rId35"/>
    <p:sldId id="901" r:id="rId36"/>
    <p:sldId id="902" r:id="rId37"/>
    <p:sldId id="90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A0"/>
    <a:srgbClr val="000080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53666" autoAdjust="0"/>
  </p:normalViewPr>
  <p:slideViewPr>
    <p:cSldViewPr snapToGrid="0">
      <p:cViewPr varScale="1">
        <p:scale>
          <a:sx n="59" d="100"/>
          <a:sy n="59" d="100"/>
        </p:scale>
        <p:origin x="194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F25B-69AE-4903-8504-5228045AD13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F0F4-3C26-4460-9542-A08BAE8C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1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5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4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EC5E6A1-B4DE-44E2-BC9D-1F951B53C7E0}" type="slidenum">
              <a:rPr lang="en-CA" altLang="en-US" smtClean="0"/>
              <a:pPr/>
              <a:t>23</a:t>
            </a:fld>
            <a:endParaRPr lang="en-CA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69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75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8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B3C1AF3-5DEA-4DEE-A1FD-443218B4D168}" type="slidenum">
              <a:rPr lang="en-CA" altLang="en-US" smtClean="0"/>
              <a:pPr/>
              <a:t>32</a:t>
            </a:fld>
            <a:endParaRPr lang="en-CA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8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1BE32278-B707-4DA8-A3A9-2935D723FB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C5335033-5BA5-4DBB-8D3F-DCB62EF18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E4AA4C8-F8C8-4790-9358-8788B40DB3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0815FA-2DF8-4AA0-BC9A-B0AD2B88F8C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7DC29BD3-5B00-4FB3-8579-5364D19B46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51D4F21F-E2E9-4030-B9C8-78B756451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D32AA496-CBA5-43A8-A6FF-98E0FE022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E370B8-914C-439D-B7E4-02134DA8859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82DC7706-775D-4C92-949F-0CA2CD827A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C9A99938-DA5F-4CDF-AEAB-DD44A503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444D671A-205A-4AE8-A854-AAAD81E43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F0D9BB-3F93-4B05-9F2A-55117A16577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9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5E52DE45-0BD1-4E10-BC30-EAB727D4C7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E270D4E3-041D-47BE-92CE-11092707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29C916E5-99BC-479E-BA03-DC5353431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C3C26D-D11D-4245-B2DB-42058C9CC33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85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D2505-55F1-4086-AC27-B1A4DC39C6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51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9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A4F7-12C9-45D0-890B-65E704577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5134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74A76-DB01-4AEA-AA62-961355629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9171"/>
            <a:ext cx="9144000" cy="86879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59A2-ED8A-49B1-9601-E93F84DC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5CCE-5C7E-4877-990E-CAAEC577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BC02-DBBC-465C-9279-38C504E2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0A6ABC6-D8C8-CDBB-9FD9-5927314FF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514927"/>
            <a:ext cx="9143999" cy="19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4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776D-42CF-4595-B03D-3DEEED19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8B14A-1862-44E2-8DD3-AC1E005C7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0443F-BAF7-448B-B441-89EE90D7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13BF-C032-4830-B7E6-124E52F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D490-6B9A-4DB0-A784-6D89073D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CC714-CBD8-4426-9B90-EF4CAF3AF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0799-EA0C-4ACC-AE4B-85841589C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ABD74-5911-4ED7-AC9F-69995A42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2A9E-CCCB-4C72-965C-1A557225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C878-66FF-4250-83E0-CAECB686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4DBF-A148-4D40-8841-9BB8B722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6CF3-C0A2-4614-8E84-1AFEE180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11430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9E78-930E-43D9-8AFC-64E432D9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1BF68-7F0E-4759-82B3-AAFF5511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CEDD-BCA8-40B9-9BC3-C55E3644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C8AC-5CA0-43D3-A96B-CDDD1E50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23595-6DA4-4E0C-8F24-D36F00CF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FD1B8-63EE-41C8-A7AF-9F7E8BA4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A579-FD19-4B34-858D-62CA8A15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FD5E-6B81-4E31-BEBF-2539D75E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7D42-DC0F-4D3B-B85B-41A94AE1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0675"/>
            <a:ext cx="1143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E72D-103C-4DC6-8052-5272486A6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25625"/>
            <a:ext cx="5638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922DF-619A-401A-849C-F42E1F09C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387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8525B-C8A4-4670-9272-235EEEF1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77B09-7860-4EB6-AD77-FD537324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1CA2-8A10-4B76-85CC-DBBB293C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7752-B71D-4BAD-B753-31B17604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B5061-2F1B-4C8E-9EE7-901407D0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2DBA1-C514-4742-B00D-DD452B5D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E1711-13BA-4E00-AB8D-CC70F9292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09CF1-4540-4DDB-BD8B-A7160A1EE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AD7A0-3640-426D-B877-E0D634B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0EE41-D7AC-4E99-BC3E-CEB4B7B7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7D2A2-1679-45FB-BDAE-781B8DAB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135-9B99-4A65-867A-47B17F6A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DEFC1-6775-420E-81BA-5618F505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601B7-3EB5-4D58-A376-CD98ABB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2C1B1-7F53-4A5A-86C6-15B9C8B6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2CB2-56BD-494E-A30E-0AB6F4CD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7C5D-768A-42B3-9E85-D7714D5A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ADB4-436D-45B9-ABD4-FB062117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1275-5E68-44E8-AADC-8C42788E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F4EF-93BC-4D23-892B-86324C9C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524D-49A9-4EB1-B0F1-41A6CB06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8A7D-BBA6-4B7D-9EC9-1FF4A98C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F412-DC06-4CA0-8F46-0805D3DE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16C6D-9E46-489F-8D0E-F267CEF9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B02E-CD54-42E7-946B-640DD5E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A4611-136C-45B2-9B7E-2CFB304CC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8FA03-D941-4479-88CC-939FD9F2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6DF4D-64F5-4A9E-B7B4-B6F48880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3A10-6B3F-4A99-B95D-674A2198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0DFA-DD2F-4BEE-9C18-C6591089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89B16-EBD6-4338-A383-B6D5478A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474-2882-4C98-B897-8F7B0EF9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AC5D-3B95-4665-81E4-4AA80E475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0E46-DF2F-4CF0-B206-42CD27B775C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E579-9B5A-4F4A-B2A0-4159DD2B9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C746-7390-4EA8-B399-4E61D4D8B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E7D0-E927-4F88-AF12-487614448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spc="-35" dirty="0" err="1"/>
              <a:t>Ifstream</a:t>
            </a:r>
            <a:r>
              <a:rPr lang="en-US" sz="4400" spc="-35" dirty="0"/>
              <a:t>, </a:t>
            </a:r>
            <a:r>
              <a:rPr lang="en-US" sz="4400" spc="-35" dirty="0" err="1"/>
              <a:t>ofstream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07F52-D042-4B9B-9E88-6FE8ED4AF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Slides by Varick and Ashley Erickson</a:t>
            </a:r>
          </a:p>
          <a:p>
            <a:r>
              <a:rPr lang="en-US" dirty="0"/>
              <a:t>© Varick Erickson</a:t>
            </a:r>
          </a:p>
        </p:txBody>
      </p:sp>
    </p:spTree>
    <p:extLst>
      <p:ext uri="{BB962C8B-B14F-4D97-AF65-F5344CB8AC3E}">
        <p14:creationId xmlns:p14="http://schemas.microsoft.com/office/powerpoint/2010/main" val="217799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9AE5-F934-43F2-951E-8DFB3B56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31211-3C3C-4C14-A902-AB50CEC0D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How would you declare an array called “</a:t>
            </a:r>
            <a:r>
              <a:rPr lang="en-US" sz="2200" dirty="0" err="1"/>
              <a:t>myNumbers</a:t>
            </a:r>
            <a:r>
              <a:rPr lang="en-US" sz="2200" dirty="0"/>
              <a:t>” with 20 double values?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A: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[20]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B: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C: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[20];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D: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[20]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0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9DE723C-E908-4E57-A789-FFA7E00C3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on Array Variable Types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92F3425-DC23-4929-A0D5-4BED947EF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An array can have indexed variables of </a:t>
            </a:r>
            <a:r>
              <a:rPr lang="en-US" altLang="en-US" sz="2000" b="1" dirty="0"/>
              <a:t>any type </a:t>
            </a:r>
            <a:r>
              <a:rPr lang="en-US" altLang="en-US" sz="2000" dirty="0"/>
              <a:t>(string, double, int, 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).  You can even have an array of arrays (more on that later).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/>
            <a:r>
              <a:rPr lang="en-US" altLang="en-US" sz="2000" dirty="0"/>
              <a:t>All indexed variables in an array are of the </a:t>
            </a:r>
            <a:r>
              <a:rPr lang="en-US" altLang="en-US" sz="2000" b="1" dirty="0"/>
              <a:t>same type</a:t>
            </a:r>
          </a:p>
          <a:p>
            <a:pPr lvl="1" eaLnBrk="1" hangingPunct="1"/>
            <a:r>
              <a:rPr lang="en-US" altLang="en-US" sz="2000" dirty="0"/>
              <a:t>This is the base type of the array</a:t>
            </a:r>
          </a:p>
          <a:p>
            <a:pPr lvl="1"/>
            <a:r>
              <a:rPr lang="en-US" altLang="en-US" sz="2000" dirty="0"/>
              <a:t>Example: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tests[5];</a:t>
            </a:r>
            <a:r>
              <a:rPr lang="en-US" altLang="en-US" sz="2000" dirty="0"/>
              <a:t> will only contain int variables.</a:t>
            </a:r>
          </a:p>
          <a:p>
            <a:pPr marL="457200" lvl="1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A2DA7A-D736-447D-B103-8961824F6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985" y="6482004"/>
            <a:ext cx="3543300" cy="3519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088D-AB8A-4DA4-B1BC-4547C2FF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before we move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2A78-557C-4F39-A9DE-CF34CFDF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topic: how do we use arrays and access values in them?</a:t>
            </a:r>
          </a:p>
        </p:txBody>
      </p:sp>
    </p:spTree>
    <p:extLst>
      <p:ext uri="{BB962C8B-B14F-4D97-AF65-F5344CB8AC3E}">
        <p14:creationId xmlns:p14="http://schemas.microsoft.com/office/powerpoint/2010/main" val="285926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71DD-8E1D-46F1-9AAD-0BF7292F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stuff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95CEF-DAFF-4BDD-A247-BA9E1BD08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Data in arrays must be accessed element by element, using the index or subscript values</a:t>
            </a:r>
          </a:p>
          <a:p>
            <a:r>
              <a:rPr lang="en-US" altLang="en-US" sz="2000" dirty="0"/>
              <a:t>Each element in an array is assigned a unique </a:t>
            </a:r>
            <a:r>
              <a:rPr lang="en-US" altLang="en-US" sz="2000" i="1" dirty="0"/>
              <a:t>subscript or index value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Subscripts start at 0 and end at </a:t>
            </a:r>
            <a:r>
              <a:rPr lang="en-US" altLang="en-US" sz="2000" i="1" dirty="0"/>
              <a:t>n</a:t>
            </a:r>
            <a:r>
              <a:rPr lang="en-US" altLang="en-US" sz="2000" dirty="0"/>
              <a:t>-1 where </a:t>
            </a:r>
            <a:r>
              <a:rPr lang="en-US" altLang="en-US" sz="2000" i="1" dirty="0"/>
              <a:t>n</a:t>
            </a:r>
            <a:r>
              <a:rPr lang="en-US" altLang="en-US" sz="2000" dirty="0"/>
              <a:t> is the number of elements in the array.</a:t>
            </a:r>
          </a:p>
          <a:p>
            <a:endParaRPr lang="en-US" altLang="en-US" dirty="0"/>
          </a:p>
          <a:p>
            <a:endParaRPr lang="en-US" dirty="0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7993646D-6E3A-44F9-91D9-359619FA225E}"/>
              </a:ext>
            </a:extLst>
          </p:cNvPr>
          <p:cNvGraphicFramePr>
            <a:graphicFrameLocks noGrp="1"/>
          </p:cNvGraphicFramePr>
          <p:nvPr/>
        </p:nvGraphicFramePr>
        <p:xfrm>
          <a:off x="3036826" y="3929278"/>
          <a:ext cx="6096000" cy="36527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0</a:t>
                      </a:r>
                    </a:p>
                  </a:txBody>
                  <a:tcPr marT="45478" marB="454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2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3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4</a:t>
                      </a:r>
                    </a:p>
                  </a:txBody>
                  <a:tcPr marT="45478" marB="454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22">
            <a:extLst>
              <a:ext uri="{FF2B5EF4-FFF2-40B4-BE49-F238E27FC236}">
                <a16:creationId xmlns:a16="http://schemas.microsoft.com/office/drawing/2014/main" id="{DDB5F436-7FE0-49BE-AEA9-D2676DEFCD3F}"/>
              </a:ext>
            </a:extLst>
          </p:cNvPr>
          <p:cNvGraphicFramePr>
            <a:graphicFrameLocks noGrp="1"/>
          </p:cNvGraphicFramePr>
          <p:nvPr/>
        </p:nvGraphicFramePr>
        <p:xfrm>
          <a:off x="3036826" y="4310278"/>
          <a:ext cx="6096000" cy="381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36">
            <a:extLst>
              <a:ext uri="{FF2B5EF4-FFF2-40B4-BE49-F238E27FC236}">
                <a16:creationId xmlns:a16="http://schemas.microsoft.com/office/drawing/2014/main" id="{828DA579-22D7-4E38-A90C-34D7DB255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626" y="3562566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subscripts: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6CEF50-2687-4A8E-AF29-A68F7BCC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85" y="6482004"/>
            <a:ext cx="3543300" cy="3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41FF-42B2-4E3B-B694-D967039B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stuff in arrays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008F-B19A-4AA9-B127-DC7BDFFE2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000" dirty="0"/>
              <a:t>Array elements can be used as regular variables: 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tests[0] = 79;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tests[0];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</a:rPr>
              <a:t> &gt;&gt; tests[1];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tests[4] = tests[0] + tests[1];</a:t>
            </a:r>
          </a:p>
          <a:p>
            <a:pPr lvl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/>
              <a:t>You can also use integer expression as subscript: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int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5;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cout &lt;&lt; tests[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 &lt;&lt; 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sz="2000" dirty="0"/>
              <a:t>Arrays must be accessed via </a:t>
            </a:r>
            <a:r>
              <a:rPr lang="en-US" altLang="en-US" sz="2000" b="1" dirty="0"/>
              <a:t>individual elements: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tests; // will return memory address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	 // not an actual number</a:t>
            </a:r>
            <a:endParaRPr lang="en-US" alt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F176F-9459-46A0-B373-16507078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0354C-72ED-4A19-953F-C0BB9039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85" y="6482004"/>
            <a:ext cx="3543300" cy="3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1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CDE1-F82A-48D3-8DBC-700661D3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70F17-2C2C-4460-83D8-EA47D38E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Suppose our tests array contains the following values in memory.  What value would we get for the code: </a:t>
            </a:r>
          </a:p>
          <a:p>
            <a:pPr marL="0" indent="0"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tests[4];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A: 99</a:t>
            </a:r>
          </a:p>
          <a:p>
            <a:pPr marL="0" indent="0">
              <a:buNone/>
            </a:pPr>
            <a:r>
              <a:rPr lang="en-US" sz="2000" dirty="0"/>
              <a:t>B: 55</a:t>
            </a:r>
          </a:p>
          <a:p>
            <a:pPr marL="0" indent="0">
              <a:buNone/>
            </a:pPr>
            <a:r>
              <a:rPr lang="en-US" sz="2000" dirty="0"/>
              <a:t>C: 4</a:t>
            </a:r>
          </a:p>
          <a:p>
            <a:pPr marL="0" indent="0">
              <a:buNone/>
            </a:pPr>
            <a:r>
              <a:rPr lang="en-US" sz="2000" dirty="0"/>
              <a:t>D: 85</a:t>
            </a: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20098670-66AF-4FCD-952D-6982CC8E63EB}"/>
              </a:ext>
            </a:extLst>
          </p:cNvPr>
          <p:cNvGraphicFramePr>
            <a:graphicFrameLocks noGrp="1"/>
          </p:cNvGraphicFramePr>
          <p:nvPr/>
        </p:nvGraphicFramePr>
        <p:xfrm>
          <a:off x="2778577" y="3312205"/>
          <a:ext cx="6096000" cy="457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F60FE7-C26C-4983-AE0A-D47F874A5766}"/>
              </a:ext>
            </a:extLst>
          </p:cNvPr>
          <p:cNvSpPr txBox="1"/>
          <p:nvPr/>
        </p:nvSpPr>
        <p:spPr>
          <a:xfrm>
            <a:off x="2751363" y="3345872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75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D27B1-09C0-4991-B572-03F332B8DE05}"/>
              </a:ext>
            </a:extLst>
          </p:cNvPr>
          <p:cNvSpPr txBox="1"/>
          <p:nvPr/>
        </p:nvSpPr>
        <p:spPr>
          <a:xfrm>
            <a:off x="4024992" y="3345872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7A2127-71F8-4D98-868E-AFE073574736}"/>
              </a:ext>
            </a:extLst>
          </p:cNvPr>
          <p:cNvSpPr txBox="1"/>
          <p:nvPr/>
        </p:nvSpPr>
        <p:spPr>
          <a:xfrm>
            <a:off x="5203372" y="3356139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85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5D2A6-137E-4A51-BCA1-C51C02C33599}"/>
              </a:ext>
            </a:extLst>
          </p:cNvPr>
          <p:cNvSpPr txBox="1"/>
          <p:nvPr/>
        </p:nvSpPr>
        <p:spPr>
          <a:xfrm>
            <a:off x="6449785" y="3356139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99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B7DE9-AE04-4EB8-8ADF-62FA4D02426A}"/>
              </a:ext>
            </a:extLst>
          </p:cNvPr>
          <p:cNvSpPr txBox="1"/>
          <p:nvPr/>
        </p:nvSpPr>
        <p:spPr>
          <a:xfrm>
            <a:off x="7628166" y="3356139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1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64BA-232B-44C8-98A4-3F05720D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loops to step through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C783E-A628-4A06-9C65-6946B162B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Remember how it’s a good practice to start your for loops with the counter at zero and not at 1?</a:t>
            </a:r>
          </a:p>
          <a:p>
            <a:endParaRPr lang="en-US" sz="2000" dirty="0"/>
          </a:p>
          <a:p>
            <a:r>
              <a:rPr lang="en-US" sz="2000" b="1" dirty="0"/>
              <a:t>Arrays start with index zero, so get in the habit of starting your for loop counter at zero. This will help avoid making you look like a “noob” programmer.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4368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651DDDB5-9039-4D32-499D-580FC0E8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951" y="1340563"/>
            <a:ext cx="512037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JetBrains Mono"/>
              </a:rPr>
              <a:t>#include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&lt;iostream&gt;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using namespace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JetBrains Mono"/>
              </a:rPr>
              <a:t>main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()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const 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ARRAY_SIZE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5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use constant for array size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numbers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ARRAY_SIZE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];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declare the array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"Just for fun, let's see what is in our array"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"at the beginning."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"The initial values are: 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use for loop to output the initial values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for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ARRAY_SIZE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++)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"Value number: 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 is: 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numbers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]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"Nice!  They are uninitialized and random..."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"Now let's set the array values each to 99..."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use for loop to set the array's values to 99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"Now running the for loop!!!"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for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ARRAY_SIZE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++)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numbers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] 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99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"The final values are: 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// use for loop to output the final values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for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ARRAY_SIZE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++)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"Value number: 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JetBrains Mono"/>
              </a:rPr>
              <a:t>" is: 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numbers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]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JetBrains Mono"/>
              </a:rPr>
              <a:t>return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61A5C-32D2-4048-8CD1-5871ECE2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977"/>
            <a:ext cx="11429999" cy="1325563"/>
          </a:xfrm>
        </p:spPr>
        <p:txBody>
          <a:bodyPr>
            <a:normAutofit/>
          </a:bodyPr>
          <a:lstStyle/>
          <a:p>
            <a:r>
              <a:rPr lang="en-US" dirty="0"/>
              <a:t>Example: declaring and looping through an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BC390-23B6-48E7-A310-9C7A047E8551}"/>
              </a:ext>
            </a:extLst>
          </p:cNvPr>
          <p:cNvSpPr txBox="1"/>
          <p:nvPr/>
        </p:nvSpPr>
        <p:spPr>
          <a:xfrm>
            <a:off x="6209070" y="1661705"/>
            <a:ext cx="187778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Declare the 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88F39-D018-4647-BE53-A374DE4920DF}"/>
              </a:ext>
            </a:extLst>
          </p:cNvPr>
          <p:cNvSpPr txBox="1"/>
          <p:nvPr/>
        </p:nvSpPr>
        <p:spPr>
          <a:xfrm>
            <a:off x="7147963" y="2956391"/>
            <a:ext cx="187778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a for loop to output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BBF0D-1F72-4140-A45D-84BA44242E39}"/>
              </a:ext>
            </a:extLst>
          </p:cNvPr>
          <p:cNvSpPr txBox="1"/>
          <p:nvPr/>
        </p:nvSpPr>
        <p:spPr>
          <a:xfrm>
            <a:off x="6862379" y="4105476"/>
            <a:ext cx="187778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a for loop to set new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800A29-C892-48A4-858A-D0E6422BBF81}"/>
              </a:ext>
            </a:extLst>
          </p:cNvPr>
          <p:cNvSpPr txBox="1"/>
          <p:nvPr/>
        </p:nvSpPr>
        <p:spPr>
          <a:xfrm>
            <a:off x="7741104" y="5062393"/>
            <a:ext cx="246969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a for loop to output new values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79C52D-DD5C-471B-95E7-F6FF3F0A54F5}"/>
              </a:ext>
            </a:extLst>
          </p:cNvPr>
          <p:cNvCxnSpPr/>
          <p:nvPr/>
        </p:nvCxnSpPr>
        <p:spPr>
          <a:xfrm flipH="1">
            <a:off x="5319164" y="1857648"/>
            <a:ext cx="889907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A84A38-2F7A-4004-8DD3-8133B8E1D1D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021167" y="3279556"/>
            <a:ext cx="2126797" cy="104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4B018B-AEDD-44D1-B7CD-BC34F72A55B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864853" y="4428642"/>
            <a:ext cx="1997526" cy="423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695E7F-80B5-46E2-8116-D9F64F064C4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864853" y="5385559"/>
            <a:ext cx="2876251" cy="41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0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E640-5D0A-46E3-AEDB-24EB499B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before we move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531B-5806-4E19-925F-16FAD4EC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topic: Processing Array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E33EA-4B96-4FFB-96CA-0C1BB52E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6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1AB2-2382-403A-8452-A83A45FF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0005"/>
            <a:ext cx="11429999" cy="1325563"/>
          </a:xfrm>
        </p:spPr>
        <p:txBody>
          <a:bodyPr>
            <a:normAutofit/>
          </a:bodyPr>
          <a:lstStyle/>
          <a:p>
            <a:r>
              <a:rPr lang="en-US" dirty="0"/>
              <a:t>Summary: Processing Array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0EAF-390A-4DDB-B88C-533BADBA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221" y="1296431"/>
            <a:ext cx="843955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General rule: You need to use loops in order to manipulate contents of an array “element by element” or one element at a time: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27DA8AC-CC17-496B-9BA8-25E758C49A71}"/>
              </a:ext>
            </a:extLst>
          </p:cNvPr>
          <p:cNvGraphicFramePr>
            <a:graphicFrameLocks noGrp="1"/>
          </p:cNvGraphicFramePr>
          <p:nvPr/>
        </p:nvGraphicFramePr>
        <p:xfrm>
          <a:off x="1876222" y="2159488"/>
          <a:ext cx="8439557" cy="416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579">
                  <a:extLst>
                    <a:ext uri="{9D8B030D-6E8A-4147-A177-3AD203B41FA5}">
                      <a16:colId xmlns:a16="http://schemas.microsoft.com/office/drawing/2014/main" val="2442726716"/>
                    </a:ext>
                  </a:extLst>
                </a:gridCol>
                <a:gridCol w="5257978">
                  <a:extLst>
                    <a:ext uri="{9D8B030D-6E8A-4147-A177-3AD203B41FA5}">
                      <a16:colId xmlns:a16="http://schemas.microsoft.com/office/drawing/2014/main" val="2954049320"/>
                    </a:ext>
                  </a:extLst>
                </a:gridCol>
              </a:tblGrid>
              <a:tr h="41751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to…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8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 array contents to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for loop with cout statement to output all elements from 0 to N-1.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4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Compare 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loop and if statement to compare each item one at a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0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 one array equal to another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for loop to set the </a:t>
                      </a:r>
                      <a:r>
                        <a:rPr lang="en-US" dirty="0" err="1"/>
                        <a:t>ith</a:t>
                      </a:r>
                      <a:r>
                        <a:rPr lang="en-US" dirty="0"/>
                        <a:t> elements equal to each other.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73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Summing and averaging 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a for loop and a summing variable to calculate sum.  Use counting variable to calculate total.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 maximum or minimum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 a variable to hold minimum or maximum value.  Use for loop to read array one value at a time and use if statements to compare each array element to the minimum or maximum.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7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39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2DA655DD-8E95-49C4-98FA-A022C54BA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to Arrays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36D37C91-8F9C-4E80-B7B7-9CA152A15B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An array is used to process a collection of data of the </a:t>
            </a:r>
            <a:r>
              <a:rPr lang="en-US" altLang="en-US" sz="2000" b="1" dirty="0"/>
              <a:t>same type</a:t>
            </a:r>
          </a:p>
          <a:p>
            <a:pPr lvl="1"/>
            <a:r>
              <a:rPr lang="en-US" altLang="en-US" sz="2000" b="1" dirty="0"/>
              <a:t>Notice, you can’t mix data types within the same array </a:t>
            </a:r>
          </a:p>
          <a:p>
            <a:pPr marL="457200" lvl="1" indent="0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000" dirty="0"/>
              <a:t>Why do we need arrays?</a:t>
            </a:r>
          </a:p>
          <a:p>
            <a:pPr lvl="1" eaLnBrk="1" hangingPunct="1"/>
            <a:r>
              <a:rPr lang="en-US" altLang="en-US" sz="2000" dirty="0"/>
              <a:t>Imagine keeping track of 5 test scores, or 100, or 1000 in memory </a:t>
            </a:r>
          </a:p>
          <a:p>
            <a:pPr lvl="2" eaLnBrk="1" hangingPunct="1"/>
            <a:r>
              <a:rPr lang="en-US" altLang="en-US" dirty="0"/>
              <a:t>How would you name all the variables?</a:t>
            </a:r>
          </a:p>
          <a:p>
            <a:pPr lvl="2" eaLnBrk="1" hangingPunct="1"/>
            <a:r>
              <a:rPr lang="en-US" altLang="en-US" dirty="0"/>
              <a:t>How would you process each of the variables?</a:t>
            </a:r>
          </a:p>
          <a:p>
            <a:pPr lvl="2" eaLnBrk="1" hangingPunct="1"/>
            <a:r>
              <a:rPr lang="en-US" altLang="en-US" b="1" dirty="0"/>
              <a:t>Arrays help us be the good kind of lazy!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AF29B2-0DD7-BD4D-175D-0BCB76EF5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118" y="1392030"/>
            <a:ext cx="8179496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#include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using namespace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This code declares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and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and then outputs the two arrays.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const 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use for loop to output initial values in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and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initially has values: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initially has values: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Outputting array contents to screen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8328208" y="4632846"/>
            <a:ext cx="3184812" cy="963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/>
              <a:t>To output an array’s values, you must use a loop to print one element at a time.</a:t>
            </a:r>
          </a:p>
        </p:txBody>
      </p:sp>
    </p:spTree>
    <p:extLst>
      <p:ext uri="{BB962C8B-B14F-4D97-AF65-F5344CB8AC3E}">
        <p14:creationId xmlns:p14="http://schemas.microsoft.com/office/powerpoint/2010/main" val="36389130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229600" cy="1143000"/>
          </a:xfrm>
        </p:spPr>
        <p:txBody>
          <a:bodyPr/>
          <a:lstStyle/>
          <a:p>
            <a:r>
              <a:rPr lang="en-US" altLang="en-US" dirty="0"/>
              <a:t>Comparing Arrays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531307"/>
            <a:ext cx="3636723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/>
              <a:t>To compare two arrays, you must compare element-by-element: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F41FE8-8B2C-5B12-E0E1-F95E9A994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691" y="1531307"/>
            <a:ext cx="5523978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#include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using namespace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This code checks if two arrays are equal.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const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bool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arraysEqual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Flag variable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Compare the two arrays.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!=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arraysEqual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break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arraysEqual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"The arrays are equal.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else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"The arrays are not equal.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8334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0FB6CC-5040-BB7D-765E-FBA5CF86B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17" y="228123"/>
            <a:ext cx="6635279" cy="6401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#include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using namespace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std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This code sets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equal to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and then outputs the two arrays.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const 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 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use for loop to output initial values in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and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initially has values: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initially has values: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Set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firstArray's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values equal to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using a loop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"After running the loop...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has the values: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firstArray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has the values: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secondArray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29141" y="533633"/>
            <a:ext cx="4942562" cy="715095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Setting one array equal to another array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7532549" y="1865947"/>
            <a:ext cx="2535747" cy="3743325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Don’t try to set one array equal to another using the array name only.</a:t>
            </a:r>
          </a:p>
          <a:p>
            <a:endParaRPr lang="en-US" altLang="en-US" sz="2000" dirty="0"/>
          </a:p>
          <a:p>
            <a:r>
              <a:rPr lang="en-US" altLang="en-US" sz="2000" dirty="0"/>
              <a:t>You must set arrays equal to each other one element at a time using a for loop.</a:t>
            </a:r>
          </a:p>
        </p:txBody>
      </p:sp>
    </p:spTree>
    <p:extLst>
      <p:ext uri="{BB962C8B-B14F-4D97-AF65-F5344CB8AC3E}">
        <p14:creationId xmlns:p14="http://schemas.microsoft.com/office/powerpoint/2010/main" val="98232081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0F5176-68CA-BE35-2DD5-FCCFDC998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62" y="1642720"/>
            <a:ext cx="7064755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#include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using namespace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This code finds the average and sum of an array.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const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//initialize summing variable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"Calculating sum and average of the array containing: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"Sum of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: 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"Avg of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: 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static_cast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double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&gt;(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 /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Summing and Averaging                  Array Elements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7020503" y="1642720"/>
            <a:ext cx="3105676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You can use a summing variable to add up elements one at a time and determine the sum and the average.</a:t>
            </a:r>
          </a:p>
        </p:txBody>
      </p:sp>
    </p:spTree>
    <p:extLst>
      <p:ext uri="{BB962C8B-B14F-4D97-AF65-F5344CB8AC3E}">
        <p14:creationId xmlns:p14="http://schemas.microsoft.com/office/powerpoint/2010/main" val="110631664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AFEE03-D5EB-392A-A262-45D0C2718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70" y="1505551"/>
            <a:ext cx="7134439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#include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using namespace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std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(){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This code sets find the min and max of an array.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const 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{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];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//initialize max variable to first value in array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];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//initialize min variable to first value in array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"Finding minimum and maximum values in the array containing: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"Max of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"Min of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min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55726" y="137786"/>
            <a:ext cx="8510390" cy="1554164"/>
          </a:xfrm>
        </p:spPr>
        <p:txBody>
          <a:bodyPr>
            <a:normAutofit/>
          </a:bodyPr>
          <a:lstStyle/>
          <a:p>
            <a:r>
              <a:rPr lang="en-US" altLang="en-US" dirty="0"/>
              <a:t>Finding the maximum and minimum values in an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94433-2267-4DDE-AF14-80207DF1A33D}"/>
              </a:ext>
            </a:extLst>
          </p:cNvPr>
          <p:cNvSpPr txBox="1"/>
          <p:nvPr/>
        </p:nvSpPr>
        <p:spPr>
          <a:xfrm>
            <a:off x="7631789" y="1793437"/>
            <a:ext cx="26724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Declare variables for max and min.  </a:t>
            </a:r>
          </a:p>
          <a:p>
            <a:endParaRPr lang="en-US" sz="2000" dirty="0"/>
          </a:p>
          <a:p>
            <a:r>
              <a:rPr lang="en-US" sz="2000" dirty="0"/>
              <a:t>Use a for loop to compare each element in the array to the minimum and maximum variables.</a:t>
            </a:r>
          </a:p>
        </p:txBody>
      </p:sp>
    </p:spTree>
    <p:extLst>
      <p:ext uri="{BB962C8B-B14F-4D97-AF65-F5344CB8AC3E}">
        <p14:creationId xmlns:p14="http://schemas.microsoft.com/office/powerpoint/2010/main" val="35370132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8909-BF5F-4B48-8D06-5A6BADC7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before we move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6D43-3C26-4BCA-8C5A-E885C806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topic: good practices and things to watch out for</a:t>
            </a:r>
          </a:p>
        </p:txBody>
      </p:sp>
    </p:spTree>
    <p:extLst>
      <p:ext uri="{BB962C8B-B14F-4D97-AF65-F5344CB8AC3E}">
        <p14:creationId xmlns:p14="http://schemas.microsoft.com/office/powerpoint/2010/main" val="912911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63E-490D-4887-9343-703D2F9E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practices and things to watch out for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579A-7C16-4F2B-97EE-36F94B73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65138" indent="-465138">
              <a:buAutoNum type="arabicPeriod"/>
            </a:pPr>
            <a:r>
              <a:rPr lang="en-US" sz="2000" dirty="0"/>
              <a:t>Use constants to specify the size of an array.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465138" indent="-465138">
              <a:buAutoNum type="arabicPeriod"/>
            </a:pPr>
            <a:r>
              <a:rPr lang="en-US" sz="2000" dirty="0"/>
              <a:t>Initialize all values of your array before using it!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465138" indent="-465138">
              <a:buAutoNum type="arabicPeriod"/>
            </a:pPr>
            <a:r>
              <a:rPr lang="en-US" sz="2000" dirty="0"/>
              <a:t>Pay attention to your array </a:t>
            </a:r>
            <a:r>
              <a:rPr lang="en-US" sz="2000" b="1" dirty="0"/>
              <a:t>size.  </a:t>
            </a:r>
            <a:r>
              <a:rPr lang="en-US" sz="2000" dirty="0"/>
              <a:t>Watch out for out of range errors.</a:t>
            </a:r>
          </a:p>
          <a:p>
            <a:pPr marL="514350" indent="-514350">
              <a:buAutoNum type="arabicPeriod"/>
            </a:pPr>
            <a:endParaRPr lang="en-US" sz="2000" dirty="0"/>
          </a:p>
          <a:p>
            <a:pPr marL="465138" indent="-465138">
              <a:buAutoNum type="arabicPeriod" startAt="4"/>
            </a:pPr>
            <a:r>
              <a:rPr lang="en-US" sz="2000" dirty="0"/>
              <a:t>Avoid </a:t>
            </a:r>
            <a:r>
              <a:rPr lang="en-US" sz="2000" b="1" dirty="0"/>
              <a:t>off-by-one errors </a:t>
            </a:r>
            <a:r>
              <a:rPr lang="en-US" sz="2000" dirty="0"/>
              <a:t>in arrays.</a:t>
            </a:r>
          </a:p>
          <a:p>
            <a:pPr marL="465138" indent="-465138">
              <a:buAutoNum type="arabicPeriod" startAt="4"/>
            </a:pPr>
            <a:endParaRPr lang="en-US" sz="2000" dirty="0"/>
          </a:p>
          <a:p>
            <a:pPr marL="465138" indent="-465138">
              <a:buAutoNum type="arabicPeriod" startAt="4"/>
            </a:pPr>
            <a:r>
              <a:rPr lang="en-US" sz="2000" dirty="0"/>
              <a:t>Use for loops to manipulate values element by element</a:t>
            </a:r>
          </a:p>
        </p:txBody>
      </p:sp>
    </p:spTree>
    <p:extLst>
      <p:ext uri="{BB962C8B-B14F-4D97-AF65-F5344CB8AC3E}">
        <p14:creationId xmlns:p14="http://schemas.microsoft.com/office/powerpoint/2010/main" val="2868259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AB4B-4F05-7482-970C-22FFF6A3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Demo/example: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B6419-4E07-88E6-F283-07E4C90BB57B}"/>
              </a:ext>
            </a:extLst>
          </p:cNvPr>
          <p:cNvSpPr txBox="1"/>
          <p:nvPr/>
        </p:nvSpPr>
        <p:spPr>
          <a:xfrm>
            <a:off x="838200" y="1525772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Array Sandbox and Sample Code</a:t>
            </a:r>
          </a:p>
        </p:txBody>
      </p:sp>
    </p:spTree>
    <p:extLst>
      <p:ext uri="{BB962C8B-B14F-4D97-AF65-F5344CB8AC3E}">
        <p14:creationId xmlns:p14="http://schemas.microsoft.com/office/powerpoint/2010/main" val="1518623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FD53-57D5-4D9F-817F-38BF8E19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Multidimensional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C02E-A085-4FE9-99BA-20F8CA3A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600201"/>
            <a:ext cx="500742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Example: Table in a spreadsheet</a:t>
            </a:r>
          </a:p>
          <a:p>
            <a:pPr marL="0" indent="0">
              <a:buNone/>
            </a:pPr>
            <a:r>
              <a:rPr lang="en-US" sz="2000" dirty="0"/>
              <a:t>Use rows and columns to define items</a:t>
            </a:r>
          </a:p>
          <a:p>
            <a:pPr marL="0" indent="0">
              <a:buNone/>
            </a:pPr>
            <a:r>
              <a:rPr lang="en-US" sz="2000" b="1" dirty="0"/>
              <a:t>Convention for our class: first index is number of rows; second  index is columns.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const int ROWS = 5, COLS = 4;</a:t>
            </a:r>
            <a:br>
              <a:rPr lang="en-US" altLang="en-US" sz="2000" dirty="0"/>
            </a:br>
            <a:r>
              <a:rPr lang="en-US" altLang="en-US" sz="2000" dirty="0">
                <a:latin typeface="Courier New" panose="02070309020205020404" pitchFamily="49" charset="0"/>
              </a:rPr>
              <a:t>int exams[ROWS][COLS];</a:t>
            </a:r>
            <a:endParaRPr lang="en-US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3251D8-96DF-4866-B9A9-2EAE115144A5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4277043"/>
          <a:ext cx="4876800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036">
                  <a:extLst>
                    <a:ext uri="{9D8B030D-6E8A-4147-A177-3AD203B41FA5}">
                      <a16:colId xmlns:a16="http://schemas.microsoft.com/office/drawing/2014/main" val="3719319553"/>
                    </a:ext>
                  </a:extLst>
                </a:gridCol>
                <a:gridCol w="1227364">
                  <a:extLst>
                    <a:ext uri="{9D8B030D-6E8A-4147-A177-3AD203B41FA5}">
                      <a16:colId xmlns:a16="http://schemas.microsoft.com/office/drawing/2014/main" val="36128214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38876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2678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[0][3]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47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9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[3][0]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[3][1]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[3][2]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[3][3]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68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[4][0]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[4][1]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[4][2]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[4][3]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58544"/>
                  </a:ext>
                </a:extLst>
              </a:tr>
            </a:tbl>
          </a:graphicData>
        </a:graphic>
      </p:graphicFrame>
      <p:pic>
        <p:nvPicPr>
          <p:cNvPr id="6" name="Picture 2" descr="KALLAX Shelf unit, white, 715/8x715/8&quot; - IKEA">
            <a:extLst>
              <a:ext uri="{FF2B5EF4-FFF2-40B4-BE49-F238E27FC236}">
                <a16:creationId xmlns:a16="http://schemas.microsoft.com/office/drawing/2014/main" id="{B67400D6-01FF-9901-B84D-AB413E93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40" y="1417638"/>
            <a:ext cx="2453480" cy="245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76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2172-CE7A-420D-8DE9-00F0CAAD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would you use multidimensional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A288-AB44-4D58-B30C-AFFF36B49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Programmers use multidimensional arrays all the time.  They are very convenient for organizing data.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Suppose you are tracking sales from 5 different stores and 100 different product ID numbers.  You could make an array like: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Just tack on another dimension if you want to track more stuff.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][month];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sales[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][month][department];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314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1BE2-4242-4E7E-8A39-32CDDE5C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memory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4EBB2-98C1-47EC-9934-2A80D0C3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9B58C1-4E32-4B66-AB42-5441D49A87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pPr marL="0" lvl="1" indent="0"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tests[5];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2000" dirty="0"/>
              <a:t>creates a block of memory large enough to store five int variables.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 sz="2000" dirty="0"/>
          </a:p>
          <a:p>
            <a:pPr>
              <a:buFont typeface="Times" panose="02020603050405020304" pitchFamily="18" charset="0"/>
              <a:buNone/>
            </a:pPr>
            <a:r>
              <a:rPr lang="en-US" altLang="en-US" sz="2000" dirty="0"/>
              <a:t>Note: Important convention.  Array numbering starts at zero!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2000" dirty="0"/>
              <a:t>(this is also why it’s a good practice to start your for loops with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altLang="en-US" sz="2000" dirty="0"/>
              <a:t>)</a:t>
            </a: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72768B4A-4A03-4E7A-947A-15FF9CAB930E}"/>
              </a:ext>
            </a:extLst>
          </p:cNvPr>
          <p:cNvGraphicFramePr>
            <a:graphicFrameLocks noGrp="1"/>
          </p:cNvGraphicFramePr>
          <p:nvPr/>
        </p:nvGraphicFramePr>
        <p:xfrm>
          <a:off x="2790092" y="3849425"/>
          <a:ext cx="6096000" cy="457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18">
            <a:extLst>
              <a:ext uri="{FF2B5EF4-FFF2-40B4-BE49-F238E27FC236}">
                <a16:creationId xmlns:a16="http://schemas.microsoft.com/office/drawing/2014/main" id="{06650002-DCD7-4475-A982-8E5F9CD30B05}"/>
              </a:ext>
            </a:extLst>
          </p:cNvPr>
          <p:cNvGraphicFramePr>
            <a:graphicFrameLocks noGrp="1"/>
          </p:cNvGraphicFramePr>
          <p:nvPr/>
        </p:nvGraphicFramePr>
        <p:xfrm>
          <a:off x="2790092" y="4840025"/>
          <a:ext cx="6096000" cy="838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Zeroth element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First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Second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Third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Fourth element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36">
            <a:extLst>
              <a:ext uri="{FF2B5EF4-FFF2-40B4-BE49-F238E27FC236}">
                <a16:creationId xmlns:a16="http://schemas.microsoft.com/office/drawing/2014/main" id="{AB3C3CAE-58A3-4483-BAE1-60F77A647D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96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7">
            <a:extLst>
              <a:ext uri="{FF2B5EF4-FFF2-40B4-BE49-F238E27FC236}">
                <a16:creationId xmlns:a16="http://schemas.microsoft.com/office/drawing/2014/main" id="{3660D03E-3F95-4BEC-AF4F-E15A057A0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188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8">
            <a:extLst>
              <a:ext uri="{FF2B5EF4-FFF2-40B4-BE49-F238E27FC236}">
                <a16:creationId xmlns:a16="http://schemas.microsoft.com/office/drawing/2014/main" id="{0C992DB4-5AFC-42F3-B6D5-28D2E2C6DC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80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9">
            <a:extLst>
              <a:ext uri="{FF2B5EF4-FFF2-40B4-BE49-F238E27FC236}">
                <a16:creationId xmlns:a16="http://schemas.microsoft.com/office/drawing/2014/main" id="{B6063E86-31E4-42B3-86A8-B7D47678C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72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E8A1EE05-1F5F-415C-AFCC-16884C4EF1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64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9659A0-AC3A-47F5-94B9-743221744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985" y="6482004"/>
            <a:ext cx="3543300" cy="3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03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5E89-1CD4-408E-8D3F-0018183C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AEB60-12F4-4B81-B090-9D6C851E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declare multidimensional arrays following the same rules as one dimensional arrays</a:t>
            </a:r>
            <a:br>
              <a:rPr lang="en-US" sz="2000" dirty="0"/>
            </a:br>
            <a:r>
              <a:rPr lang="en-US" sz="2000" dirty="0"/>
              <a:t> (base type, name, number of elements)</a:t>
            </a:r>
          </a:p>
          <a:p>
            <a:r>
              <a:rPr lang="en-US" sz="2000" dirty="0"/>
              <a:t>Index numbering follows same convention as one-dimensional arrays </a:t>
            </a:r>
            <a:br>
              <a:rPr lang="en-US" sz="2000" dirty="0"/>
            </a:br>
            <a:r>
              <a:rPr lang="en-US" sz="2000" dirty="0"/>
              <a:t>(each index starts at zero, ends at N-1)</a:t>
            </a:r>
          </a:p>
          <a:p>
            <a:r>
              <a:rPr lang="en-US" sz="2000" dirty="0"/>
              <a:t>You can have as many “dimensions” as you want; most common is two.</a:t>
            </a:r>
          </a:p>
        </p:txBody>
      </p:sp>
    </p:spTree>
    <p:extLst>
      <p:ext uri="{BB962C8B-B14F-4D97-AF65-F5344CB8AC3E}">
        <p14:creationId xmlns:p14="http://schemas.microsoft.com/office/powerpoint/2010/main" val="1807961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3BF2-00E2-47E7-83C0-8F2B9D46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– 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1C58-349F-4AD6-8F76-D514FCD0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/>
              <a:t>How would you declare the two dimensional array named </a:t>
            </a:r>
            <a:r>
              <a:rPr lang="en-US" altLang="en-US" sz="2000" dirty="0" err="1"/>
              <a:t>timeGrid</a:t>
            </a:r>
            <a:r>
              <a:rPr lang="en-US" altLang="en-US" sz="2000" dirty="0"/>
              <a:t>, with 3 rows and 4 columns of double values?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A: 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timeGrid</a:t>
            </a:r>
            <a:r>
              <a:rPr lang="en-US" altLang="en-US" sz="2000" dirty="0">
                <a:latin typeface="Courier New" panose="02070309020205020404" pitchFamily="49" charset="0"/>
              </a:rPr>
              <a:t>[3][4];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B: 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timeGrid</a:t>
            </a:r>
            <a:r>
              <a:rPr lang="en-US" altLang="en-US" sz="2000" dirty="0">
                <a:latin typeface="Courier New" panose="02070309020205020404" pitchFamily="49" charset="0"/>
              </a:rPr>
              <a:t>[4][3];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C: 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timeGrid</a:t>
            </a:r>
            <a:r>
              <a:rPr lang="en-US" altLang="en-US" sz="2000" dirty="0">
                <a:latin typeface="Courier New" panose="02070309020205020404" pitchFamily="49" charset="0"/>
              </a:rPr>
              <a:t>(4, 3);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D: 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timeGrid</a:t>
            </a:r>
            <a:r>
              <a:rPr lang="en-US" altLang="en-US" sz="2000" dirty="0">
                <a:latin typeface="Courier New" panose="02070309020205020404" pitchFamily="49" charset="0"/>
              </a:rPr>
              <a:t>(3, 4);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941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Two-Dimensional Array Representation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2954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const int ROWS = 4, COLS = 3;</a:t>
            </a:r>
            <a:r>
              <a:rPr lang="en-US" altLang="en-US" dirty="0"/>
              <a:t>  </a:t>
            </a:r>
            <a:r>
              <a:rPr lang="en-US" altLang="en-US" dirty="0">
                <a:latin typeface="Courier New" panose="02070309020205020404" pitchFamily="49" charset="0"/>
              </a:rPr>
              <a:t>int exams[ROWS][COLS];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Use two subscripts to access element: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exams[2][2] = 86;</a:t>
            </a:r>
          </a:p>
        </p:txBody>
      </p:sp>
      <p:graphicFrame>
        <p:nvGraphicFramePr>
          <p:cNvPr id="789508" name="Group 4">
            <a:extLst>
              <a:ext uri="{FF2B5EF4-FFF2-40B4-BE49-F238E27FC236}">
                <a16:creationId xmlns:a16="http://schemas.microsoft.com/office/drawing/2014/main" id="{39EC2AA7-180B-4ACA-B475-D2EB6948D703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2895601"/>
          <a:ext cx="5715000" cy="1804679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2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7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066" name="Text Box 26"/>
          <p:cNvSpPr txBox="1">
            <a:spLocks noChangeArrowheads="1"/>
          </p:cNvSpPr>
          <p:nvPr/>
        </p:nvSpPr>
        <p:spPr bwMode="auto">
          <a:xfrm>
            <a:off x="5867400" y="2514601"/>
            <a:ext cx="113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A8218"/>
                </a:solidFill>
              </a:rPr>
              <a:t>columns</a:t>
            </a:r>
          </a:p>
        </p:txBody>
      </p:sp>
      <p:sp>
        <p:nvSpPr>
          <p:cNvPr id="87067" name="Text Box 27"/>
          <p:cNvSpPr txBox="1">
            <a:spLocks noChangeArrowheads="1"/>
          </p:cNvSpPr>
          <p:nvPr/>
        </p:nvSpPr>
        <p:spPr bwMode="auto">
          <a:xfrm>
            <a:off x="2971800" y="3276601"/>
            <a:ext cx="3683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r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o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w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AE5B-7E0C-49B2-95CF-8F128FB3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2506-81A2-48C5-9CC5-34E5215A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240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Suppose I have the below array called </a:t>
            </a:r>
            <a:r>
              <a:rPr lang="en-US" sz="3200" dirty="0">
                <a:latin typeface="Courier New" pitchFamily="-16" charset="0"/>
                <a:ea typeface="ヒラギノ角ゴ Pro W3" pitchFamily="-16" charset="-128"/>
              </a:rPr>
              <a:t>exams.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Which item corresponds to  </a:t>
            </a:r>
            <a:r>
              <a:rPr lang="en-US" sz="3200" dirty="0">
                <a:latin typeface="Courier New" pitchFamily="-16" charset="0"/>
                <a:ea typeface="ヒラギノ角ゴ Pro W3" pitchFamily="-16" charset="-128"/>
              </a:rPr>
              <a:t>exams[1][2]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90</a:t>
            </a:r>
          </a:p>
          <a:p>
            <a:pPr marL="0" indent="0">
              <a:buNone/>
            </a:pPr>
            <a:r>
              <a:rPr lang="en-US" dirty="0"/>
              <a:t>B: 70</a:t>
            </a:r>
          </a:p>
          <a:p>
            <a:pPr marL="0" indent="0">
              <a:buNone/>
            </a:pPr>
            <a:r>
              <a:rPr lang="en-US" dirty="0"/>
              <a:t>C: 99</a:t>
            </a:r>
          </a:p>
          <a:p>
            <a:pPr marL="0" indent="0">
              <a:buNone/>
            </a:pPr>
            <a:r>
              <a:rPr lang="en-US" dirty="0"/>
              <a:t>D: 75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2111FBB1-23A8-40A2-B233-5567467601A4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2895601"/>
          <a:ext cx="5715000" cy="1758949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2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100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90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85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70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66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99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75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85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95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90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88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77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177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EA0B-A842-442B-8C29-002363D3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initialize and manipulate 2D arrays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D37C500-FF0F-41B9-ACD5-3A078D7B56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676400"/>
            <a:ext cx="8686800" cy="4343400"/>
          </a:xfrm>
        </p:spPr>
        <p:txBody>
          <a:bodyPr/>
          <a:lstStyle/>
          <a:p>
            <a:r>
              <a:rPr lang="en-US" altLang="en-US" dirty="0"/>
              <a:t>Usually, we use nested for loops (demo on next slide)</a:t>
            </a:r>
          </a:p>
          <a:p>
            <a:r>
              <a:rPr lang="en-US" altLang="en-US" dirty="0"/>
              <a:t>Two-dimensional arrays can be initialized row-by-row:</a:t>
            </a:r>
            <a:br>
              <a:rPr lang="en-US" altLang="en-US" dirty="0"/>
            </a:br>
            <a:r>
              <a:rPr lang="en-US" altLang="en-US" sz="2200" dirty="0">
                <a:latin typeface="Courier New" panose="02070309020205020404" pitchFamily="49" charset="0"/>
              </a:rPr>
              <a:t>const int ROWS = 2, COLS = 2;</a:t>
            </a:r>
            <a:br>
              <a:rPr lang="en-US" altLang="en-US" sz="2200" dirty="0"/>
            </a:br>
            <a:r>
              <a:rPr lang="en-US" altLang="en-US" sz="2200" dirty="0">
                <a:latin typeface="Courier New" panose="02070309020205020404" pitchFamily="49" charset="0"/>
              </a:rPr>
              <a:t>int exams[ROWS][COLS] = {{84, 78},</a:t>
            </a:r>
          </a:p>
          <a:p>
            <a:pPr marL="223838" lvl="1" indent="-223838">
              <a:buClr>
                <a:srgbClr val="3333CC"/>
              </a:buClr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	                         {92, 97} };</a:t>
            </a:r>
            <a:br>
              <a:rPr lang="en-US" altLang="en-US" sz="2200" dirty="0">
                <a:latin typeface="Courier New" panose="02070309020205020404" pitchFamily="49" charset="0"/>
              </a:rPr>
            </a:br>
            <a:br>
              <a:rPr lang="en-US" altLang="en-US" sz="2200" dirty="0">
                <a:latin typeface="Courier New" panose="02070309020205020404" pitchFamily="49" charset="0"/>
              </a:rPr>
            </a:br>
            <a:endParaRPr lang="en-US" altLang="en-US" sz="2200" dirty="0"/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dirty="0"/>
          </a:p>
          <a:p>
            <a:r>
              <a:rPr lang="en-US" altLang="en-US" dirty="0"/>
              <a:t>When initializing with braces, the array elements without initial values will be set to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5DFFE85F-749D-4C5A-9C8B-09013804D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55121"/>
              </p:ext>
            </p:extLst>
          </p:nvPr>
        </p:nvGraphicFramePr>
        <p:xfrm>
          <a:off x="5334000" y="3667339"/>
          <a:ext cx="1066800" cy="914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919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80B1-DBA8-471E-8353-DEBF1D3C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Prof. Erickson’s Favorite Trick for 2D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1ECC-63E0-4455-97FA-20706102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Instead of looping over “</a:t>
            </a:r>
            <a:r>
              <a:rPr lang="en-US" sz="2000" dirty="0" err="1"/>
              <a:t>i</a:t>
            </a:r>
            <a:r>
              <a:rPr lang="en-US" sz="2000" dirty="0"/>
              <a:t>” and “j”, consider using more descriptive names like “row” and “col”.</a:t>
            </a:r>
          </a:p>
          <a:p>
            <a:r>
              <a:rPr lang="en-US" sz="2000" dirty="0"/>
              <a:t>This makes it a lot easier to visualize what is going on when working with nested loops.</a:t>
            </a:r>
          </a:p>
        </p:txBody>
      </p:sp>
    </p:spTree>
    <p:extLst>
      <p:ext uri="{BB962C8B-B14F-4D97-AF65-F5344CB8AC3E}">
        <p14:creationId xmlns:p14="http://schemas.microsoft.com/office/powerpoint/2010/main" val="1141786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EF8A0C71-29F7-DB98-41E0-A78BC04CB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690688"/>
            <a:ext cx="8562585" cy="249826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#include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&lt;iostream&gt;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using namespace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std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const 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const 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];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//2D array to hold numbers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"Welcome to Prof. Erickson's Multidimensional Array Sandbox."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"This sandbox is for practicing two dimensional arrays"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"Let's create some ASCII art and numbered grids to practice 2D arrays: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"First, let's initialize our array and make a grid of zeroes: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initialize all elements to zero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//initialize each element to zero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output all elements to screen, separated by a space.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"Row #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//make a space for next row.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"Now let's update our array so that each is numbered from 0 to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number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//variable to keep track as we number each element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"Row #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number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//number each element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//output to screen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number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//increment number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//make a space for next row.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"Let's do the same thing but in reverse...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number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 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//set number to highest value and count down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"Row #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number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//number each element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//output to screen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number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--;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//increment number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//make a space for next row.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"Let's get fancy and add a border of zeroes in the perimeter."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number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 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//set number to highest value and count down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"Row #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++)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||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||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MAX_COLS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||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//if we are in a border element, set equal to zero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//output to screen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number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//number each element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]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\t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//output to screen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number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--;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//increment number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//make a space for next row.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"Now it's your turn!  Please complete the following questions."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"Question 1: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Modify the code in the previous part of the program such that each element is replaced by the product of its row and column index.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For example,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myGrid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[1][2] would be set equal to 3 because 1 + 2 = 3.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When outputting to the screen, separate each element by a tab.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"Question 2: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Modify the code in the previous part of the program such that any row or column which has an even numbered index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is set equal to zero.  Any element that does not have an even numbered row or column should be set equal to 1.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When outputting to the screen, separate each element by a tab.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"Question 3: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Using for loops, count the number of zeroes and the number of ones which appear in the array from question 2.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you may need to declare some new counting variables to hold the number of ones and the number of zeroes.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"Question 4: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Use for loops change the values in the array such that all elements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are set equal to the index of the element's row.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elements in the zeroth row are numbered "0", all elements in the second row are numbered "2", etc.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Then, output the grid to the screen to show the properly numbered rows.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When outputting to the screen, separate each element by a tab.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"Question 5: 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// Use for loops to change the values in the array such that all elements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in the perimeter rows and columns are equal to zero.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also, all elements along the diagonals (where element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= element j)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and where element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+ j == MAX_ROWS-1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// This should form a border and "X" shape across the array using zeroes.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C3AA3-C639-4247-A547-27167640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manipulate 2D arrays: Multidimensional Sandbox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2E14-A314-45A1-BCB4-020FC10DB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0443" y="1600201"/>
            <a:ext cx="17603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need to use nested loops in order to manipulate data in 2D arrays.</a:t>
            </a:r>
          </a:p>
          <a:p>
            <a:pPr marL="0" indent="0">
              <a:buNone/>
            </a:pPr>
            <a:r>
              <a:rPr lang="en-US" sz="2000" dirty="0"/>
              <a:t>Cheesy example…</a:t>
            </a:r>
          </a:p>
        </p:txBody>
      </p:sp>
    </p:spTree>
    <p:extLst>
      <p:ext uri="{BB962C8B-B14F-4D97-AF65-F5344CB8AC3E}">
        <p14:creationId xmlns:p14="http://schemas.microsoft.com/office/powerpoint/2010/main" val="685625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E53A-2F1F-4A0B-9401-ABFAB4BC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 in functions: </a:t>
            </a:r>
            <a:br>
              <a:rPr lang="en-US" dirty="0"/>
            </a:br>
            <a:r>
              <a:rPr lang="en-US" dirty="0"/>
              <a:t>updated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17FC-5718-4D01-A6DA-49631AE6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Just like one-dimensional arrays, use only the array’s name (without braces) in the function call.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When a multidimensional array parameter is used in a function definition or declaration,</a:t>
            </a:r>
          </a:p>
          <a:p>
            <a:pPr lvl="1"/>
            <a:r>
              <a:rPr lang="en-US" sz="2000" dirty="0"/>
              <a:t>The size of the </a:t>
            </a:r>
            <a:r>
              <a:rPr lang="en-US" sz="2000" b="1" dirty="0"/>
              <a:t>first dimension </a:t>
            </a:r>
            <a:r>
              <a:rPr lang="en-US" sz="2000" dirty="0"/>
              <a:t>is </a:t>
            </a:r>
            <a:r>
              <a:rPr lang="en-US" sz="2000" b="1" dirty="0"/>
              <a:t>optional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remaining dimension sizes MUST be given in square brackets</a:t>
            </a:r>
          </a:p>
          <a:p>
            <a:pPr lvl="1"/>
            <a:r>
              <a:rPr lang="en-US" sz="2000" dirty="0"/>
              <a:t>Include an </a:t>
            </a:r>
            <a:r>
              <a:rPr lang="en-US" sz="2000" b="1" dirty="0"/>
              <a:t>extra parameter</a:t>
            </a:r>
            <a:r>
              <a:rPr lang="en-US" sz="2000" dirty="0"/>
              <a:t> in the function to give the size of the first dimension (or use global constants to specify size)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Example: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[][100],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sizeDimension1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852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E59A721-999A-46B5-B62D-1D13B6C5E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Declaring an Array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D148321-B4A2-4B3A-B5B8-2E8CB7CF8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/>
              <a:t>Syntax: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datatypeName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[index];</a:t>
            </a:r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Example: Declare an array named tests with five int type variables:</a:t>
            </a:r>
          </a:p>
          <a:p>
            <a:pPr marL="0" indent="0">
              <a:buNone/>
            </a:pPr>
            <a:br>
              <a:rPr lang="en-US" altLang="en-US" sz="2000" dirty="0"/>
            </a:br>
            <a:r>
              <a:rPr lang="en-US" altLang="en-US" sz="2000" dirty="0"/>
              <a:t>     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tests[5];</a:t>
            </a:r>
          </a:p>
          <a:p>
            <a:pPr eaLnBrk="1" hangingPunct="1"/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sz="2000" dirty="0"/>
              <a:t>This is like declaring 5 variables of type int:</a:t>
            </a:r>
            <a:br>
              <a:rPr lang="en-US" altLang="en-US" sz="2000" dirty="0"/>
            </a:br>
            <a:r>
              <a:rPr lang="en-US" altLang="en-US" sz="2000" dirty="0"/>
              <a:t>	tests[0], tests[1], … , tests[4]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b="1" dirty="0"/>
              <a:t>Note there is no space between the array name and the brackets.</a:t>
            </a:r>
          </a:p>
          <a:p>
            <a:pPr marL="0" indent="0">
              <a:buNone/>
            </a:pPr>
            <a:endParaRPr lang="en-US" alt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BD95EA-0E2B-40A9-A613-04BFF717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985" y="6482004"/>
            <a:ext cx="3543300" cy="351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1BE2-4242-4E7E-8A39-32CDDE5C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memory 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4EBB2-98C1-47EC-9934-2A80D0C3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9B58C1-4E32-4B66-AB42-5441D49A87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en-US" sz="2000" dirty="0"/>
              <a:t>	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tests[5];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/>
              <a:t>creates a block of memory large enough to store five int variables.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 sz="2000" dirty="0"/>
          </a:p>
          <a:p>
            <a:pPr>
              <a:buFont typeface="Times" panose="02020603050405020304" pitchFamily="18" charset="0"/>
              <a:buNone/>
            </a:pPr>
            <a:r>
              <a:rPr lang="en-US" altLang="en-US" sz="2000" dirty="0"/>
              <a:t>Note: Important convention.  Array numbering starts at zero!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2000" dirty="0"/>
              <a:t>(this is also why it’s a good practice to start your for loops with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altLang="en-US" sz="2000" dirty="0"/>
              <a:t>)</a:t>
            </a: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72768B4A-4A03-4E7A-947A-15FF9CAB930E}"/>
              </a:ext>
            </a:extLst>
          </p:cNvPr>
          <p:cNvGraphicFramePr>
            <a:graphicFrameLocks noGrp="1"/>
          </p:cNvGraphicFramePr>
          <p:nvPr/>
        </p:nvGraphicFramePr>
        <p:xfrm>
          <a:off x="2790092" y="3849425"/>
          <a:ext cx="6096000" cy="457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18">
            <a:extLst>
              <a:ext uri="{FF2B5EF4-FFF2-40B4-BE49-F238E27FC236}">
                <a16:creationId xmlns:a16="http://schemas.microsoft.com/office/drawing/2014/main" id="{06650002-DCD7-4475-A982-8E5F9CD30B05}"/>
              </a:ext>
            </a:extLst>
          </p:cNvPr>
          <p:cNvGraphicFramePr>
            <a:graphicFrameLocks noGrp="1"/>
          </p:cNvGraphicFramePr>
          <p:nvPr/>
        </p:nvGraphicFramePr>
        <p:xfrm>
          <a:off x="2790092" y="4840025"/>
          <a:ext cx="6096000" cy="838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Zeroth element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First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Second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Third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Fourth element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36">
            <a:extLst>
              <a:ext uri="{FF2B5EF4-FFF2-40B4-BE49-F238E27FC236}">
                <a16:creationId xmlns:a16="http://schemas.microsoft.com/office/drawing/2014/main" id="{AB3C3CAE-58A3-4483-BAE1-60F77A647D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96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7">
            <a:extLst>
              <a:ext uri="{FF2B5EF4-FFF2-40B4-BE49-F238E27FC236}">
                <a16:creationId xmlns:a16="http://schemas.microsoft.com/office/drawing/2014/main" id="{3660D03E-3F95-4BEC-AF4F-E15A057A0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188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8">
            <a:extLst>
              <a:ext uri="{FF2B5EF4-FFF2-40B4-BE49-F238E27FC236}">
                <a16:creationId xmlns:a16="http://schemas.microsoft.com/office/drawing/2014/main" id="{0C992DB4-5AFC-42F3-B6D5-28D2E2C6DC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80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9">
            <a:extLst>
              <a:ext uri="{FF2B5EF4-FFF2-40B4-BE49-F238E27FC236}">
                <a16:creationId xmlns:a16="http://schemas.microsoft.com/office/drawing/2014/main" id="{B6063E86-31E4-42B3-86A8-B7D47678C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72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0">
            <a:extLst>
              <a:ext uri="{FF2B5EF4-FFF2-40B4-BE49-F238E27FC236}">
                <a16:creationId xmlns:a16="http://schemas.microsoft.com/office/drawing/2014/main" id="{E8A1EE05-1F5F-415C-AFCC-16884C4EF1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6492" y="43828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9659A0-AC3A-47F5-94B9-743221744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85" y="6482004"/>
            <a:ext cx="3543300" cy="3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2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EE12-5D2F-4692-A172-E150FA95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buzzwords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819C-09DC-43F5-B09F-CC65C50C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 dirty="0"/>
              <a:t>In our example 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tests[5];</a:t>
            </a:r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r>
              <a:rPr lang="en-US" altLang="en-US" sz="2000" dirty="0"/>
              <a:t>The code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tests[5];   </a:t>
            </a:r>
            <a:r>
              <a:rPr lang="en-US" altLang="en-US" sz="2000" dirty="0"/>
              <a:t>is called the </a:t>
            </a:r>
            <a:r>
              <a:rPr lang="en-US" altLang="en-US" sz="2000" b="1" dirty="0"/>
              <a:t>declaration</a:t>
            </a:r>
          </a:p>
          <a:p>
            <a:endParaRPr lang="en-US" altLang="en-US" sz="2000" b="1" dirty="0"/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tests </a:t>
            </a:r>
            <a:r>
              <a:rPr lang="en-US" altLang="en-US" sz="2000" dirty="0"/>
              <a:t>is called the </a:t>
            </a:r>
            <a:r>
              <a:rPr lang="en-US" altLang="en-US" sz="2000" b="1" dirty="0"/>
              <a:t>name</a:t>
            </a:r>
            <a:r>
              <a:rPr lang="en-US" altLang="en-US" sz="2000" dirty="0"/>
              <a:t> of the array.</a:t>
            </a:r>
          </a:p>
          <a:p>
            <a:endParaRPr lang="en-US" altLang="en-US" sz="2000" dirty="0"/>
          </a:p>
          <a:p>
            <a:pPr eaLnBrk="1" hangingPunct="1"/>
            <a:r>
              <a:rPr lang="en-US" altLang="en-US" sz="2000" dirty="0"/>
              <a:t>The value in brackets (such as the </a:t>
            </a:r>
            <a:r>
              <a:rPr lang="en-US" altLang="en-US" sz="2000" dirty="0">
                <a:latin typeface="Courier New" panose="02070309020205020404" pitchFamily="49" charset="0"/>
              </a:rPr>
              <a:t>5,</a:t>
            </a:r>
            <a:r>
              <a:rPr lang="en-US" altLang="en-US" sz="2000" dirty="0"/>
              <a:t> in </a:t>
            </a:r>
            <a:r>
              <a:rPr lang="en-US" altLang="en-US" sz="2000" dirty="0">
                <a:latin typeface="Courier New" panose="02070309020205020404" pitchFamily="49" charset="0"/>
              </a:rPr>
              <a:t>[5])</a:t>
            </a:r>
            <a:r>
              <a:rPr lang="en-US" altLang="en-US" sz="2000" dirty="0"/>
              <a:t> shows the </a:t>
            </a:r>
            <a:r>
              <a:rPr lang="en-US" altLang="en-US" sz="2000" b="1" dirty="0"/>
              <a:t>number of elements</a:t>
            </a:r>
            <a:r>
              <a:rPr lang="en-US" altLang="en-US" sz="2000" dirty="0"/>
              <a:t> in the array.  People call it various names: subscript, index, size declarator</a:t>
            </a:r>
          </a:p>
          <a:p>
            <a:pPr eaLnBrk="1" hangingPunct="1"/>
            <a:endParaRPr lang="en-US" altLang="en-US" sz="2000" dirty="0"/>
          </a:p>
          <a:p>
            <a:r>
              <a:rPr lang="en-US" sz="2000" dirty="0"/>
              <a:t>The </a:t>
            </a:r>
            <a:r>
              <a:rPr lang="en-US" sz="2000" b="1" dirty="0"/>
              <a:t>size </a:t>
            </a:r>
            <a:r>
              <a:rPr lang="en-US" sz="2000" dirty="0"/>
              <a:t>of an array (in byes) is given by the product: </a:t>
            </a:r>
          </a:p>
          <a:p>
            <a:pPr marL="0" indent="0">
              <a:buNone/>
            </a:pPr>
            <a:r>
              <a:rPr lang="en-US" sz="2000" dirty="0"/>
              <a:t>(number of elements) * (number of bytes of each element)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CFB7B-77ED-4362-9094-2001E6A8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F1214D-C85A-422B-B32A-C9A2E506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85" y="6482004"/>
            <a:ext cx="3543300" cy="3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377024F-7C16-4449-8184-DF6CDEE63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few more buzzwords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A5BA118-8C7A-4F00-A63D-AB5470CAD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The variables making up the array can be referred to as</a:t>
            </a:r>
          </a:p>
          <a:p>
            <a:pPr marL="457200" lvl="1" indent="0">
              <a:buNone/>
            </a:pPr>
            <a:r>
              <a:rPr lang="en-US" altLang="en-US" sz="2000" b="1" dirty="0"/>
              <a:t>Indexed variables, Subscripted variables, or Elements </a:t>
            </a:r>
            <a:r>
              <a:rPr lang="en-US" altLang="en-US" sz="2000" dirty="0"/>
              <a:t>of the array</a:t>
            </a:r>
          </a:p>
          <a:p>
            <a:pPr eaLnBrk="1" hangingPunct="1"/>
            <a:r>
              <a:rPr lang="en-US" altLang="en-US" sz="2000" dirty="0"/>
              <a:t>Note the conventions:</a:t>
            </a:r>
          </a:p>
          <a:p>
            <a:pPr lvl="1" eaLnBrk="1" hangingPunct="1"/>
            <a:r>
              <a:rPr lang="en-US" altLang="en-US" sz="2000" dirty="0"/>
              <a:t>The largest index is </a:t>
            </a:r>
            <a:r>
              <a:rPr lang="en-US" altLang="en-US" sz="2000" b="1" dirty="0"/>
              <a:t>one less than the size</a:t>
            </a:r>
          </a:p>
          <a:p>
            <a:pPr lvl="1" eaLnBrk="1" hangingPunct="1"/>
            <a:r>
              <a:rPr lang="en-US" altLang="en-US" sz="2000" dirty="0"/>
              <a:t>The first index value is </a:t>
            </a:r>
            <a:r>
              <a:rPr lang="en-US" altLang="en-US" sz="2000" b="1" dirty="0"/>
              <a:t>zero</a:t>
            </a:r>
          </a:p>
          <a:p>
            <a:pPr lvl="1"/>
            <a:r>
              <a:rPr lang="en-US" altLang="en-US" sz="2000" dirty="0"/>
              <a:t>For our example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tests[5];</a:t>
            </a:r>
            <a:r>
              <a:rPr lang="en-US" altLang="en-US" sz="2000" dirty="0"/>
              <a:t> </a:t>
            </a:r>
          </a:p>
        </p:txBody>
      </p:sp>
      <p:graphicFrame>
        <p:nvGraphicFramePr>
          <p:cNvPr id="2" name="Group 4">
            <a:extLst>
              <a:ext uri="{FF2B5EF4-FFF2-40B4-BE49-F238E27FC236}">
                <a16:creationId xmlns:a16="http://schemas.microsoft.com/office/drawing/2014/main" id="{F38BF6B2-5920-4850-A014-88373C6E1297}"/>
              </a:ext>
            </a:extLst>
          </p:cNvPr>
          <p:cNvGraphicFramePr>
            <a:graphicFrameLocks noGrp="1"/>
          </p:cNvGraphicFramePr>
          <p:nvPr/>
        </p:nvGraphicFramePr>
        <p:xfrm>
          <a:off x="3200401" y="4182834"/>
          <a:ext cx="6096000" cy="457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Group 18">
            <a:extLst>
              <a:ext uri="{FF2B5EF4-FFF2-40B4-BE49-F238E27FC236}">
                <a16:creationId xmlns:a16="http://schemas.microsoft.com/office/drawing/2014/main" id="{71CF5C2A-23D7-4393-8BF3-86573F1A035C}"/>
              </a:ext>
            </a:extLst>
          </p:cNvPr>
          <p:cNvGraphicFramePr>
            <a:graphicFrameLocks noGrp="1"/>
          </p:cNvGraphicFramePr>
          <p:nvPr/>
        </p:nvGraphicFramePr>
        <p:xfrm>
          <a:off x="3200401" y="5173434"/>
          <a:ext cx="6096000" cy="838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Zeroth element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First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Second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Third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Fourth element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Line 36">
            <a:extLst>
              <a:ext uri="{FF2B5EF4-FFF2-40B4-BE49-F238E27FC236}">
                <a16:creationId xmlns:a16="http://schemas.microsoft.com/office/drawing/2014/main" id="{31EA6E2D-A174-4357-AF05-1CC807E43C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1" y="4716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7">
            <a:extLst>
              <a:ext uri="{FF2B5EF4-FFF2-40B4-BE49-F238E27FC236}">
                <a16:creationId xmlns:a16="http://schemas.microsoft.com/office/drawing/2014/main" id="{E5589957-F520-49DC-BFA4-CD6CBCBFDA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1" y="4716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8">
            <a:extLst>
              <a:ext uri="{FF2B5EF4-FFF2-40B4-BE49-F238E27FC236}">
                <a16:creationId xmlns:a16="http://schemas.microsoft.com/office/drawing/2014/main" id="{2022B7FE-B179-4367-949F-9570C95E85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1" y="4716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9">
            <a:extLst>
              <a:ext uri="{FF2B5EF4-FFF2-40B4-BE49-F238E27FC236}">
                <a16:creationId xmlns:a16="http://schemas.microsoft.com/office/drawing/2014/main" id="{23BD16AC-723B-4374-8E14-86CBF5B1A2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1" y="4716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40">
            <a:extLst>
              <a:ext uri="{FF2B5EF4-FFF2-40B4-BE49-F238E27FC236}">
                <a16:creationId xmlns:a16="http://schemas.microsoft.com/office/drawing/2014/main" id="{6CEFD293-707A-408A-9596-44B154FA24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6801" y="4716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BDFFAF-F5EA-4193-8135-7F215E0D2455}"/>
              </a:ext>
            </a:extLst>
          </p:cNvPr>
          <p:cNvSpPr txBox="1"/>
          <p:nvPr/>
        </p:nvSpPr>
        <p:spPr>
          <a:xfrm>
            <a:off x="3173187" y="4216501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tests[0]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73FF6-9DE7-4868-A547-DFCBE037B404}"/>
              </a:ext>
            </a:extLst>
          </p:cNvPr>
          <p:cNvSpPr txBox="1"/>
          <p:nvPr/>
        </p:nvSpPr>
        <p:spPr>
          <a:xfrm>
            <a:off x="4446816" y="4216501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tests[1]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F8D776-F836-4611-B930-97F7C32F3FEF}"/>
              </a:ext>
            </a:extLst>
          </p:cNvPr>
          <p:cNvSpPr txBox="1"/>
          <p:nvPr/>
        </p:nvSpPr>
        <p:spPr>
          <a:xfrm>
            <a:off x="5617031" y="4216501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tests[2]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01A33-2B10-4B32-ACD3-862157D6023E}"/>
              </a:ext>
            </a:extLst>
          </p:cNvPr>
          <p:cNvSpPr txBox="1"/>
          <p:nvPr/>
        </p:nvSpPr>
        <p:spPr>
          <a:xfrm>
            <a:off x="6871609" y="4226768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tests[3]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059E3A-FA5C-4B14-8A14-A96D98A5736D}"/>
              </a:ext>
            </a:extLst>
          </p:cNvPr>
          <p:cNvSpPr txBox="1"/>
          <p:nvPr/>
        </p:nvSpPr>
        <p:spPr>
          <a:xfrm>
            <a:off x="8049990" y="4226768"/>
            <a:ext cx="1273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tests[4]</a:t>
            </a:r>
            <a:endParaRPr lang="en-US" dirty="0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6EB1F1D7-3833-4198-9D98-57CCA1F4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D62DE1E3-95F9-5A49-8A46-D75D3CDD26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0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3FF9-D02B-4124-8D9E-B0F5A5A4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arrays work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FAC3-561E-4029-BFA6-2D7B961B5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/>
              <a:t>Suppose we declare the array </a:t>
            </a:r>
            <a:r>
              <a:rPr lang="en-US" altLang="en-US" sz="2000" dirty="0">
                <a:latin typeface="Courier New" panose="02070309020205020404" pitchFamily="49" charset="0"/>
              </a:rPr>
              <a:t>int tests[5]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Memory is reserved for five variables of type int</a:t>
            </a:r>
          </a:p>
          <a:p>
            <a:pPr lvl="1" eaLnBrk="1" hangingPunct="1"/>
            <a:r>
              <a:rPr lang="en-US" altLang="en-US" sz="2000" dirty="0"/>
              <a:t>The variables are stored one after another</a:t>
            </a:r>
          </a:p>
          <a:p>
            <a:pPr lvl="1" eaLnBrk="1" hangingPunct="1"/>
            <a:r>
              <a:rPr lang="en-US" altLang="en-US" sz="2000" dirty="0"/>
              <a:t>The address of </a:t>
            </a:r>
            <a:r>
              <a:rPr lang="en-US" altLang="en-US" sz="2000" dirty="0">
                <a:latin typeface="Courier New" panose="02070309020205020404" pitchFamily="49" charset="0"/>
              </a:rPr>
              <a:t>tests[0]</a:t>
            </a:r>
            <a:r>
              <a:rPr lang="en-US" altLang="en-US" sz="2000" dirty="0"/>
              <a:t> is remembered</a:t>
            </a:r>
          </a:p>
          <a:p>
            <a:pPr marL="457200" lvl="1" indent="0">
              <a:buNone/>
            </a:pPr>
            <a:r>
              <a:rPr lang="en-US" altLang="en-US" sz="2000" b="1" dirty="0"/>
              <a:t>Note: The addresses of the other indexed variables is not remembered</a:t>
            </a:r>
          </a:p>
          <a:p>
            <a:pPr marL="457200" lvl="1" indent="0">
              <a:buNone/>
            </a:pPr>
            <a:endParaRPr lang="en-US" altLang="en-US" sz="2000" b="1" dirty="0"/>
          </a:p>
          <a:p>
            <a:pPr marL="457200" lvl="1" indent="0">
              <a:buNone/>
            </a:pPr>
            <a:r>
              <a:rPr lang="en-US" altLang="en-US" sz="2000" dirty="0"/>
              <a:t>To determine the address of </a:t>
            </a:r>
            <a:r>
              <a:rPr lang="en-US" altLang="en-US" sz="2000" dirty="0">
                <a:latin typeface="Courier New" panose="02070309020205020404" pitchFamily="49" charset="0"/>
              </a:rPr>
              <a:t>tests[3]</a:t>
            </a:r>
            <a:endParaRPr lang="en-US" altLang="en-US" sz="2000" dirty="0"/>
          </a:p>
          <a:p>
            <a:pPr lvl="2" eaLnBrk="1" hangingPunct="1"/>
            <a:r>
              <a:rPr lang="en-US" altLang="en-US" dirty="0"/>
              <a:t>Start at </a:t>
            </a:r>
            <a:r>
              <a:rPr lang="en-US" altLang="en-US" dirty="0">
                <a:latin typeface="Courier New" panose="02070309020205020404" pitchFamily="49" charset="0"/>
              </a:rPr>
              <a:t>tests[0]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Count past enough memory for three integers to find </a:t>
            </a:r>
            <a:r>
              <a:rPr lang="en-US" altLang="en-US" dirty="0">
                <a:latin typeface="Courier New" panose="02070309020205020404" pitchFamily="49" charset="0"/>
              </a:rPr>
              <a:t>tests[3]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62572-D276-4474-8669-4D0CC556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7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79E3-6233-41E0-90FC-F1070AB5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C08C-79D6-4B6E-A676-7EB419D6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Example: Declare an array named </a:t>
            </a:r>
            <a:r>
              <a:rPr lang="en-US" altLang="en-US" sz="2000" dirty="0" err="1"/>
              <a:t>examScores</a:t>
            </a:r>
            <a:r>
              <a:rPr lang="en-US" altLang="en-US" sz="2000" dirty="0"/>
              <a:t> with three double type variables:</a:t>
            </a:r>
            <a:br>
              <a:rPr lang="en-US" altLang="en-US" sz="2000" dirty="0"/>
            </a:br>
            <a:endParaRPr lang="en-US" alt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altLang="en-US" sz="2000" dirty="0"/>
              <a:t>Example: Declare an array named </a:t>
            </a:r>
            <a:r>
              <a:rPr lang="en-US" altLang="en-US" sz="2000" dirty="0" err="1"/>
              <a:t>letterGrades</a:t>
            </a:r>
            <a:r>
              <a:rPr lang="en-US" altLang="en-US" sz="2000" dirty="0"/>
              <a:t> with thirty char type variables:</a:t>
            </a:r>
            <a:br>
              <a:rPr lang="en-US" altLang="en-US" sz="2000" dirty="0"/>
            </a:br>
            <a:endParaRPr lang="en-US" alt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7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28143</TotalTime>
  <Words>5055</Words>
  <Application>Microsoft Office PowerPoint</Application>
  <PresentationFormat>Widescreen</PresentationFormat>
  <Paragraphs>350</Paragraphs>
  <Slides>37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Arial Unicode MS</vt:lpstr>
      <vt:lpstr>Calibri</vt:lpstr>
      <vt:lpstr>Calibri Light</vt:lpstr>
      <vt:lpstr>Consolas</vt:lpstr>
      <vt:lpstr>Courier New</vt:lpstr>
      <vt:lpstr>JetBrains Mono</vt:lpstr>
      <vt:lpstr>Tahoma</vt:lpstr>
      <vt:lpstr>Times</vt:lpstr>
      <vt:lpstr>ヒラギノ角ゴ Pro W3</vt:lpstr>
      <vt:lpstr>Office Theme</vt:lpstr>
      <vt:lpstr>Ifstream, ofstream</vt:lpstr>
      <vt:lpstr>Introduction to Arrays</vt:lpstr>
      <vt:lpstr>Array – memory layout</vt:lpstr>
      <vt:lpstr>Declaring an Array</vt:lpstr>
      <vt:lpstr>Array – memory layout</vt:lpstr>
      <vt:lpstr>Some buzzwords to remember</vt:lpstr>
      <vt:lpstr>A few more buzzwords</vt:lpstr>
      <vt:lpstr>How arrays work in memory</vt:lpstr>
      <vt:lpstr>Some examples</vt:lpstr>
      <vt:lpstr>Quick Question</vt:lpstr>
      <vt:lpstr>More on Array Variable Types</vt:lpstr>
      <vt:lpstr>Any questions before we move on?</vt:lpstr>
      <vt:lpstr>How to access stuff in arrays</vt:lpstr>
      <vt:lpstr>Accessing stuff in arrays - continued</vt:lpstr>
      <vt:lpstr>Question</vt:lpstr>
      <vt:lpstr>Using for loops to step through arrays</vt:lpstr>
      <vt:lpstr>Example: declaring and looping through an array</vt:lpstr>
      <vt:lpstr>Any questions before we move on?</vt:lpstr>
      <vt:lpstr>Summary: Processing Array Contents</vt:lpstr>
      <vt:lpstr>Outputting array contents to screen</vt:lpstr>
      <vt:lpstr>Comparing Arrays</vt:lpstr>
      <vt:lpstr>Setting one array equal to another array</vt:lpstr>
      <vt:lpstr>Summing and Averaging                  Array Elements</vt:lpstr>
      <vt:lpstr>Finding the maximum and minimum values in an array</vt:lpstr>
      <vt:lpstr>Any questions before we move on?</vt:lpstr>
      <vt:lpstr>Good practices and things to watch out for with arrays</vt:lpstr>
      <vt:lpstr>Demo/example:</vt:lpstr>
      <vt:lpstr>Why Multidimensional Arrays?</vt:lpstr>
      <vt:lpstr>When would you use multidimensional arrays?</vt:lpstr>
      <vt:lpstr>Multidimensional Array Rules</vt:lpstr>
      <vt:lpstr>Question – multidimensional arrays</vt:lpstr>
      <vt:lpstr>Two-Dimensional Array Representation</vt:lpstr>
      <vt:lpstr>Review question</vt:lpstr>
      <vt:lpstr>How to initialize and manipulate 2D arrays</vt:lpstr>
      <vt:lpstr>Prof. Erickson’s Favorite Trick for 2D arrays</vt:lpstr>
      <vt:lpstr>How to manipulate 2D arrays: Multidimensional Sandbox Demo</vt:lpstr>
      <vt:lpstr>Multidimensional arrays in functions:  updated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Big-O Analysis</dc:title>
  <dc:creator>Varick Erickson</dc:creator>
  <cp:lastModifiedBy>Varick Erickson</cp:lastModifiedBy>
  <cp:revision>49</cp:revision>
  <dcterms:created xsi:type="dcterms:W3CDTF">2021-07-05T12:03:36Z</dcterms:created>
  <dcterms:modified xsi:type="dcterms:W3CDTF">2023-01-04T09:23:01Z</dcterms:modified>
</cp:coreProperties>
</file>