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81" r:id="rId3"/>
    <p:sldId id="499" r:id="rId4"/>
    <p:sldId id="396" r:id="rId5"/>
    <p:sldId id="407" r:id="rId6"/>
    <p:sldId id="399" r:id="rId7"/>
    <p:sldId id="430" r:id="rId8"/>
    <p:sldId id="363" r:id="rId9"/>
    <p:sldId id="576" r:id="rId10"/>
    <p:sldId id="500" r:id="rId11"/>
    <p:sldId id="408" r:id="rId12"/>
    <p:sldId id="518" r:id="rId13"/>
    <p:sldId id="485" r:id="rId14"/>
    <p:sldId id="299" r:id="rId15"/>
    <p:sldId id="579" r:id="rId16"/>
    <p:sldId id="507" r:id="rId17"/>
    <p:sldId id="570" r:id="rId18"/>
    <p:sldId id="501" r:id="rId19"/>
    <p:sldId id="502" r:id="rId20"/>
    <p:sldId id="578" r:id="rId21"/>
    <p:sldId id="361" r:id="rId22"/>
    <p:sldId id="482" r:id="rId23"/>
    <p:sldId id="540" r:id="rId24"/>
    <p:sldId id="413" r:id="rId25"/>
    <p:sldId id="420" r:id="rId26"/>
    <p:sldId id="422" r:id="rId27"/>
    <p:sldId id="426" r:id="rId28"/>
    <p:sldId id="425" r:id="rId29"/>
    <p:sldId id="4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3666" autoAdjust="0"/>
  </p:normalViewPr>
  <p:slideViewPr>
    <p:cSldViewPr snapToGrid="0">
      <p:cViewPr varScale="1">
        <p:scale>
          <a:sx n="60" d="100"/>
          <a:sy n="60" d="100"/>
        </p:scale>
        <p:origin x="786"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2F5472-FE32-49E5-A5A0-AF1048F33271}" type="slidenum">
              <a:rPr lang="en-CA" altLang="en-US" smtClean="0">
                <a:latin typeface="Tahoma" panose="020B0604030504040204" pitchFamily="34" charset="0"/>
              </a:rPr>
              <a:pPr>
                <a:spcBef>
                  <a:spcPct val="0"/>
                </a:spcBef>
              </a:pPr>
              <a:t>8</a:t>
            </a:fld>
            <a:endParaRPr lang="en-CA" altLang="en-US">
              <a:latin typeface="Tahoma" panose="020B0604030504040204" pitchFamily="34" charset="0"/>
            </a:endParaRPr>
          </a:p>
        </p:txBody>
      </p:sp>
    </p:spTree>
    <p:extLst>
      <p:ext uri="{BB962C8B-B14F-4D97-AF65-F5344CB8AC3E}">
        <p14:creationId xmlns:p14="http://schemas.microsoft.com/office/powerpoint/2010/main" val="1483646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16</a:t>
            </a:fld>
            <a:endParaRPr lang="en-US"/>
          </a:p>
        </p:txBody>
      </p:sp>
    </p:spTree>
    <p:extLst>
      <p:ext uri="{BB962C8B-B14F-4D97-AF65-F5344CB8AC3E}">
        <p14:creationId xmlns:p14="http://schemas.microsoft.com/office/powerpoint/2010/main" val="428384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4D76FD-C602-49B5-B0C3-FDBB7A9D769D}" type="slidenum">
              <a:rPr lang="en-CA" altLang="en-US" smtClean="0">
                <a:latin typeface="Tahoma" panose="020B0604030504040204" pitchFamily="34" charset="0"/>
              </a:rPr>
              <a:pPr>
                <a:spcBef>
                  <a:spcPct val="0"/>
                </a:spcBef>
              </a:pPr>
              <a:t>21</a:t>
            </a:fld>
            <a:endParaRPr lang="en-CA" alt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 repository shows brute force.</a:t>
            </a:r>
          </a:p>
          <a:p>
            <a:endParaRPr lang="en-US" dirty="0"/>
          </a:p>
          <a:p>
            <a:r>
              <a:rPr lang="en-US" dirty="0"/>
              <a:t>Can </a:t>
            </a:r>
            <a:r>
              <a:rPr lang="en-US"/>
              <a:t>walk through </a:t>
            </a:r>
            <a:r>
              <a:rPr lang="en-US" dirty="0"/>
              <a:t>better approach</a:t>
            </a:r>
          </a:p>
        </p:txBody>
      </p:sp>
      <p:sp>
        <p:nvSpPr>
          <p:cNvPr id="4" name="Slide Number Placeholder 3"/>
          <p:cNvSpPr>
            <a:spLocks noGrp="1"/>
          </p:cNvSpPr>
          <p:nvPr>
            <p:ph type="sldNum" sz="quarter" idx="5"/>
          </p:nvPr>
        </p:nvSpPr>
        <p:spPr/>
        <p:txBody>
          <a:bodyPr/>
          <a:lstStyle/>
          <a:p>
            <a:fld id="{0EA7F0F4-3C26-4460-9542-A08BAE8C602C}" type="slidenum">
              <a:rPr lang="en-US" smtClean="0"/>
              <a:t>26</a:t>
            </a:fld>
            <a:endParaRPr lang="en-US"/>
          </a:p>
        </p:txBody>
      </p:sp>
    </p:spTree>
    <p:extLst>
      <p:ext uri="{BB962C8B-B14F-4D97-AF65-F5344CB8AC3E}">
        <p14:creationId xmlns:p14="http://schemas.microsoft.com/office/powerpoint/2010/main" val="334339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28</a:t>
            </a:fld>
            <a:endParaRPr lang="en-US"/>
          </a:p>
        </p:txBody>
      </p:sp>
    </p:spTree>
    <p:extLst>
      <p:ext uri="{BB962C8B-B14F-4D97-AF65-F5344CB8AC3E}">
        <p14:creationId xmlns:p14="http://schemas.microsoft.com/office/powerpoint/2010/main" val="4252053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12/20/2022</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12/20/2022</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spc="-35" dirty="0"/>
              <a:t>Loops</a:t>
            </a:r>
            <a:endParaRPr lang="en-US" sz="4400" dirty="0"/>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FA07-B6AE-4368-BAD8-C298AFD3261B}"/>
              </a:ext>
            </a:extLst>
          </p:cNvPr>
          <p:cNvSpPr>
            <a:spLocks noGrp="1"/>
          </p:cNvSpPr>
          <p:nvPr>
            <p:ph type="title"/>
          </p:nvPr>
        </p:nvSpPr>
        <p:spPr/>
        <p:txBody>
          <a:bodyPr/>
          <a:lstStyle/>
          <a:p>
            <a:r>
              <a:rPr lang="en-US" dirty="0"/>
              <a:t>How a do-while loop works</a:t>
            </a:r>
          </a:p>
        </p:txBody>
      </p:sp>
      <p:sp>
        <p:nvSpPr>
          <p:cNvPr id="3" name="Content Placeholder 2">
            <a:extLst>
              <a:ext uri="{FF2B5EF4-FFF2-40B4-BE49-F238E27FC236}">
                <a16:creationId xmlns:a16="http://schemas.microsoft.com/office/drawing/2014/main" id="{D980D79C-0ED7-4B03-82E7-D8A84A2F5445}"/>
              </a:ext>
            </a:extLst>
          </p:cNvPr>
          <p:cNvSpPr>
            <a:spLocks noGrp="1"/>
          </p:cNvSpPr>
          <p:nvPr>
            <p:ph idx="1"/>
          </p:nvPr>
        </p:nvSpPr>
        <p:spPr>
          <a:xfrm>
            <a:off x="2043193" y="1417639"/>
            <a:ext cx="5401160" cy="4525963"/>
          </a:xfrm>
        </p:spPr>
        <p:txBody>
          <a:bodyPr>
            <a:normAutofit fontScale="92500" lnSpcReduction="10000"/>
          </a:bodyPr>
          <a:lstStyle/>
          <a:p>
            <a:r>
              <a:rPr lang="en-US" sz="2400" dirty="0"/>
              <a:t>First </a:t>
            </a:r>
            <a:r>
              <a:rPr lang="en-US" sz="2400" b="1" dirty="0"/>
              <a:t>execute the loop</a:t>
            </a:r>
          </a:p>
          <a:p>
            <a:r>
              <a:rPr lang="en-US" sz="2400" dirty="0"/>
              <a:t>Then test the expression</a:t>
            </a:r>
          </a:p>
          <a:p>
            <a:r>
              <a:rPr lang="en-US" sz="2400" dirty="0"/>
              <a:t>Note: A </a:t>
            </a:r>
            <a:r>
              <a:rPr lang="en-US" sz="2400" b="1" dirty="0"/>
              <a:t>semicolon is required </a:t>
            </a:r>
            <a:r>
              <a:rPr lang="en-US" sz="2400" dirty="0"/>
              <a:t>after the expression</a:t>
            </a:r>
          </a:p>
          <a:p>
            <a:r>
              <a:rPr lang="en-US" sz="2400" dirty="0"/>
              <a:t>A do-while loop is always executed at least once.</a:t>
            </a:r>
          </a:p>
          <a:p>
            <a:pPr marL="0" indent="0">
              <a:buNone/>
            </a:pPr>
            <a:endParaRPr lang="en-US" sz="2400" dirty="0"/>
          </a:p>
          <a:p>
            <a:pPr lvl="1">
              <a:lnSpc>
                <a:spcPct val="90000"/>
              </a:lnSpc>
              <a:buFontTx/>
              <a:buNone/>
            </a:pPr>
            <a:r>
              <a:rPr lang="en-US" altLang="en-US" dirty="0">
                <a:latin typeface="Courier New" panose="02070309020205020404" pitchFamily="49" charset="0"/>
              </a:rPr>
              <a:t>do</a:t>
            </a:r>
          </a:p>
          <a:p>
            <a:pPr lvl="1">
              <a:lnSpc>
                <a:spcPct val="90000"/>
              </a:lnSpc>
              <a:buFontTx/>
              <a:buNone/>
            </a:pPr>
            <a:r>
              <a:rPr lang="en-US" altLang="en-US" dirty="0">
                <a:latin typeface="Courier New" panose="02070309020205020404" pitchFamily="49" charset="0"/>
              </a:rPr>
              <a:t>{</a:t>
            </a:r>
          </a:p>
          <a:p>
            <a:pPr lvl="1">
              <a:lnSpc>
                <a:spcPct val="9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a:t>
            </a:r>
            <a:r>
              <a:rPr lang="en-US" altLang="en-US" dirty="0">
                <a:latin typeface="Courier New" panose="02070309020205020404" pitchFamily="49" charset="0"/>
              </a:rPr>
              <a:t>; </a:t>
            </a:r>
          </a:p>
          <a:p>
            <a:pPr lvl="1">
              <a:lnSpc>
                <a:spcPct val="90000"/>
              </a:lnSpc>
              <a:buFontTx/>
              <a:buNone/>
            </a:pPr>
            <a:endParaRPr lang="en-US" altLang="en-US" dirty="0">
              <a:latin typeface="Courier New" panose="02070309020205020404" pitchFamily="49" charset="0"/>
            </a:endParaRPr>
          </a:p>
          <a:p>
            <a:pPr lvl="1">
              <a:lnSpc>
                <a:spcPct val="90000"/>
              </a:lnSpc>
              <a:buFontTx/>
              <a:buNone/>
            </a:pPr>
            <a:r>
              <a:rPr lang="en-US" altLang="en-US" dirty="0">
                <a:latin typeface="Courier New" panose="02070309020205020404" pitchFamily="49" charset="0"/>
              </a:rPr>
              <a:t>} while (</a:t>
            </a:r>
            <a:r>
              <a:rPr lang="en-US" altLang="en-US" i="1" dirty="0">
                <a:latin typeface="Courier New" panose="02070309020205020404" pitchFamily="49" charset="0"/>
              </a:rPr>
              <a:t>expression</a:t>
            </a:r>
            <a:r>
              <a:rPr lang="en-US" altLang="en-US" dirty="0">
                <a:latin typeface="Courier New" panose="02070309020205020404" pitchFamily="49" charset="0"/>
              </a:rPr>
              <a:t>);</a:t>
            </a:r>
            <a:br>
              <a:rPr lang="en-US" altLang="en-US" sz="3200" dirty="0">
                <a:latin typeface="Courier New" panose="02070309020205020404" pitchFamily="49" charset="0"/>
              </a:rPr>
            </a:br>
            <a:endParaRPr lang="en-US" altLang="en-US" sz="3200" dirty="0">
              <a:latin typeface="Courier New" panose="02070309020205020404" pitchFamily="49" charset="0"/>
            </a:endParaRPr>
          </a:p>
          <a:p>
            <a:pPr marL="0" indent="0">
              <a:buNone/>
            </a:pPr>
            <a:endParaRPr lang="en-US" b="1" dirty="0"/>
          </a:p>
        </p:txBody>
      </p:sp>
      <p:pic>
        <p:nvPicPr>
          <p:cNvPr id="7" name="Picture 6" descr="0506sowc copy">
            <a:extLst>
              <a:ext uri="{FF2B5EF4-FFF2-40B4-BE49-F238E27FC236}">
                <a16:creationId xmlns:a16="http://schemas.microsoft.com/office/drawing/2014/main" id="{5A6FC314-BE01-4E17-BF8E-F890AA72F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127" y="1495129"/>
            <a:ext cx="2373680" cy="354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7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C804-E67E-482B-9BD4-2BC3FB2A45F1}"/>
              </a:ext>
            </a:extLst>
          </p:cNvPr>
          <p:cNvSpPr>
            <a:spLocks noGrp="1"/>
          </p:cNvSpPr>
          <p:nvPr>
            <p:ph type="title"/>
          </p:nvPr>
        </p:nvSpPr>
        <p:spPr>
          <a:xfrm>
            <a:off x="380999" y="365125"/>
            <a:ext cx="11429999" cy="818475"/>
          </a:xfrm>
        </p:spPr>
        <p:txBody>
          <a:bodyPr/>
          <a:lstStyle/>
          <a:p>
            <a:r>
              <a:rPr lang="en-US" dirty="0"/>
              <a:t>Example of a do while loop</a:t>
            </a:r>
          </a:p>
        </p:txBody>
      </p:sp>
      <p:sp>
        <p:nvSpPr>
          <p:cNvPr id="6" name="TextBox 5">
            <a:extLst>
              <a:ext uri="{FF2B5EF4-FFF2-40B4-BE49-F238E27FC236}">
                <a16:creationId xmlns:a16="http://schemas.microsoft.com/office/drawing/2014/main" id="{4C34C7B4-A113-416B-B8EC-E49A21D9E859}"/>
              </a:ext>
            </a:extLst>
          </p:cNvPr>
          <p:cNvSpPr txBox="1"/>
          <p:nvPr/>
        </p:nvSpPr>
        <p:spPr>
          <a:xfrm>
            <a:off x="1803918" y="1183600"/>
            <a:ext cx="7791062" cy="5016758"/>
          </a:xfrm>
          <a:prstGeom prst="rect">
            <a:avLst/>
          </a:prstGeom>
          <a:noFill/>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char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ans</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do</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"Hello!\n"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"Do you want another greeting?\n"</a:t>
            </a:r>
            <a:endParaRPr lang="en-US" sz="1600" dirty="0">
              <a:solidFill>
                <a:srgbClr val="000000"/>
              </a:solidFill>
              <a:latin typeface="Consolas" panose="020B0609020204030204" pitchFamily="49" charset="0"/>
            </a:endParaRPr>
          </a:p>
          <a:p>
            <a:r>
              <a:rPr lang="en-US" sz="1600" dirty="0">
                <a:solidFill>
                  <a:srgbClr val="008080"/>
                </a:solidFill>
                <a:latin typeface="Consolas" panose="020B0609020204030204" pitchFamily="49" charset="0"/>
              </a:rPr>
              <a:t>			&lt;&lt;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"Press y for yes, n for no,\n"</a:t>
            </a:r>
            <a:endParaRPr lang="en-US" sz="1600" dirty="0">
              <a:solidFill>
                <a:srgbClr val="000000"/>
              </a:solidFill>
              <a:latin typeface="Consolas" panose="020B0609020204030204" pitchFamily="49" charset="0"/>
            </a:endParaRPr>
          </a:p>
          <a:p>
            <a:r>
              <a:rPr lang="en-US" sz="1600" dirty="0">
                <a:solidFill>
                  <a:srgbClr val="008080"/>
                </a:solidFill>
                <a:latin typeface="Consolas" panose="020B0609020204030204" pitchFamily="49" charset="0"/>
              </a:rPr>
              <a:t>			&lt;&lt;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"and then press return: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 </a:t>
            </a:r>
            <a:r>
              <a:rPr lang="fr-FR" sz="1600" dirty="0">
                <a:solidFill>
                  <a:srgbClr val="0000FF"/>
                </a:solidFill>
                <a:latin typeface="Consolas" panose="020B0609020204030204" pitchFamily="49" charset="0"/>
              </a:rPr>
              <a:t>while</a:t>
            </a:r>
            <a:r>
              <a:rPr lang="fr-FR" sz="1600" dirty="0">
                <a:solidFill>
                  <a:srgbClr val="000000"/>
                </a:solidFill>
                <a:latin typeface="Consolas" panose="020B0609020204030204" pitchFamily="49" charset="0"/>
              </a:rPr>
              <a:t> (ans == </a:t>
            </a:r>
            <a:r>
              <a:rPr lang="fr-FR" sz="1600" dirty="0">
                <a:solidFill>
                  <a:srgbClr val="A31515"/>
                </a:solidFill>
                <a:latin typeface="Consolas" panose="020B0609020204030204" pitchFamily="49" charset="0"/>
              </a:rPr>
              <a:t>'y'</a:t>
            </a:r>
            <a:r>
              <a:rPr lang="fr-FR" sz="1600" dirty="0">
                <a:solidFill>
                  <a:srgbClr val="000000"/>
                </a:solidFill>
                <a:latin typeface="Consolas" panose="020B0609020204030204" pitchFamily="49" charset="0"/>
              </a:rPr>
              <a:t> || ans == </a:t>
            </a:r>
            <a:r>
              <a:rPr lang="fr-FR" sz="1600" dirty="0">
                <a:solidFill>
                  <a:srgbClr val="A31515"/>
                </a:solidFill>
                <a:latin typeface="Consolas" panose="020B0609020204030204" pitchFamily="49" charset="0"/>
              </a:rPr>
              <a:t>'Y’</a:t>
            </a:r>
            <a:r>
              <a:rPr lang="fr-FR"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"Good-Bye\n"</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FC0229F8-DE53-4AEE-B999-B8F5F3F1C3B4}"/>
              </a:ext>
            </a:extLst>
          </p:cNvPr>
          <p:cNvSpPr/>
          <p:nvPr/>
        </p:nvSpPr>
        <p:spPr>
          <a:xfrm>
            <a:off x="6677609" y="2042790"/>
            <a:ext cx="2799183" cy="796227"/>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This loop is guaranteed to run at least one time.</a:t>
            </a:r>
          </a:p>
        </p:txBody>
      </p:sp>
    </p:spTree>
    <p:extLst>
      <p:ext uri="{BB962C8B-B14F-4D97-AF65-F5344CB8AC3E}">
        <p14:creationId xmlns:p14="http://schemas.microsoft.com/office/powerpoint/2010/main" val="200705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5C7B-4595-4707-9547-8A6C5E6B87C7}"/>
              </a:ext>
            </a:extLst>
          </p:cNvPr>
          <p:cNvSpPr>
            <a:spLocks noGrp="1"/>
          </p:cNvSpPr>
          <p:nvPr>
            <p:ph type="title"/>
          </p:nvPr>
        </p:nvSpPr>
        <p:spPr/>
        <p:txBody>
          <a:bodyPr/>
          <a:lstStyle/>
          <a:p>
            <a:r>
              <a:rPr lang="en-US" dirty="0"/>
              <a:t>Any questions before we move on?</a:t>
            </a:r>
          </a:p>
        </p:txBody>
      </p:sp>
      <p:sp>
        <p:nvSpPr>
          <p:cNvPr id="3" name="Content Placeholder 2">
            <a:extLst>
              <a:ext uri="{FF2B5EF4-FFF2-40B4-BE49-F238E27FC236}">
                <a16:creationId xmlns:a16="http://schemas.microsoft.com/office/drawing/2014/main" id="{98D3CCFC-78BD-496A-9045-FA34F4260CF4}"/>
              </a:ext>
            </a:extLst>
          </p:cNvPr>
          <p:cNvSpPr>
            <a:spLocks noGrp="1"/>
          </p:cNvSpPr>
          <p:nvPr>
            <p:ph idx="1"/>
          </p:nvPr>
        </p:nvSpPr>
        <p:spPr/>
        <p:txBody>
          <a:bodyPr/>
          <a:lstStyle/>
          <a:p>
            <a:r>
              <a:rPr lang="en-US" dirty="0"/>
              <a:t>Next topic: for loops</a:t>
            </a:r>
          </a:p>
        </p:txBody>
      </p:sp>
    </p:spTree>
    <p:extLst>
      <p:ext uri="{BB962C8B-B14F-4D97-AF65-F5344CB8AC3E}">
        <p14:creationId xmlns:p14="http://schemas.microsoft.com/office/powerpoint/2010/main" val="266629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A3B-F945-4EDB-9D4E-7E9AEC56548A}"/>
              </a:ext>
            </a:extLst>
          </p:cNvPr>
          <p:cNvSpPr>
            <a:spLocks noGrp="1"/>
          </p:cNvSpPr>
          <p:nvPr>
            <p:ph type="title"/>
          </p:nvPr>
        </p:nvSpPr>
        <p:spPr/>
        <p:txBody>
          <a:bodyPr/>
          <a:lstStyle/>
          <a:p>
            <a:r>
              <a:rPr lang="en-US" dirty="0"/>
              <a:t>How a for loop works</a:t>
            </a:r>
          </a:p>
        </p:txBody>
      </p:sp>
      <p:sp>
        <p:nvSpPr>
          <p:cNvPr id="7" name="Content Placeholder 2">
            <a:extLst>
              <a:ext uri="{FF2B5EF4-FFF2-40B4-BE49-F238E27FC236}">
                <a16:creationId xmlns:a16="http://schemas.microsoft.com/office/drawing/2014/main" id="{18124125-A441-418D-B1B7-6DF777DF58EB}"/>
              </a:ext>
            </a:extLst>
          </p:cNvPr>
          <p:cNvSpPr>
            <a:spLocks noGrp="1"/>
          </p:cNvSpPr>
          <p:nvPr/>
        </p:nvSpPr>
        <p:spPr bwMode="auto">
          <a:xfrm>
            <a:off x="2221423" y="149923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609600" indent="-609600">
              <a:buNone/>
              <a:defRPr/>
            </a:pPr>
            <a:r>
              <a:rPr lang="en-US" sz="2000" dirty="0">
                <a:latin typeface="Courier New" pitchFamily="-16" charset="0"/>
              </a:rPr>
              <a:t>for(</a:t>
            </a:r>
            <a:r>
              <a:rPr lang="en-US" sz="2000" i="1" dirty="0">
                <a:latin typeface="Courier New" pitchFamily="-16" charset="0"/>
              </a:rPr>
              <a:t>initialization</a:t>
            </a:r>
            <a:r>
              <a:rPr lang="en-US" sz="2000" dirty="0">
                <a:latin typeface="Courier New" pitchFamily="-16" charset="0"/>
              </a:rPr>
              <a:t>; </a:t>
            </a:r>
            <a:r>
              <a:rPr lang="en-US" sz="2000" i="1" dirty="0">
                <a:latin typeface="Courier New" pitchFamily="-16" charset="0"/>
              </a:rPr>
              <a:t>test</a:t>
            </a:r>
            <a:r>
              <a:rPr lang="en-US" sz="2000" dirty="0">
                <a:latin typeface="Courier New" pitchFamily="-16" charset="0"/>
              </a:rPr>
              <a:t>; </a:t>
            </a:r>
            <a:r>
              <a:rPr lang="en-US" sz="2000" i="1" dirty="0">
                <a:latin typeface="Courier New" pitchFamily="-16" charset="0"/>
              </a:rPr>
              <a:t>update</a:t>
            </a:r>
            <a:r>
              <a:rPr lang="en-US" sz="2000" dirty="0">
                <a:latin typeface="Courier New" pitchFamily="-16" charset="0"/>
              </a:rPr>
              <a:t>)</a:t>
            </a:r>
          </a:p>
          <a:p>
            <a:pPr marL="990600" lvl="1" indent="-533400">
              <a:buNone/>
              <a:defRPr/>
            </a:pPr>
            <a:r>
              <a:rPr lang="en-US" sz="2000" dirty="0">
                <a:latin typeface="Courier New" pitchFamily="-16" charset="0"/>
              </a:rPr>
              <a:t>		</a:t>
            </a:r>
            <a:r>
              <a:rPr lang="en-US" sz="2000" i="1" dirty="0">
                <a:latin typeface="Courier New" pitchFamily="-16" charset="0"/>
              </a:rPr>
              <a:t>statement</a:t>
            </a:r>
            <a:r>
              <a:rPr lang="en-US" sz="2000" dirty="0">
                <a:latin typeface="Courier New" pitchFamily="-16" charset="0"/>
              </a:rPr>
              <a:t>; // or block in { }</a:t>
            </a:r>
            <a:br>
              <a:rPr lang="en-US" sz="2000" dirty="0">
                <a:latin typeface="Courier New" pitchFamily="-16" charset="0"/>
              </a:rPr>
            </a:br>
            <a:endParaRPr lang="en-US" sz="2000" dirty="0"/>
          </a:p>
          <a:p>
            <a:pPr marL="609600" indent="-609600">
              <a:buClr>
                <a:schemeClr val="tx1"/>
              </a:buClr>
              <a:buFontTx/>
              <a:buAutoNum type="arabicParenR"/>
              <a:defRPr/>
            </a:pPr>
            <a:r>
              <a:rPr lang="en-US" sz="2000" dirty="0"/>
              <a:t>Perform </a:t>
            </a:r>
            <a:r>
              <a:rPr lang="en-US" sz="2000" i="1" dirty="0">
                <a:latin typeface="Courier New" pitchFamily="-16" charset="0"/>
              </a:rPr>
              <a:t>initialization</a:t>
            </a:r>
            <a:endParaRPr lang="en-US" sz="2000" i="1" baseline="30000" dirty="0"/>
          </a:p>
          <a:p>
            <a:pPr marL="609600" indent="-609600">
              <a:buClr>
                <a:schemeClr val="tx1"/>
              </a:buClr>
              <a:buFontTx/>
              <a:buAutoNum type="arabicParenR"/>
              <a:defRPr/>
            </a:pPr>
            <a:r>
              <a:rPr lang="en-US" sz="2000" dirty="0"/>
              <a:t>Evaluate </a:t>
            </a:r>
            <a:r>
              <a:rPr lang="en-US" sz="2000" i="1" dirty="0">
                <a:latin typeface="Courier New" pitchFamily="-16" charset="0"/>
              </a:rPr>
              <a:t>test</a:t>
            </a:r>
            <a:r>
              <a:rPr lang="en-US" sz="2000" dirty="0"/>
              <a:t> expression  </a:t>
            </a:r>
          </a:p>
          <a:p>
            <a:pPr marL="990600" lvl="1" indent="-533400">
              <a:defRPr/>
            </a:pPr>
            <a:r>
              <a:rPr lang="en-US" sz="2000" dirty="0"/>
              <a:t>If </a:t>
            </a:r>
            <a:r>
              <a:rPr lang="en-US" sz="2000" dirty="0">
                <a:latin typeface="Courier New" pitchFamily="-16" charset="0"/>
              </a:rPr>
              <a:t>true</a:t>
            </a:r>
            <a:r>
              <a:rPr lang="en-US" sz="2000" dirty="0"/>
              <a:t>, execute </a:t>
            </a:r>
            <a:r>
              <a:rPr lang="en-US" sz="2000" i="1" dirty="0">
                <a:latin typeface="Courier New" pitchFamily="-16" charset="0"/>
              </a:rPr>
              <a:t>statement</a:t>
            </a:r>
            <a:endParaRPr lang="en-US" sz="2000" i="1" dirty="0"/>
          </a:p>
          <a:p>
            <a:pPr marL="990600" lvl="1" indent="-533400">
              <a:defRPr/>
            </a:pPr>
            <a:r>
              <a:rPr lang="en-US" sz="2000" dirty="0"/>
              <a:t>If </a:t>
            </a:r>
            <a:r>
              <a:rPr lang="en-US" sz="2000" dirty="0">
                <a:latin typeface="Courier New" pitchFamily="-16" charset="0"/>
              </a:rPr>
              <a:t>false</a:t>
            </a:r>
            <a:r>
              <a:rPr lang="en-US" sz="2000" dirty="0"/>
              <a:t>, terminate loop execution</a:t>
            </a:r>
          </a:p>
          <a:p>
            <a:pPr marL="609600" indent="-609600">
              <a:buClr>
                <a:schemeClr val="tx1"/>
              </a:buClr>
              <a:buFontTx/>
              <a:buAutoNum type="arabicParenR"/>
              <a:defRPr/>
            </a:pPr>
            <a:r>
              <a:rPr lang="en-US" sz="2000" dirty="0"/>
              <a:t>Execute </a:t>
            </a:r>
            <a:r>
              <a:rPr lang="en-US" sz="2000" i="1" dirty="0">
                <a:latin typeface="Courier New" pitchFamily="-16" charset="0"/>
              </a:rPr>
              <a:t>update</a:t>
            </a:r>
            <a:r>
              <a:rPr lang="en-US" sz="2000" dirty="0"/>
              <a:t>, then re-evaluate </a:t>
            </a:r>
            <a:r>
              <a:rPr lang="en-US" sz="2000" i="1" dirty="0">
                <a:latin typeface="Courier New" pitchFamily="-16" charset="0"/>
              </a:rPr>
              <a:t>test</a:t>
            </a:r>
            <a:r>
              <a:rPr lang="en-US" sz="2000" dirty="0"/>
              <a:t> expression</a:t>
            </a:r>
          </a:p>
          <a:p>
            <a:pPr>
              <a:defRPr/>
            </a:pPr>
            <a:endParaRPr lang="en-US" dirty="0"/>
          </a:p>
        </p:txBody>
      </p:sp>
    </p:spTree>
    <p:extLst>
      <p:ext uri="{BB962C8B-B14F-4D97-AF65-F5344CB8AC3E}">
        <p14:creationId xmlns:p14="http://schemas.microsoft.com/office/powerpoint/2010/main" val="309305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a:latin typeface="Courier New" panose="02070309020205020404" pitchFamily="49" charset="0"/>
              </a:rPr>
              <a:t>for</a:t>
            </a:r>
            <a:r>
              <a:rPr lang="en-US" altLang="en-US"/>
              <a:t> Loop - Example</a:t>
            </a:r>
          </a:p>
        </p:txBody>
      </p:sp>
      <p:sp>
        <p:nvSpPr>
          <p:cNvPr id="4" name="Rectangle 3">
            <a:extLst>
              <a:ext uri="{FF2B5EF4-FFF2-40B4-BE49-F238E27FC236}">
                <a16:creationId xmlns:a16="http://schemas.microsoft.com/office/drawing/2014/main" id="{D1415888-CDDB-4EF5-8249-25909D0B2E25}"/>
              </a:ext>
            </a:extLst>
          </p:cNvPr>
          <p:cNvSpPr txBox="1">
            <a:spLocks noChangeArrowheads="1"/>
          </p:cNvSpPr>
          <p:nvPr/>
        </p:nvSpPr>
        <p:spPr bwMode="auto">
          <a:xfrm>
            <a:off x="2308372" y="1380018"/>
            <a:ext cx="5280870" cy="1730375"/>
          </a:xfrm>
          <a:prstGeom prst="rect">
            <a:avLst/>
          </a:prstGeom>
          <a:noFill/>
          <a:ln w="9525">
            <a:noFill/>
            <a:miter lim="800000"/>
            <a:headEnd/>
            <a:tailEnd/>
          </a:ln>
        </p:spPr>
        <p:txBody>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count;</a:t>
            </a:r>
          </a:p>
          <a:p>
            <a:pPr lvl="2"/>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(count = 1; count &lt;= 5; count++)</a:t>
            </a:r>
          </a:p>
          <a:p>
            <a:pPr lvl="2"/>
            <a:r>
              <a:rPr lang="en-US" sz="1400" dirty="0">
                <a:solidFill>
                  <a:srgbClr val="000000"/>
                </a:solidFill>
                <a:latin typeface="Consolas" panose="020B0609020204030204" pitchFamily="49" charset="0"/>
              </a:rPr>
              <a:t>	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endParaRPr lang="en-US" sz="1400" kern="0" dirty="0">
              <a:latin typeface="Courier New" pitchFamily="-16" charset="0"/>
            </a:endParaRPr>
          </a:p>
        </p:txBody>
      </p:sp>
      <p:pic>
        <p:nvPicPr>
          <p:cNvPr id="2" name="Picture 1" descr="0508sowc copy">
            <a:extLst>
              <a:ext uri="{FF2B5EF4-FFF2-40B4-BE49-F238E27FC236}">
                <a16:creationId xmlns:a16="http://schemas.microsoft.com/office/drawing/2014/main" id="{C0BFBFB9-49AD-3CCE-B557-E1820E609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264" y="4013026"/>
            <a:ext cx="3402975" cy="18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0507sowc copy">
            <a:extLst>
              <a:ext uri="{FF2B5EF4-FFF2-40B4-BE49-F238E27FC236}">
                <a16:creationId xmlns:a16="http://schemas.microsoft.com/office/drawing/2014/main" id="{74AE272D-458E-396C-12B2-7682AB30C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177" y="4360006"/>
            <a:ext cx="4740496" cy="160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023F-75CF-9A73-C960-835641CD3113}"/>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935E1B0C-00C8-241A-62A5-8374E18E7793}"/>
              </a:ext>
            </a:extLst>
          </p:cNvPr>
          <p:cNvSpPr>
            <a:spLocks noGrp="1"/>
          </p:cNvSpPr>
          <p:nvPr>
            <p:ph idx="1"/>
          </p:nvPr>
        </p:nvSpPr>
        <p:spPr/>
        <p:txBody>
          <a:bodyPr>
            <a:normAutofit/>
          </a:bodyPr>
          <a:lstStyle/>
          <a:p>
            <a:pPr marL="0" indent="0">
              <a:buNone/>
            </a:pPr>
            <a:r>
              <a:rPr lang="en-US" sz="2000" dirty="0"/>
              <a:t>Does it matter whether we declare the counting variable inside or outside the for loop?</a:t>
            </a:r>
          </a:p>
        </p:txBody>
      </p:sp>
      <p:sp>
        <p:nvSpPr>
          <p:cNvPr id="5" name="TextBox 4">
            <a:extLst>
              <a:ext uri="{FF2B5EF4-FFF2-40B4-BE49-F238E27FC236}">
                <a16:creationId xmlns:a16="http://schemas.microsoft.com/office/drawing/2014/main" id="{CC0DC9EA-8786-6443-7874-09DDCD3287A4}"/>
              </a:ext>
            </a:extLst>
          </p:cNvPr>
          <p:cNvSpPr txBox="1"/>
          <p:nvPr/>
        </p:nvSpPr>
        <p:spPr>
          <a:xfrm>
            <a:off x="4099421" y="4057472"/>
            <a:ext cx="6203659" cy="1200329"/>
          </a:xfrm>
          <a:prstGeom prst="rect">
            <a:avLst/>
          </a:prstGeom>
          <a:noFill/>
        </p:spPr>
        <p:txBody>
          <a:bodyPr wrap="square">
            <a:spAutoFit/>
          </a:bodyPr>
          <a:lstStyle/>
          <a:p>
            <a:pPr lvl="2"/>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a:t>
            </a:r>
          </a:p>
          <a:p>
            <a:pPr lvl="2"/>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(count = 1; count &lt;= 5; count++)</a:t>
            </a:r>
          </a:p>
          <a:p>
            <a:pPr lvl="2"/>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p:txBody>
      </p:sp>
      <p:sp>
        <p:nvSpPr>
          <p:cNvPr id="6" name="TextBox 5">
            <a:extLst>
              <a:ext uri="{FF2B5EF4-FFF2-40B4-BE49-F238E27FC236}">
                <a16:creationId xmlns:a16="http://schemas.microsoft.com/office/drawing/2014/main" id="{BA4F3CAC-572B-04F8-8FDA-34CE93FA5F34}"/>
              </a:ext>
            </a:extLst>
          </p:cNvPr>
          <p:cNvSpPr txBox="1"/>
          <p:nvPr/>
        </p:nvSpPr>
        <p:spPr>
          <a:xfrm>
            <a:off x="4007142" y="2490015"/>
            <a:ext cx="6203659" cy="923330"/>
          </a:xfrm>
          <a:prstGeom prst="rect">
            <a:avLst/>
          </a:prstGeom>
          <a:noFill/>
        </p:spPr>
        <p:txBody>
          <a:bodyPr wrap="square">
            <a:spAutoFit/>
          </a:bodyPr>
          <a:lstStyle/>
          <a:p>
            <a:pPr lvl="2"/>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1; count &lt;= 5; count++)</a:t>
            </a:r>
          </a:p>
          <a:p>
            <a:pPr lvl="2"/>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p:txBody>
      </p:sp>
      <p:sp>
        <p:nvSpPr>
          <p:cNvPr id="7" name="TextBox 6">
            <a:extLst>
              <a:ext uri="{FF2B5EF4-FFF2-40B4-BE49-F238E27FC236}">
                <a16:creationId xmlns:a16="http://schemas.microsoft.com/office/drawing/2014/main" id="{17B8CB24-02AE-F8BF-E679-9D83361E5DA0}"/>
              </a:ext>
            </a:extLst>
          </p:cNvPr>
          <p:cNvSpPr txBox="1"/>
          <p:nvPr/>
        </p:nvSpPr>
        <p:spPr>
          <a:xfrm>
            <a:off x="1981201" y="2753674"/>
            <a:ext cx="2311167" cy="646331"/>
          </a:xfrm>
          <a:prstGeom prst="rect">
            <a:avLst/>
          </a:prstGeom>
          <a:noFill/>
        </p:spPr>
        <p:txBody>
          <a:bodyPr wrap="square" rtlCol="0">
            <a:spAutoFit/>
          </a:bodyPr>
          <a:lstStyle/>
          <a:p>
            <a:r>
              <a:rPr lang="en-US" dirty="0">
                <a:solidFill>
                  <a:srgbClr val="FF0000"/>
                </a:solidFill>
              </a:rPr>
              <a:t>count declared as part of the for statement</a:t>
            </a:r>
          </a:p>
        </p:txBody>
      </p:sp>
      <p:sp>
        <p:nvSpPr>
          <p:cNvPr id="8" name="TextBox 7">
            <a:extLst>
              <a:ext uri="{FF2B5EF4-FFF2-40B4-BE49-F238E27FC236}">
                <a16:creationId xmlns:a16="http://schemas.microsoft.com/office/drawing/2014/main" id="{6ABA5582-F62D-F50E-C047-468E6F5A980B}"/>
              </a:ext>
            </a:extLst>
          </p:cNvPr>
          <p:cNvSpPr txBox="1"/>
          <p:nvPr/>
        </p:nvSpPr>
        <p:spPr>
          <a:xfrm>
            <a:off x="1981201" y="4116753"/>
            <a:ext cx="2311167" cy="646331"/>
          </a:xfrm>
          <a:prstGeom prst="rect">
            <a:avLst/>
          </a:prstGeom>
          <a:noFill/>
        </p:spPr>
        <p:txBody>
          <a:bodyPr wrap="square" rtlCol="0">
            <a:spAutoFit/>
          </a:bodyPr>
          <a:lstStyle/>
          <a:p>
            <a:r>
              <a:rPr lang="en-US" dirty="0">
                <a:solidFill>
                  <a:srgbClr val="FF0000"/>
                </a:solidFill>
              </a:rPr>
              <a:t>count declared before the for statement</a:t>
            </a:r>
          </a:p>
        </p:txBody>
      </p:sp>
      <p:sp>
        <p:nvSpPr>
          <p:cNvPr id="9" name="Rectangle 8">
            <a:extLst>
              <a:ext uri="{FF2B5EF4-FFF2-40B4-BE49-F238E27FC236}">
                <a16:creationId xmlns:a16="http://schemas.microsoft.com/office/drawing/2014/main" id="{7FDEA85C-09BC-FA6B-426C-3EA65A748FD8}"/>
              </a:ext>
            </a:extLst>
          </p:cNvPr>
          <p:cNvSpPr/>
          <p:nvPr/>
        </p:nvSpPr>
        <p:spPr>
          <a:xfrm>
            <a:off x="5512966" y="2753674"/>
            <a:ext cx="1870745" cy="3250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50A273-BB6B-A560-9736-C753FA0CE34E}"/>
              </a:ext>
            </a:extLst>
          </p:cNvPr>
          <p:cNvSpPr/>
          <p:nvPr/>
        </p:nvSpPr>
        <p:spPr>
          <a:xfrm>
            <a:off x="4893579" y="4114831"/>
            <a:ext cx="1870745" cy="3250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14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1A18-235E-45DD-BFEC-3624749D8DC3}"/>
              </a:ext>
            </a:extLst>
          </p:cNvPr>
          <p:cNvSpPr>
            <a:spLocks noGrp="1"/>
          </p:cNvSpPr>
          <p:nvPr>
            <p:ph type="title"/>
          </p:nvPr>
        </p:nvSpPr>
        <p:spPr/>
        <p:txBody>
          <a:bodyPr>
            <a:normAutofit/>
          </a:bodyPr>
          <a:lstStyle/>
          <a:p>
            <a:r>
              <a:rPr lang="en-US" dirty="0"/>
              <a:t>When would you want to declare the counting variable in the loop vs. outside?</a:t>
            </a:r>
          </a:p>
        </p:txBody>
      </p:sp>
      <p:sp>
        <p:nvSpPr>
          <p:cNvPr id="3" name="Content Placeholder 2">
            <a:extLst>
              <a:ext uri="{FF2B5EF4-FFF2-40B4-BE49-F238E27FC236}">
                <a16:creationId xmlns:a16="http://schemas.microsoft.com/office/drawing/2014/main" id="{834650BD-7D72-401D-A440-B751B475E4CD}"/>
              </a:ext>
            </a:extLst>
          </p:cNvPr>
          <p:cNvSpPr>
            <a:spLocks noGrp="1"/>
          </p:cNvSpPr>
          <p:nvPr>
            <p:ph idx="1"/>
          </p:nvPr>
        </p:nvSpPr>
        <p:spPr>
          <a:xfrm>
            <a:off x="1981200" y="2113742"/>
            <a:ext cx="8229600" cy="4041641"/>
          </a:xfrm>
        </p:spPr>
        <p:txBody>
          <a:bodyPr>
            <a:normAutofit/>
          </a:bodyPr>
          <a:lstStyle/>
          <a:p>
            <a:r>
              <a:rPr lang="en-US" sz="2000" dirty="0"/>
              <a:t>If you only need the counting variable within the loop, you can declare it as part of the loop initialization</a:t>
            </a:r>
          </a:p>
          <a:p>
            <a:endParaRPr lang="en-US" sz="2000" dirty="0"/>
          </a:p>
          <a:p>
            <a:endParaRPr lang="en-US" sz="2000" dirty="0"/>
          </a:p>
          <a:p>
            <a:endParaRPr lang="en-US" sz="2000" dirty="0"/>
          </a:p>
          <a:p>
            <a:r>
              <a:rPr lang="en-US" sz="2000" dirty="0"/>
              <a:t>If you need the number of times the loop ran for something else in your program, then you need to declare the variable outside of the loop</a:t>
            </a:r>
          </a:p>
          <a:p>
            <a:endParaRPr lang="en-US" dirty="0"/>
          </a:p>
        </p:txBody>
      </p:sp>
      <p:sp>
        <p:nvSpPr>
          <p:cNvPr id="7" name="TextBox 6">
            <a:extLst>
              <a:ext uri="{FF2B5EF4-FFF2-40B4-BE49-F238E27FC236}">
                <a16:creationId xmlns:a16="http://schemas.microsoft.com/office/drawing/2014/main" id="{BDFC7163-9CA7-72AA-CE90-70AB0D411008}"/>
              </a:ext>
            </a:extLst>
          </p:cNvPr>
          <p:cNvSpPr txBox="1"/>
          <p:nvPr/>
        </p:nvSpPr>
        <p:spPr>
          <a:xfrm>
            <a:off x="2597791" y="4955054"/>
            <a:ext cx="6203659" cy="1200329"/>
          </a:xfrm>
          <a:prstGeom prst="rect">
            <a:avLst/>
          </a:prstGeom>
          <a:noFill/>
        </p:spPr>
        <p:txBody>
          <a:bodyPr wrap="square">
            <a:spAutoFit/>
          </a:bodyPr>
          <a:lstStyle/>
          <a:p>
            <a:pPr lvl="2"/>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a:t>
            </a:r>
          </a:p>
          <a:p>
            <a:pPr lvl="2"/>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(count = 1; count &lt;= 5; count++)</a:t>
            </a:r>
          </a:p>
          <a:p>
            <a:pPr lvl="2"/>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p:txBody>
      </p:sp>
      <p:sp>
        <p:nvSpPr>
          <p:cNvPr id="9" name="TextBox 8">
            <a:extLst>
              <a:ext uri="{FF2B5EF4-FFF2-40B4-BE49-F238E27FC236}">
                <a16:creationId xmlns:a16="http://schemas.microsoft.com/office/drawing/2014/main" id="{4EAAC1E1-BE8D-9836-66CE-3D28964C677B}"/>
              </a:ext>
            </a:extLst>
          </p:cNvPr>
          <p:cNvSpPr txBox="1"/>
          <p:nvPr/>
        </p:nvSpPr>
        <p:spPr>
          <a:xfrm>
            <a:off x="2597791" y="2534598"/>
            <a:ext cx="6203659" cy="923330"/>
          </a:xfrm>
          <a:prstGeom prst="rect">
            <a:avLst/>
          </a:prstGeom>
          <a:noFill/>
        </p:spPr>
        <p:txBody>
          <a:bodyPr wrap="square">
            <a:spAutoFit/>
          </a:bodyPr>
          <a:lstStyle/>
          <a:p>
            <a:pPr lvl="2"/>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1; count &lt;= 5; count++)</a:t>
            </a:r>
          </a:p>
          <a:p>
            <a:pPr lvl="2"/>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p:txBody>
      </p:sp>
    </p:spTree>
    <p:extLst>
      <p:ext uri="{BB962C8B-B14F-4D97-AF65-F5344CB8AC3E}">
        <p14:creationId xmlns:p14="http://schemas.microsoft.com/office/powerpoint/2010/main" val="20135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BE2B-E905-4DB4-9E7E-BF3C9C1E2A28}"/>
              </a:ext>
            </a:extLst>
          </p:cNvPr>
          <p:cNvSpPr>
            <a:spLocks noGrp="1"/>
          </p:cNvSpPr>
          <p:nvPr>
            <p:ph type="title"/>
          </p:nvPr>
        </p:nvSpPr>
        <p:spPr/>
        <p:txBody>
          <a:bodyPr/>
          <a:lstStyle/>
          <a:p>
            <a:r>
              <a:rPr lang="en-US" dirty="0"/>
              <a:t>More on variable scope, blocks</a:t>
            </a:r>
          </a:p>
        </p:txBody>
      </p:sp>
      <p:sp>
        <p:nvSpPr>
          <p:cNvPr id="3" name="Content Placeholder 2">
            <a:extLst>
              <a:ext uri="{FF2B5EF4-FFF2-40B4-BE49-F238E27FC236}">
                <a16:creationId xmlns:a16="http://schemas.microsoft.com/office/drawing/2014/main" id="{30210DBC-A392-49F1-A87E-786120981408}"/>
              </a:ext>
            </a:extLst>
          </p:cNvPr>
          <p:cNvSpPr>
            <a:spLocks noGrp="1"/>
          </p:cNvSpPr>
          <p:nvPr>
            <p:ph idx="1"/>
          </p:nvPr>
        </p:nvSpPr>
        <p:spPr>
          <a:xfrm>
            <a:off x="381000" y="1556084"/>
            <a:ext cx="11430000" cy="4643104"/>
          </a:xfrm>
        </p:spPr>
        <p:txBody>
          <a:bodyPr>
            <a:normAutofit/>
          </a:bodyPr>
          <a:lstStyle/>
          <a:p>
            <a:pPr eaLnBrk="1" hangingPunct="1"/>
            <a:r>
              <a:rPr lang="en-US" altLang="en-US" sz="2000" b="1" dirty="0"/>
              <a:t>Scope</a:t>
            </a:r>
            <a:r>
              <a:rPr lang="en-US" altLang="en-US" sz="2000" dirty="0"/>
              <a:t> refers to the section of code where a variable is valid.</a:t>
            </a:r>
          </a:p>
          <a:p>
            <a:r>
              <a:rPr lang="en-US" altLang="en-US" sz="2000" dirty="0"/>
              <a:t>A </a:t>
            </a:r>
            <a:r>
              <a:rPr lang="en-US" altLang="en-US" sz="2000" b="1" dirty="0"/>
              <a:t>block</a:t>
            </a:r>
            <a:r>
              <a:rPr lang="en-US" altLang="en-US" sz="2000" dirty="0"/>
              <a:t> is a section of code enclosed by braces</a:t>
            </a:r>
          </a:p>
          <a:p>
            <a:endParaRPr lang="en-US" altLang="en-US" sz="2400"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endParaRPr lang="en-US" altLang="en-US" sz="2400" dirty="0"/>
          </a:p>
          <a:p>
            <a:pPr eaLnBrk="1" hangingPunct="1"/>
            <a:endParaRPr lang="en-US" altLang="en-US" sz="2400" dirty="0"/>
          </a:p>
        </p:txBody>
      </p:sp>
      <p:sp>
        <p:nvSpPr>
          <p:cNvPr id="10" name="TextBox 9">
            <a:extLst>
              <a:ext uri="{FF2B5EF4-FFF2-40B4-BE49-F238E27FC236}">
                <a16:creationId xmlns:a16="http://schemas.microsoft.com/office/drawing/2014/main" id="{B8F7B990-A4BC-422A-BFB0-E606628A0BDF}"/>
              </a:ext>
            </a:extLst>
          </p:cNvPr>
          <p:cNvSpPr txBox="1"/>
          <p:nvPr/>
        </p:nvSpPr>
        <p:spPr>
          <a:xfrm>
            <a:off x="2081868" y="2501104"/>
            <a:ext cx="7650042" cy="2246769"/>
          </a:xfrm>
          <a:prstGeom prst="rect">
            <a:avLst/>
          </a:prstGeom>
          <a:solidFill>
            <a:srgbClr val="FFFF00"/>
          </a:solidFill>
        </p:spPr>
        <p:txBody>
          <a:bodyPr wrap="square">
            <a:spAutoFit/>
          </a:bodyPr>
          <a:lstStyle/>
          <a:p>
            <a:r>
              <a:rPr lang="en-US" altLang="en-US" sz="2000" dirty="0"/>
              <a:t>Very Important rules!</a:t>
            </a:r>
          </a:p>
          <a:p>
            <a:pPr marL="914400" lvl="1" indent="-457200">
              <a:buFont typeface="+mj-lt"/>
              <a:buAutoNum type="arabicPeriod"/>
            </a:pPr>
            <a:r>
              <a:rPr lang="en-US" altLang="en-US" sz="2000" b="1" dirty="0"/>
              <a:t>If you declare a variable inside a set of braces, that variable is considered “local” to the braces and will only exist inside the braces!</a:t>
            </a:r>
            <a:r>
              <a:rPr lang="en-US" altLang="en-US" sz="2000" dirty="0"/>
              <a:t>  </a:t>
            </a:r>
          </a:p>
          <a:p>
            <a:pPr marL="914400" lvl="1" indent="-457200">
              <a:buFont typeface="+mj-lt"/>
              <a:buAutoNum type="arabicPeriod"/>
            </a:pPr>
            <a:r>
              <a:rPr lang="en-US" altLang="en-US" sz="2000" b="1" dirty="0"/>
              <a:t>If you declare a variable inside a for loop statement, that variable is considered “local” to the loop and will only exist in the for loop!</a:t>
            </a:r>
          </a:p>
        </p:txBody>
      </p:sp>
      <p:sp>
        <p:nvSpPr>
          <p:cNvPr id="5" name="TextBox 4">
            <a:extLst>
              <a:ext uri="{FF2B5EF4-FFF2-40B4-BE49-F238E27FC236}">
                <a16:creationId xmlns:a16="http://schemas.microsoft.com/office/drawing/2014/main" id="{DD2B83A5-51A2-662F-6134-5DED1A495A68}"/>
              </a:ext>
            </a:extLst>
          </p:cNvPr>
          <p:cNvSpPr txBox="1"/>
          <p:nvPr/>
        </p:nvSpPr>
        <p:spPr>
          <a:xfrm>
            <a:off x="1398164" y="5257800"/>
            <a:ext cx="6203659" cy="923330"/>
          </a:xfrm>
          <a:prstGeom prst="rect">
            <a:avLst/>
          </a:prstGeom>
          <a:noFill/>
        </p:spPr>
        <p:txBody>
          <a:bodyPr wrap="square">
            <a:spAutoFit/>
          </a:bodyPr>
          <a:lstStyle/>
          <a:p>
            <a:pPr lvl="2"/>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1; count &lt;= 5; count++)</a:t>
            </a:r>
          </a:p>
          <a:p>
            <a:pPr lvl="2"/>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p:txBody>
      </p:sp>
      <p:sp>
        <p:nvSpPr>
          <p:cNvPr id="6" name="TextBox 5">
            <a:extLst>
              <a:ext uri="{FF2B5EF4-FFF2-40B4-BE49-F238E27FC236}">
                <a16:creationId xmlns:a16="http://schemas.microsoft.com/office/drawing/2014/main" id="{1B38E6A7-558F-4EAD-AD21-983CC9B3CA46}"/>
              </a:ext>
            </a:extLst>
          </p:cNvPr>
          <p:cNvSpPr txBox="1"/>
          <p:nvPr/>
        </p:nvSpPr>
        <p:spPr>
          <a:xfrm>
            <a:off x="7601823" y="5257800"/>
            <a:ext cx="4590177" cy="1200329"/>
          </a:xfrm>
          <a:prstGeom prst="rect">
            <a:avLst/>
          </a:prstGeom>
          <a:noFill/>
        </p:spPr>
        <p:txBody>
          <a:bodyPr wrap="square" rtlCol="0">
            <a:spAutoFit/>
          </a:bodyPr>
          <a:lstStyle/>
          <a:p>
            <a:r>
              <a:rPr lang="en-US" dirty="0"/>
              <a:t>Here, the count variable is local to the for loop and will not exist once the loop ends!  If you need access to count after the loop ends, declare it prior to the for loop statement.</a:t>
            </a:r>
          </a:p>
        </p:txBody>
      </p:sp>
    </p:spTree>
    <p:extLst>
      <p:ext uri="{BB962C8B-B14F-4D97-AF65-F5344CB8AC3E}">
        <p14:creationId xmlns:p14="http://schemas.microsoft.com/office/powerpoint/2010/main" val="331179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FEE-B8A1-4F0F-AA24-3FAE54E571D7}"/>
              </a:ext>
            </a:extLst>
          </p:cNvPr>
          <p:cNvSpPr>
            <a:spLocks noGrp="1"/>
          </p:cNvSpPr>
          <p:nvPr>
            <p:ph type="title"/>
          </p:nvPr>
        </p:nvSpPr>
        <p:spPr>
          <a:xfrm>
            <a:off x="380999" y="365125"/>
            <a:ext cx="11429999" cy="878751"/>
          </a:xfrm>
        </p:spPr>
        <p:txBody>
          <a:bodyPr/>
          <a:lstStyle/>
          <a:p>
            <a:r>
              <a:rPr lang="en-US" dirty="0"/>
              <a:t>For loops – additional notes</a:t>
            </a:r>
          </a:p>
        </p:txBody>
      </p:sp>
      <p:sp>
        <p:nvSpPr>
          <p:cNvPr id="8" name="TextBox 7">
            <a:extLst>
              <a:ext uri="{FF2B5EF4-FFF2-40B4-BE49-F238E27FC236}">
                <a16:creationId xmlns:a16="http://schemas.microsoft.com/office/drawing/2014/main" id="{0493780B-D848-4717-9116-92E432342B3B}"/>
              </a:ext>
            </a:extLst>
          </p:cNvPr>
          <p:cNvSpPr txBox="1"/>
          <p:nvPr/>
        </p:nvSpPr>
        <p:spPr>
          <a:xfrm>
            <a:off x="2136183" y="1243876"/>
            <a:ext cx="7919634" cy="4001095"/>
          </a:xfrm>
          <a:prstGeom prst="rect">
            <a:avLst/>
          </a:prstGeom>
          <a:noFill/>
        </p:spPr>
        <p:txBody>
          <a:bodyPr wrap="square">
            <a:spAutoFit/>
          </a:bodyPr>
          <a:lstStyle/>
          <a:p>
            <a:pPr>
              <a:defRPr/>
            </a:pPr>
            <a:r>
              <a:rPr lang="en-US" sz="2000" dirty="0"/>
              <a:t>You can have one or more statements in the </a:t>
            </a:r>
            <a:r>
              <a:rPr lang="en-US" sz="2000" i="1" dirty="0">
                <a:latin typeface="Courier New" pitchFamily="-16" charset="0"/>
              </a:rPr>
              <a:t>initialization</a:t>
            </a:r>
            <a:r>
              <a:rPr lang="en-US" sz="2000" dirty="0"/>
              <a:t> expression. Separate the statements with a comma.</a:t>
            </a:r>
            <a:br>
              <a:rPr lang="en-US" sz="2000" dirty="0"/>
            </a:br>
            <a:br>
              <a:rPr lang="en-US" sz="2000" dirty="0"/>
            </a:br>
            <a:r>
              <a:rPr lang="en-US" sz="2000" dirty="0">
                <a:latin typeface="Courier New" pitchFamily="-16" charset="0"/>
              </a:rPr>
              <a:t>int x, y;</a:t>
            </a:r>
            <a:br>
              <a:rPr lang="en-US" sz="2000" dirty="0">
                <a:latin typeface="Courier New" pitchFamily="-16" charset="0"/>
              </a:rPr>
            </a:br>
            <a:r>
              <a:rPr lang="en-US" sz="2000" dirty="0">
                <a:latin typeface="Courier New" pitchFamily="-16" charset="0"/>
              </a:rPr>
              <a:t>for (x=1, y=1; x &lt;= 5; x++)</a:t>
            </a:r>
            <a:br>
              <a:rPr lang="en-US" sz="2000" dirty="0">
                <a:latin typeface="Courier New" pitchFamily="-16" charset="0"/>
              </a:rPr>
            </a:br>
            <a:r>
              <a:rPr lang="en-US" sz="2000" dirty="0">
                <a:latin typeface="Courier New" pitchFamily="-16" charset="0"/>
              </a:rPr>
              <a:t>{</a:t>
            </a:r>
            <a:br>
              <a:rPr lang="en-US" sz="2000" dirty="0">
                <a:latin typeface="Courier New" pitchFamily="-16" charset="0"/>
              </a:rPr>
            </a:br>
            <a:r>
              <a:rPr lang="en-US" sz="2000" dirty="0">
                <a:latin typeface="Courier New" pitchFamily="-16" charset="0"/>
              </a:rPr>
              <a:t>   cout &lt;&lt; x &lt;&lt; " plus " &lt;&lt; y</a:t>
            </a:r>
            <a:br>
              <a:rPr lang="en-US" sz="2000" dirty="0">
                <a:latin typeface="Courier New" pitchFamily="-16" charset="0"/>
              </a:rPr>
            </a:br>
            <a:r>
              <a:rPr lang="en-US" sz="2000" dirty="0">
                <a:latin typeface="Courier New" pitchFamily="-16" charset="0"/>
              </a:rPr>
              <a:t>        &lt;&lt; " equals " &lt;&lt; (</a:t>
            </a:r>
            <a:r>
              <a:rPr lang="en-US" sz="2000" dirty="0" err="1">
                <a:latin typeface="Courier New" pitchFamily="-16" charset="0"/>
              </a:rPr>
              <a:t>x+y</a:t>
            </a:r>
            <a:r>
              <a:rPr lang="en-US" sz="2000" dirty="0">
                <a:latin typeface="Courier New" pitchFamily="-16" charset="0"/>
              </a:rPr>
              <a:t>)</a:t>
            </a:r>
            <a:br>
              <a:rPr lang="en-US" sz="2000" dirty="0">
                <a:latin typeface="Courier New" pitchFamily="-16" charset="0"/>
              </a:rPr>
            </a:br>
            <a:r>
              <a:rPr lang="en-US" sz="2000" dirty="0">
                <a:latin typeface="Courier New" pitchFamily="-16" charset="0"/>
              </a:rPr>
              <a:t>        &lt;&lt; endl;</a:t>
            </a:r>
            <a:br>
              <a:rPr lang="en-US" sz="2000" dirty="0">
                <a:latin typeface="Courier New" pitchFamily="-16" charset="0"/>
              </a:rPr>
            </a:br>
            <a:r>
              <a:rPr lang="en-US" sz="2000" dirty="0">
                <a:latin typeface="Courier New" pitchFamily="-16" charset="0"/>
              </a:rPr>
              <a:t>}</a:t>
            </a:r>
          </a:p>
          <a:p>
            <a:pPr>
              <a:defRPr/>
            </a:pPr>
            <a:endParaRPr lang="en-US" dirty="0">
              <a:latin typeface="Courier New" pitchFamily="-16" charset="0"/>
            </a:endParaRPr>
          </a:p>
          <a:p>
            <a:pPr>
              <a:defRPr/>
            </a:pPr>
            <a:endParaRPr lang="en-US" dirty="0">
              <a:latin typeface="Courier New" pitchFamily="-16" charset="0"/>
            </a:endParaRPr>
          </a:p>
          <a:p>
            <a:pPr>
              <a:defRPr/>
            </a:pPr>
            <a:endParaRPr lang="en-US" dirty="0">
              <a:latin typeface="Courier New" pitchFamily="-16" charset="0"/>
            </a:endParaRPr>
          </a:p>
        </p:txBody>
      </p:sp>
      <p:sp>
        <p:nvSpPr>
          <p:cNvPr id="13" name="Text Box 4">
            <a:extLst>
              <a:ext uri="{FF2B5EF4-FFF2-40B4-BE49-F238E27FC236}">
                <a16:creationId xmlns:a16="http://schemas.microsoft.com/office/drawing/2014/main" id="{5FCA69FB-2B30-446B-8BE5-AA15067108D7}"/>
              </a:ext>
            </a:extLst>
          </p:cNvPr>
          <p:cNvSpPr txBox="1">
            <a:spLocks noChangeArrowheads="1"/>
          </p:cNvSpPr>
          <p:nvPr/>
        </p:nvSpPr>
        <p:spPr bwMode="auto">
          <a:xfrm>
            <a:off x="5213290" y="1966742"/>
            <a:ext cx="3847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FontTx/>
              <a:buNone/>
            </a:pPr>
            <a:r>
              <a:rPr lang="en-US" altLang="en-US" dirty="0">
                <a:solidFill>
                  <a:srgbClr val="FA8218"/>
                </a:solidFill>
              </a:rPr>
              <a:t>Initialization Expression</a:t>
            </a:r>
          </a:p>
        </p:txBody>
      </p:sp>
      <p:sp>
        <p:nvSpPr>
          <p:cNvPr id="15" name="Rectangle 14">
            <a:extLst>
              <a:ext uri="{FF2B5EF4-FFF2-40B4-BE49-F238E27FC236}">
                <a16:creationId xmlns:a16="http://schemas.microsoft.com/office/drawing/2014/main" id="{EFC86F8E-82B6-4BDA-A551-F2938E54B1B6}"/>
              </a:ext>
            </a:extLst>
          </p:cNvPr>
          <p:cNvSpPr>
            <a:spLocks noChangeArrowheads="1"/>
          </p:cNvSpPr>
          <p:nvPr/>
        </p:nvSpPr>
        <p:spPr bwMode="auto">
          <a:xfrm>
            <a:off x="2895851" y="2445443"/>
            <a:ext cx="1409054" cy="45720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0"/>
              </a:spcBef>
              <a:buFontTx/>
              <a:buNone/>
            </a:pPr>
            <a:endParaRPr lang="en-US" altLang="en-US"/>
          </a:p>
        </p:txBody>
      </p:sp>
      <p:sp>
        <p:nvSpPr>
          <p:cNvPr id="17" name="Line 6">
            <a:extLst>
              <a:ext uri="{FF2B5EF4-FFF2-40B4-BE49-F238E27FC236}">
                <a16:creationId xmlns:a16="http://schemas.microsoft.com/office/drawing/2014/main" id="{3C69DA17-5BE6-44CD-A143-ACBEBDBFAAE5}"/>
              </a:ext>
            </a:extLst>
          </p:cNvPr>
          <p:cNvSpPr>
            <a:spLocks noChangeShapeType="1"/>
          </p:cNvSpPr>
          <p:nvPr/>
        </p:nvSpPr>
        <p:spPr bwMode="auto">
          <a:xfrm flipH="1">
            <a:off x="4382397" y="2214545"/>
            <a:ext cx="898005" cy="17233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3" name="Content Placeholder 2">
            <a:extLst>
              <a:ext uri="{FF2B5EF4-FFF2-40B4-BE49-F238E27FC236}">
                <a16:creationId xmlns:a16="http://schemas.microsoft.com/office/drawing/2014/main" id="{979CDA8A-C630-5DA6-D538-1B099B74042E}"/>
              </a:ext>
            </a:extLst>
          </p:cNvPr>
          <p:cNvSpPr>
            <a:spLocks noGrp="1"/>
          </p:cNvSpPr>
          <p:nvPr>
            <p:ph idx="1"/>
          </p:nvPr>
        </p:nvSpPr>
        <p:spPr>
          <a:xfrm>
            <a:off x="1922477" y="4605184"/>
            <a:ext cx="8229600" cy="1751166"/>
          </a:xfrm>
        </p:spPr>
        <p:txBody>
          <a:bodyPr>
            <a:normAutofit/>
          </a:bodyPr>
          <a:lstStyle/>
          <a:p>
            <a:pPr marL="0" indent="0">
              <a:buNone/>
            </a:pPr>
            <a:r>
              <a:rPr lang="en-US" altLang="en-US" sz="2200" dirty="0"/>
              <a:t>Can omit the </a:t>
            </a:r>
            <a:r>
              <a:rPr lang="en-US" altLang="en-US" sz="2200" i="1" dirty="0">
                <a:latin typeface="Courier New" panose="02070309020205020404" pitchFamily="49" charset="0"/>
              </a:rPr>
              <a:t>initialization</a:t>
            </a:r>
            <a:r>
              <a:rPr lang="en-US" altLang="en-US" sz="2200" dirty="0"/>
              <a:t> expression if already done:</a:t>
            </a:r>
            <a:endParaRPr lang="en-US" altLang="en-US" sz="2200" dirty="0">
              <a:latin typeface="Courier New" panose="02070309020205020404" pitchFamily="49" charset="0"/>
            </a:endParaRPr>
          </a:p>
          <a:p>
            <a:pPr>
              <a:buFont typeface="Times" panose="02020603050405020304" pitchFamily="18" charset="0"/>
              <a:buNone/>
            </a:pPr>
            <a:r>
              <a:rPr lang="en-US" altLang="en-US" sz="2200" dirty="0">
                <a:latin typeface="Courier New" panose="02070309020205020404" pitchFamily="49" charset="0"/>
              </a:rPr>
              <a:t>		int sum = 0, num = 1;</a:t>
            </a:r>
          </a:p>
          <a:p>
            <a:pPr>
              <a:buFont typeface="Times" panose="02020603050405020304" pitchFamily="18" charset="0"/>
              <a:buNone/>
            </a:pPr>
            <a:r>
              <a:rPr lang="en-US" altLang="en-US" sz="2200" dirty="0">
                <a:latin typeface="Courier New" panose="02070309020205020404" pitchFamily="49" charset="0"/>
              </a:rPr>
              <a:t>		for (; num &lt;= 10; num++)</a:t>
            </a:r>
          </a:p>
          <a:p>
            <a:pPr>
              <a:buFont typeface="Times" panose="02020603050405020304" pitchFamily="18" charset="0"/>
              <a:buNone/>
            </a:pPr>
            <a:r>
              <a:rPr lang="en-US" altLang="en-US" sz="2200" dirty="0">
                <a:latin typeface="Courier New" panose="02070309020205020404" pitchFamily="49" charset="0"/>
              </a:rPr>
              <a:t>			sum += num;</a:t>
            </a:r>
          </a:p>
          <a:p>
            <a:pPr marL="0" indent="0">
              <a:buNone/>
            </a:pPr>
            <a:endParaRPr lang="en-US" dirty="0"/>
          </a:p>
        </p:txBody>
      </p:sp>
      <p:sp>
        <p:nvSpPr>
          <p:cNvPr id="5" name="Rectangle 4">
            <a:extLst>
              <a:ext uri="{FF2B5EF4-FFF2-40B4-BE49-F238E27FC236}">
                <a16:creationId xmlns:a16="http://schemas.microsoft.com/office/drawing/2014/main" id="{46C24E20-EE59-062E-D2E3-B33BE93A2082}"/>
              </a:ext>
            </a:extLst>
          </p:cNvPr>
          <p:cNvSpPr>
            <a:spLocks noChangeArrowheads="1"/>
          </p:cNvSpPr>
          <p:nvPr/>
        </p:nvSpPr>
        <p:spPr bwMode="auto">
          <a:xfrm>
            <a:off x="3600378" y="5411591"/>
            <a:ext cx="463940" cy="45720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0"/>
              </a:spcBef>
              <a:buFontTx/>
              <a:buNone/>
            </a:pPr>
            <a:endParaRPr lang="en-US" altLang="en-US"/>
          </a:p>
        </p:txBody>
      </p:sp>
    </p:spTree>
    <p:extLst>
      <p:ext uri="{BB962C8B-B14F-4D97-AF65-F5344CB8AC3E}">
        <p14:creationId xmlns:p14="http://schemas.microsoft.com/office/powerpoint/2010/main" val="255791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FEE-B8A1-4F0F-AA24-3FAE54E571D7}"/>
              </a:ext>
            </a:extLst>
          </p:cNvPr>
          <p:cNvSpPr>
            <a:spLocks noGrp="1"/>
          </p:cNvSpPr>
          <p:nvPr>
            <p:ph type="title"/>
          </p:nvPr>
        </p:nvSpPr>
        <p:spPr/>
        <p:txBody>
          <a:bodyPr/>
          <a:lstStyle/>
          <a:p>
            <a:r>
              <a:rPr lang="en-US" dirty="0"/>
              <a:t>For loops – additional notes</a:t>
            </a:r>
          </a:p>
        </p:txBody>
      </p:sp>
      <p:sp>
        <p:nvSpPr>
          <p:cNvPr id="3" name="Content Placeholder 2">
            <a:extLst>
              <a:ext uri="{FF2B5EF4-FFF2-40B4-BE49-F238E27FC236}">
                <a16:creationId xmlns:a16="http://schemas.microsoft.com/office/drawing/2014/main" id="{AB854919-80DF-4E8B-80E6-FDC6E24E12F8}"/>
              </a:ext>
            </a:extLst>
          </p:cNvPr>
          <p:cNvSpPr>
            <a:spLocks noGrp="1"/>
          </p:cNvSpPr>
          <p:nvPr/>
        </p:nvSpPr>
        <p:spPr bwMode="auto">
          <a:xfrm>
            <a:off x="1905000" y="177045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None/>
              <a:defRPr/>
            </a:pPr>
            <a:r>
              <a:rPr lang="en-US" sz="2200" dirty="0"/>
              <a:t>You can also have multiple statements in the </a:t>
            </a:r>
            <a:r>
              <a:rPr lang="en-US" sz="2200" i="1" dirty="0">
                <a:latin typeface="Courier New" pitchFamily="-16" charset="0"/>
              </a:rPr>
              <a:t>test</a:t>
            </a:r>
            <a:r>
              <a:rPr lang="en-US" sz="2200" dirty="0"/>
              <a:t> expression. Separate the statements with a comma:</a:t>
            </a:r>
            <a:br>
              <a:rPr lang="en-US" sz="2200" dirty="0"/>
            </a:br>
            <a:br>
              <a:rPr lang="en-US" sz="2200" dirty="0"/>
            </a:br>
            <a:r>
              <a:rPr lang="en-US" sz="2200" dirty="0">
                <a:latin typeface="Courier New" pitchFamily="-16" charset="0"/>
              </a:rPr>
              <a:t>int x, y;</a:t>
            </a:r>
            <a:br>
              <a:rPr lang="en-US" sz="2200" dirty="0">
                <a:latin typeface="Courier New" pitchFamily="-16" charset="0"/>
              </a:rPr>
            </a:br>
            <a:r>
              <a:rPr lang="en-US" sz="2200" dirty="0">
                <a:latin typeface="Courier New" pitchFamily="-16" charset="0"/>
              </a:rPr>
              <a:t>for (x=1, y=1; x &lt;= 5; x++, y++)</a:t>
            </a:r>
            <a:br>
              <a:rPr lang="en-US" sz="2200" dirty="0">
                <a:latin typeface="Courier New" pitchFamily="-16" charset="0"/>
              </a:rPr>
            </a:br>
            <a:r>
              <a:rPr lang="en-US" sz="2200" dirty="0">
                <a:latin typeface="Courier New" pitchFamily="-16" charset="0"/>
              </a:rPr>
              <a:t>{</a:t>
            </a:r>
            <a:br>
              <a:rPr lang="en-US" sz="2200" dirty="0">
                <a:latin typeface="Courier New" pitchFamily="-16" charset="0"/>
              </a:rPr>
            </a:br>
            <a:r>
              <a:rPr lang="en-US" sz="2200" dirty="0">
                <a:latin typeface="Courier New" pitchFamily="-16" charset="0"/>
              </a:rPr>
              <a:t>   cout &lt;&lt; x &lt;&lt; " plus " &lt;&lt; y</a:t>
            </a:r>
            <a:br>
              <a:rPr lang="en-US" sz="2200" dirty="0">
                <a:latin typeface="Courier New" pitchFamily="-16" charset="0"/>
              </a:rPr>
            </a:br>
            <a:r>
              <a:rPr lang="en-US" sz="2200" dirty="0">
                <a:latin typeface="Courier New" pitchFamily="-16" charset="0"/>
              </a:rPr>
              <a:t>        &lt;&lt; " equals " &lt;&lt; (</a:t>
            </a:r>
            <a:r>
              <a:rPr lang="en-US" sz="2200" dirty="0" err="1">
                <a:latin typeface="Courier New" pitchFamily="-16" charset="0"/>
              </a:rPr>
              <a:t>x+y</a:t>
            </a:r>
            <a:r>
              <a:rPr lang="en-US" sz="2200" dirty="0">
                <a:latin typeface="Courier New" pitchFamily="-16" charset="0"/>
              </a:rPr>
              <a:t>)</a:t>
            </a:r>
            <a:br>
              <a:rPr lang="en-US" sz="2200" dirty="0">
                <a:latin typeface="Courier New" pitchFamily="-16" charset="0"/>
              </a:rPr>
            </a:br>
            <a:r>
              <a:rPr lang="en-US" sz="2200" dirty="0">
                <a:latin typeface="Courier New" pitchFamily="-16" charset="0"/>
              </a:rPr>
              <a:t>        &lt;&lt; endl;</a:t>
            </a:r>
            <a:br>
              <a:rPr lang="en-US" sz="2200" dirty="0">
                <a:latin typeface="Courier New" pitchFamily="-16" charset="0"/>
              </a:rPr>
            </a:br>
            <a:r>
              <a:rPr lang="en-US" sz="2200" dirty="0">
                <a:latin typeface="Courier New" pitchFamily="-16" charset="0"/>
              </a:rPr>
              <a:t>}</a:t>
            </a:r>
          </a:p>
          <a:p>
            <a:pPr>
              <a:defRPr/>
            </a:pPr>
            <a:endParaRPr lang="en-US" dirty="0"/>
          </a:p>
        </p:txBody>
      </p:sp>
      <p:sp>
        <p:nvSpPr>
          <p:cNvPr id="5" name="Text Box 4">
            <a:extLst>
              <a:ext uri="{FF2B5EF4-FFF2-40B4-BE49-F238E27FC236}">
                <a16:creationId xmlns:a16="http://schemas.microsoft.com/office/drawing/2014/main" id="{55531FC6-C605-4259-8BC0-FA135BB03FE1}"/>
              </a:ext>
            </a:extLst>
          </p:cNvPr>
          <p:cNvSpPr txBox="1">
            <a:spLocks noChangeArrowheads="1"/>
          </p:cNvSpPr>
          <p:nvPr/>
        </p:nvSpPr>
        <p:spPr bwMode="auto">
          <a:xfrm>
            <a:off x="6380747" y="2609375"/>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FontTx/>
              <a:buNone/>
            </a:pPr>
            <a:r>
              <a:rPr lang="en-US" altLang="en-US">
                <a:solidFill>
                  <a:srgbClr val="FA8218"/>
                </a:solidFill>
              </a:rPr>
              <a:t>Test Expression</a:t>
            </a:r>
          </a:p>
        </p:txBody>
      </p:sp>
      <p:sp>
        <p:nvSpPr>
          <p:cNvPr id="6" name="Rectangle 5">
            <a:extLst>
              <a:ext uri="{FF2B5EF4-FFF2-40B4-BE49-F238E27FC236}">
                <a16:creationId xmlns:a16="http://schemas.microsoft.com/office/drawing/2014/main" id="{0CBD2FC2-3DBF-4D44-8BA3-97111AE122FD}"/>
              </a:ext>
            </a:extLst>
          </p:cNvPr>
          <p:cNvSpPr>
            <a:spLocks noChangeArrowheads="1"/>
          </p:cNvSpPr>
          <p:nvPr/>
        </p:nvSpPr>
        <p:spPr bwMode="auto">
          <a:xfrm>
            <a:off x="4475746" y="3065934"/>
            <a:ext cx="1058779" cy="457200"/>
          </a:xfrm>
          <a:prstGeom prst="rect">
            <a:avLst/>
          </a:prstGeom>
          <a:noFill/>
          <a:ln w="25400">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0"/>
              </a:spcBef>
              <a:buFontTx/>
              <a:buNone/>
            </a:pPr>
            <a:endParaRPr lang="en-US" altLang="en-US"/>
          </a:p>
        </p:txBody>
      </p:sp>
      <p:sp>
        <p:nvSpPr>
          <p:cNvPr id="7" name="Line 6">
            <a:extLst>
              <a:ext uri="{FF2B5EF4-FFF2-40B4-BE49-F238E27FC236}">
                <a16:creationId xmlns:a16="http://schemas.microsoft.com/office/drawing/2014/main" id="{2A05E646-D6DC-4EAA-B560-B222B0243C14}"/>
              </a:ext>
            </a:extLst>
          </p:cNvPr>
          <p:cNvSpPr>
            <a:spLocks noChangeShapeType="1"/>
          </p:cNvSpPr>
          <p:nvPr/>
        </p:nvSpPr>
        <p:spPr bwMode="auto">
          <a:xfrm flipH="1">
            <a:off x="5618747" y="2810597"/>
            <a:ext cx="762000" cy="168666"/>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164677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30B7-1E05-ECD3-832D-1A58B1E4A9E6}"/>
              </a:ext>
            </a:extLst>
          </p:cNvPr>
          <p:cNvSpPr>
            <a:spLocks noGrp="1"/>
          </p:cNvSpPr>
          <p:nvPr>
            <p:ph type="title"/>
          </p:nvPr>
        </p:nvSpPr>
        <p:spPr/>
        <p:txBody>
          <a:bodyPr/>
          <a:lstStyle/>
          <a:p>
            <a:r>
              <a:rPr lang="en-US" dirty="0"/>
              <a:t>Questions before we continue?</a:t>
            </a:r>
          </a:p>
        </p:txBody>
      </p:sp>
      <p:sp>
        <p:nvSpPr>
          <p:cNvPr id="4" name="Content Placeholder 2">
            <a:extLst>
              <a:ext uri="{FF2B5EF4-FFF2-40B4-BE49-F238E27FC236}">
                <a16:creationId xmlns:a16="http://schemas.microsoft.com/office/drawing/2014/main" id="{5674FF12-F7CC-05D2-A83B-5287E2223D05}"/>
              </a:ext>
            </a:extLst>
          </p:cNvPr>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Next: Loops</a:t>
            </a:r>
          </a:p>
        </p:txBody>
      </p:sp>
    </p:spTree>
    <p:extLst>
      <p:ext uri="{BB962C8B-B14F-4D97-AF65-F5344CB8AC3E}">
        <p14:creationId xmlns:p14="http://schemas.microsoft.com/office/powerpoint/2010/main" val="197168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C3EF-1A93-E64D-F262-B9E9852733BD}"/>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CB1A9612-BFDD-1BC3-0E16-DCDBE2F0A6F9}"/>
              </a:ext>
            </a:extLst>
          </p:cNvPr>
          <p:cNvSpPr>
            <a:spLocks noGrp="1"/>
          </p:cNvSpPr>
          <p:nvPr>
            <p:ph idx="1"/>
          </p:nvPr>
        </p:nvSpPr>
        <p:spPr/>
        <p:txBody>
          <a:bodyPr/>
          <a:lstStyle/>
          <a:p>
            <a:pPr marL="0" indent="0">
              <a:buNone/>
            </a:pPr>
            <a:r>
              <a:rPr lang="en-US" dirty="0"/>
              <a:t>Next: important notes about increment/decrement operators</a:t>
            </a:r>
          </a:p>
        </p:txBody>
      </p:sp>
    </p:spTree>
    <p:extLst>
      <p:ext uri="{BB962C8B-B14F-4D97-AF65-F5344CB8AC3E}">
        <p14:creationId xmlns:p14="http://schemas.microsoft.com/office/powerpoint/2010/main" val="209901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dirty="0"/>
              <a:t>More on Increment/Decrements</a:t>
            </a:r>
          </a:p>
        </p:txBody>
      </p:sp>
      <p:sp>
        <p:nvSpPr>
          <p:cNvPr id="146435" name="Rectangle 3"/>
          <p:cNvSpPr>
            <a:spLocks noGrp="1" noChangeArrowheads="1"/>
          </p:cNvSpPr>
          <p:nvPr>
            <p:ph idx="1"/>
          </p:nvPr>
        </p:nvSpPr>
        <p:spPr/>
        <p:txBody>
          <a:bodyPr>
            <a:normAutofit/>
          </a:bodyPr>
          <a:lstStyle/>
          <a:p>
            <a:pPr eaLnBrk="1" hangingPunct="1">
              <a:lnSpc>
                <a:spcPct val="90000"/>
              </a:lnSpc>
            </a:pPr>
            <a:r>
              <a:rPr lang="en-US" altLang="en-US" sz="2000" dirty="0"/>
              <a:t>Often, we use ++ and -- in loops</a:t>
            </a:r>
          </a:p>
          <a:p>
            <a:pPr marL="457200" lvl="1" indent="0">
              <a:buNone/>
            </a:pPr>
            <a:r>
              <a:rPr lang="en-US" altLang="en-US" sz="2000" dirty="0"/>
              <a:t>++    increment operator: adds 1   (count++)</a:t>
            </a:r>
          </a:p>
          <a:p>
            <a:pPr marL="457200" lvl="1" indent="0">
              <a:buNone/>
            </a:pPr>
            <a:r>
              <a:rPr lang="en-US" altLang="en-US" sz="2000" dirty="0"/>
              <a:t>--     decrement operator: subtracts 1 (count--)</a:t>
            </a:r>
          </a:p>
          <a:p>
            <a:pPr eaLnBrk="1" hangingPunct="1">
              <a:lnSpc>
                <a:spcPct val="90000"/>
              </a:lnSpc>
            </a:pPr>
            <a:endParaRPr lang="en-US" altLang="en-US" sz="2000" dirty="0"/>
          </a:p>
          <a:p>
            <a:pPr eaLnBrk="1" hangingPunct="1">
              <a:lnSpc>
                <a:spcPct val="90000"/>
              </a:lnSpc>
            </a:pPr>
            <a:r>
              <a:rPr lang="en-US" altLang="en-US" sz="2000" dirty="0"/>
              <a:t>When followed by a semicolon, the increment operator becomes a statement:</a:t>
            </a:r>
          </a:p>
          <a:p>
            <a:pPr marL="0" indent="0">
              <a:buNone/>
            </a:pPr>
            <a:r>
              <a:rPr lang="en-US" altLang="en-US" sz="2000" dirty="0">
                <a:latin typeface="Consolas" panose="020B0609020204030204" pitchFamily="49" charset="0"/>
              </a:rPr>
              <a:t>countdown++;</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2F2F-4E87-49F5-852C-489D72BE4C6E}"/>
              </a:ext>
            </a:extLst>
          </p:cNvPr>
          <p:cNvSpPr>
            <a:spLocks noGrp="1"/>
          </p:cNvSpPr>
          <p:nvPr>
            <p:ph type="title"/>
          </p:nvPr>
        </p:nvSpPr>
        <p:spPr/>
        <p:txBody>
          <a:bodyPr>
            <a:normAutofit/>
          </a:bodyPr>
          <a:lstStyle/>
          <a:p>
            <a:r>
              <a:rPr lang="en-US" dirty="0"/>
              <a:t>Note: there are two versions</a:t>
            </a:r>
            <a:br>
              <a:rPr lang="en-US" dirty="0"/>
            </a:br>
            <a:r>
              <a:rPr lang="en-US" dirty="0"/>
              <a:t>(prefix and post-fix)</a:t>
            </a:r>
          </a:p>
        </p:txBody>
      </p:sp>
      <p:sp>
        <p:nvSpPr>
          <p:cNvPr id="6" name="TextBox 5">
            <a:extLst>
              <a:ext uri="{FF2B5EF4-FFF2-40B4-BE49-F238E27FC236}">
                <a16:creationId xmlns:a16="http://schemas.microsoft.com/office/drawing/2014/main" id="{D1BC762B-3DC3-481B-A640-D95FDCC320E8}"/>
              </a:ext>
            </a:extLst>
          </p:cNvPr>
          <p:cNvSpPr txBox="1"/>
          <p:nvPr/>
        </p:nvSpPr>
        <p:spPr>
          <a:xfrm>
            <a:off x="2105187" y="1976914"/>
            <a:ext cx="6881247" cy="1754326"/>
          </a:xfrm>
          <a:prstGeom prst="rect">
            <a:avLst/>
          </a:prstGeom>
          <a:no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a:t>
            </a:r>
            <a:r>
              <a:rPr lang="en-US" dirty="0">
                <a:solidFill>
                  <a:srgbClr val="000000"/>
                </a:solidFill>
                <a:latin typeface="Consolas" panose="020B0609020204030204" pitchFamily="49" charset="0"/>
              </a:rPr>
              <a:t> = 12;</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displays 12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but </a:t>
            </a:r>
            <a:r>
              <a:rPr lang="en-US" dirty="0" err="1">
                <a:solidFill>
                  <a:srgbClr val="008000"/>
                </a:solidFill>
                <a:latin typeface="Consolas" panose="020B0609020204030204" pitchFamily="49" charset="0"/>
              </a:rPr>
              <a:t>val</a:t>
            </a:r>
            <a:r>
              <a:rPr lang="en-US" dirty="0">
                <a:solidFill>
                  <a:srgbClr val="008000"/>
                </a:solidFill>
                <a:latin typeface="Consolas" panose="020B0609020204030204" pitchFamily="49" charset="0"/>
              </a:rPr>
              <a:t> is now 13 (post-fix)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displays 14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val</a:t>
            </a:r>
            <a:r>
              <a:rPr lang="en-US" dirty="0">
                <a:solidFill>
                  <a:srgbClr val="008000"/>
                </a:solidFill>
                <a:latin typeface="Consolas" panose="020B0609020204030204" pitchFamily="49" charset="0"/>
              </a:rPr>
              <a:t> is now 14 (pre-fix)</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51761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1521-F355-4F55-B7D2-BF330FB06733}"/>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652C282B-8E57-447F-B1F8-2AD29CAF2581}"/>
              </a:ext>
            </a:extLst>
          </p:cNvPr>
          <p:cNvSpPr>
            <a:spLocks noGrp="1"/>
          </p:cNvSpPr>
          <p:nvPr>
            <p:ph idx="1"/>
          </p:nvPr>
        </p:nvSpPr>
        <p:spPr/>
        <p:txBody>
          <a:bodyPr/>
          <a:lstStyle/>
          <a:p>
            <a:r>
              <a:rPr lang="en-US" dirty="0"/>
              <a:t>Next topic: </a:t>
            </a:r>
            <a:r>
              <a:rPr lang="en-US" dirty="0" err="1"/>
              <a:t>FizzBuzz</a:t>
            </a:r>
            <a:endParaRPr lang="en-US" dirty="0"/>
          </a:p>
        </p:txBody>
      </p:sp>
    </p:spTree>
    <p:extLst>
      <p:ext uri="{BB962C8B-B14F-4D97-AF65-F5344CB8AC3E}">
        <p14:creationId xmlns:p14="http://schemas.microsoft.com/office/powerpoint/2010/main" val="19053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33C4-94FD-4C9B-BC71-7592F11F6CCE}"/>
              </a:ext>
            </a:extLst>
          </p:cNvPr>
          <p:cNvSpPr>
            <a:spLocks noGrp="1"/>
          </p:cNvSpPr>
          <p:nvPr>
            <p:ph type="title"/>
          </p:nvPr>
        </p:nvSpPr>
        <p:spPr/>
        <p:txBody>
          <a:bodyPr>
            <a:normAutofit/>
          </a:bodyPr>
          <a:lstStyle/>
          <a:p>
            <a:r>
              <a:rPr lang="en-US" dirty="0"/>
              <a:t>The </a:t>
            </a:r>
            <a:r>
              <a:rPr lang="en-US" dirty="0" err="1"/>
              <a:t>FizzBuzz</a:t>
            </a:r>
            <a:r>
              <a:rPr lang="en-US" dirty="0"/>
              <a:t> interview question</a:t>
            </a:r>
          </a:p>
        </p:txBody>
      </p:sp>
      <p:sp>
        <p:nvSpPr>
          <p:cNvPr id="3" name="Content Placeholder 2">
            <a:extLst>
              <a:ext uri="{FF2B5EF4-FFF2-40B4-BE49-F238E27FC236}">
                <a16:creationId xmlns:a16="http://schemas.microsoft.com/office/drawing/2014/main" id="{1091C30A-E0AA-4048-996D-EE8CECC855D8}"/>
              </a:ext>
            </a:extLst>
          </p:cNvPr>
          <p:cNvSpPr>
            <a:spLocks noGrp="1"/>
          </p:cNvSpPr>
          <p:nvPr>
            <p:ph idx="1"/>
          </p:nvPr>
        </p:nvSpPr>
        <p:spPr/>
        <p:txBody>
          <a:bodyPr/>
          <a:lstStyle/>
          <a:p>
            <a:pPr marL="0" indent="0">
              <a:buNone/>
            </a:pPr>
            <a:r>
              <a:rPr lang="en-US" sz="2000" dirty="0">
                <a:solidFill>
                  <a:srgbClr val="292929"/>
                </a:solidFill>
                <a:latin typeface="medium-content-serif-font"/>
              </a:rPr>
              <a:t>The </a:t>
            </a:r>
            <a:r>
              <a:rPr lang="en-US" sz="2000" b="1" dirty="0" err="1">
                <a:solidFill>
                  <a:srgbClr val="292929"/>
                </a:solidFill>
                <a:latin typeface="medium-content-serif-font"/>
              </a:rPr>
              <a:t>FizzBuzz</a:t>
            </a:r>
            <a:r>
              <a:rPr lang="en-US" sz="2000" b="1" dirty="0">
                <a:solidFill>
                  <a:srgbClr val="292929"/>
                </a:solidFill>
                <a:latin typeface="medium-content-serif-font"/>
              </a:rPr>
              <a:t> question</a:t>
            </a:r>
            <a:r>
              <a:rPr lang="en-US" sz="2000" dirty="0">
                <a:solidFill>
                  <a:srgbClr val="292929"/>
                </a:solidFill>
                <a:latin typeface="medium-content-serif-font"/>
              </a:rPr>
              <a:t>:</a:t>
            </a:r>
          </a:p>
          <a:p>
            <a:pPr algn="l">
              <a:buFont typeface="+mj-lt"/>
              <a:buAutoNum type="arabicPeriod"/>
            </a:pPr>
            <a:r>
              <a:rPr lang="en-US" sz="2000" dirty="0">
                <a:solidFill>
                  <a:srgbClr val="292929"/>
                </a:solidFill>
                <a:latin typeface="medium-content-serif-font"/>
              </a:rPr>
              <a:t>Many possible approaches.</a:t>
            </a:r>
          </a:p>
          <a:p>
            <a:pPr algn="l">
              <a:buFont typeface="+mj-lt"/>
              <a:buAutoNum type="arabicPeriod"/>
            </a:pPr>
            <a:r>
              <a:rPr lang="en-US" sz="2000" dirty="0">
                <a:solidFill>
                  <a:srgbClr val="292929"/>
                </a:solidFill>
                <a:latin typeface="medium-content-serif-font"/>
              </a:rPr>
              <a:t>Every developer should pass this simple test.</a:t>
            </a:r>
          </a:p>
          <a:p>
            <a:pPr algn="l">
              <a:buFont typeface="+mj-lt"/>
              <a:buAutoNum type="arabicPeriod"/>
            </a:pPr>
            <a:r>
              <a:rPr lang="en-US" sz="2000" dirty="0">
                <a:solidFill>
                  <a:srgbClr val="292929"/>
                </a:solidFill>
                <a:latin typeface="medium-content-serif-font"/>
              </a:rPr>
              <a:t>Helps you to understand the programming style and approach of the candidate.</a:t>
            </a:r>
          </a:p>
          <a:p>
            <a:pPr algn="l">
              <a:buFont typeface="+mj-lt"/>
              <a:buAutoNum type="arabicPeriod"/>
            </a:pPr>
            <a:r>
              <a:rPr lang="en-US" sz="2000" dirty="0">
                <a:solidFill>
                  <a:srgbClr val="292929"/>
                </a:solidFill>
                <a:latin typeface="medium-content-serif-font"/>
              </a:rPr>
              <a:t>How does he/she work under pressure?</a:t>
            </a:r>
          </a:p>
          <a:p>
            <a:pPr algn="l">
              <a:buFont typeface="+mj-lt"/>
              <a:buAutoNum type="arabicPeriod"/>
            </a:pPr>
            <a:r>
              <a:rPr lang="en-US" sz="2000" dirty="0">
                <a:solidFill>
                  <a:srgbClr val="292929"/>
                </a:solidFill>
                <a:latin typeface="medium-content-serif-font"/>
              </a:rPr>
              <a:t>Does he/she  care about maintainability? Clean code? Scalability?</a:t>
            </a:r>
          </a:p>
          <a:p>
            <a:endParaRPr lang="en-US" dirty="0"/>
          </a:p>
        </p:txBody>
      </p:sp>
    </p:spTree>
    <p:extLst>
      <p:ext uri="{BB962C8B-B14F-4D97-AF65-F5344CB8AC3E}">
        <p14:creationId xmlns:p14="http://schemas.microsoft.com/office/powerpoint/2010/main" val="423380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DB91-F8C3-40A6-8E7B-599D8F5B330A}"/>
              </a:ext>
            </a:extLst>
          </p:cNvPr>
          <p:cNvSpPr>
            <a:spLocks noGrp="1"/>
          </p:cNvSpPr>
          <p:nvPr>
            <p:ph type="title"/>
          </p:nvPr>
        </p:nvSpPr>
        <p:spPr/>
        <p:txBody>
          <a:bodyPr/>
          <a:lstStyle/>
          <a:p>
            <a:r>
              <a:rPr lang="en-US" dirty="0"/>
              <a:t>The Fizz Buzz question</a:t>
            </a:r>
          </a:p>
        </p:txBody>
      </p:sp>
      <p:sp>
        <p:nvSpPr>
          <p:cNvPr id="3" name="Content Placeholder 2">
            <a:extLst>
              <a:ext uri="{FF2B5EF4-FFF2-40B4-BE49-F238E27FC236}">
                <a16:creationId xmlns:a16="http://schemas.microsoft.com/office/drawing/2014/main" id="{7289A7E1-259E-4A53-8880-C73367DA0760}"/>
              </a:ext>
            </a:extLst>
          </p:cNvPr>
          <p:cNvSpPr>
            <a:spLocks noGrp="1"/>
          </p:cNvSpPr>
          <p:nvPr>
            <p:ph idx="1"/>
          </p:nvPr>
        </p:nvSpPr>
        <p:spPr>
          <a:xfrm>
            <a:off x="1981201" y="1600201"/>
            <a:ext cx="5654351" cy="4525963"/>
          </a:xfrm>
        </p:spPr>
        <p:txBody>
          <a:bodyPr>
            <a:normAutofit/>
          </a:bodyPr>
          <a:lstStyle/>
          <a:p>
            <a:pPr marL="0" indent="0">
              <a:buNone/>
            </a:pPr>
            <a:r>
              <a:rPr lang="en-US" sz="2000" dirty="0"/>
              <a:t>Write a program that prints the numbers from 0 to 100, with the following conditions:</a:t>
            </a:r>
          </a:p>
          <a:p>
            <a:pPr marL="0" indent="0">
              <a:buNone/>
            </a:pPr>
            <a:endParaRPr lang="en-US" sz="2000" dirty="0"/>
          </a:p>
          <a:p>
            <a:r>
              <a:rPr lang="en-US" sz="2000" dirty="0"/>
              <a:t>For multiples of three, print “Fizz” instead of the number</a:t>
            </a:r>
          </a:p>
          <a:p>
            <a:r>
              <a:rPr lang="en-US" sz="2000" dirty="0"/>
              <a:t>For multiples of five, print “Buzz” instead of the number.</a:t>
            </a:r>
          </a:p>
          <a:p>
            <a:r>
              <a:rPr lang="en-US" sz="2000" dirty="0"/>
              <a:t>For multiples of both three and five, print “</a:t>
            </a:r>
            <a:r>
              <a:rPr lang="en-US" sz="2000" dirty="0" err="1"/>
              <a:t>FizzBuzz</a:t>
            </a:r>
            <a:r>
              <a:rPr lang="en-US" sz="2000" dirty="0"/>
              <a:t>”</a:t>
            </a:r>
          </a:p>
          <a:p>
            <a:endParaRPr lang="en-US" sz="2000" dirty="0"/>
          </a:p>
          <a:p>
            <a:pPr marL="0" indent="0">
              <a:buNone/>
            </a:pPr>
            <a:r>
              <a:rPr lang="en-US" sz="2000" dirty="0"/>
              <a:t>Sample output shown on right:</a:t>
            </a:r>
          </a:p>
        </p:txBody>
      </p:sp>
      <p:pic>
        <p:nvPicPr>
          <p:cNvPr id="6" name="Picture 5">
            <a:extLst>
              <a:ext uri="{FF2B5EF4-FFF2-40B4-BE49-F238E27FC236}">
                <a16:creationId xmlns:a16="http://schemas.microsoft.com/office/drawing/2014/main" id="{60AF2C29-6038-4EBE-A42F-51A6A23CE1A2}"/>
              </a:ext>
            </a:extLst>
          </p:cNvPr>
          <p:cNvPicPr>
            <a:picLocks noChangeAspect="1"/>
          </p:cNvPicPr>
          <p:nvPr/>
        </p:nvPicPr>
        <p:blipFill>
          <a:blip r:embed="rId2"/>
          <a:stretch>
            <a:fillRect/>
          </a:stretch>
        </p:blipFill>
        <p:spPr>
          <a:xfrm>
            <a:off x="8157270" y="1106020"/>
            <a:ext cx="1439992" cy="5117226"/>
          </a:xfrm>
          <a:prstGeom prst="rect">
            <a:avLst/>
          </a:prstGeom>
        </p:spPr>
      </p:pic>
    </p:spTree>
    <p:extLst>
      <p:ext uri="{BB962C8B-B14F-4D97-AF65-F5344CB8AC3E}">
        <p14:creationId xmlns:p14="http://schemas.microsoft.com/office/powerpoint/2010/main" val="404587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5BEE-CC06-452D-AD43-467B13E6CC4B}"/>
              </a:ext>
            </a:extLst>
          </p:cNvPr>
          <p:cNvSpPr>
            <a:spLocks noGrp="1"/>
          </p:cNvSpPr>
          <p:nvPr>
            <p:ph type="title"/>
          </p:nvPr>
        </p:nvSpPr>
        <p:spPr>
          <a:xfrm>
            <a:off x="1940785" y="308808"/>
            <a:ext cx="8229600" cy="1143000"/>
          </a:xfrm>
        </p:spPr>
        <p:txBody>
          <a:bodyPr/>
          <a:lstStyle/>
          <a:p>
            <a:r>
              <a:rPr lang="en-US" dirty="0"/>
              <a:t>Brute force approach</a:t>
            </a:r>
          </a:p>
        </p:txBody>
      </p:sp>
      <p:sp>
        <p:nvSpPr>
          <p:cNvPr id="3" name="Content Placeholder 2">
            <a:extLst>
              <a:ext uri="{FF2B5EF4-FFF2-40B4-BE49-F238E27FC236}">
                <a16:creationId xmlns:a16="http://schemas.microsoft.com/office/drawing/2014/main" id="{F37FF832-664F-4A0F-8C50-671AB41CFDF1}"/>
              </a:ext>
            </a:extLst>
          </p:cNvPr>
          <p:cNvSpPr>
            <a:spLocks noGrp="1"/>
          </p:cNvSpPr>
          <p:nvPr>
            <p:ph idx="1"/>
          </p:nvPr>
        </p:nvSpPr>
        <p:spPr>
          <a:xfrm>
            <a:off x="1981200" y="1166019"/>
            <a:ext cx="8229600" cy="4525963"/>
          </a:xfrm>
        </p:spPr>
        <p:txBody>
          <a:bodyPr/>
          <a:lstStyle/>
          <a:p>
            <a:r>
              <a:rPr lang="en-US" sz="2000" dirty="0"/>
              <a:t>Use a for loop with if statements to check every possible case.</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C936D874-F40F-498C-8DDA-47F217DC23F7}"/>
              </a:ext>
            </a:extLst>
          </p:cNvPr>
          <p:cNvSpPr txBox="1"/>
          <p:nvPr/>
        </p:nvSpPr>
        <p:spPr>
          <a:xfrm>
            <a:off x="2306585" y="1713814"/>
            <a:ext cx="7081935" cy="4801314"/>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nn-NO" dirty="0">
                <a:solidFill>
                  <a:srgbClr val="0000FF"/>
                </a:solidFill>
                <a:latin typeface="Consolas" panose="020B0609020204030204" pitchFamily="49" charset="0"/>
              </a:rPr>
              <a:t>	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100; i++)</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3 != 0 &amp;&amp;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 0)</a:t>
            </a:r>
          </a:p>
          <a:p>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a:p>
            <a:r>
              <a:rPr lang="en-US" dirty="0">
                <a:solidFill>
                  <a:srgbClr val="0000FF"/>
                </a:solidFill>
                <a:latin typeface="Consolas" panose="020B0609020204030204" pitchFamily="49" charset="0"/>
              </a:rPr>
              <a:t>		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3 == 0 &amp;&amp;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 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"Fizz\n"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3 != 0 &amp;&amp;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 0)</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"Buzz\n"</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		else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FizzBuzz</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6092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F6AB-0BC9-4645-A47D-E5174937CE7E}"/>
              </a:ext>
            </a:extLst>
          </p:cNvPr>
          <p:cNvSpPr>
            <a:spLocks noGrp="1"/>
          </p:cNvSpPr>
          <p:nvPr>
            <p:ph type="title"/>
          </p:nvPr>
        </p:nvSpPr>
        <p:spPr/>
        <p:txBody>
          <a:bodyPr>
            <a:normAutofit/>
          </a:bodyPr>
          <a:lstStyle/>
          <a:p>
            <a:r>
              <a:rPr lang="en-US" dirty="0"/>
              <a:t>More about the brute force approach</a:t>
            </a:r>
          </a:p>
        </p:txBody>
      </p:sp>
      <p:sp>
        <p:nvSpPr>
          <p:cNvPr id="3" name="Content Placeholder 2">
            <a:extLst>
              <a:ext uri="{FF2B5EF4-FFF2-40B4-BE49-F238E27FC236}">
                <a16:creationId xmlns:a16="http://schemas.microsoft.com/office/drawing/2014/main" id="{2C1C888B-4858-4970-A290-9E9E059A05BF}"/>
              </a:ext>
            </a:extLst>
          </p:cNvPr>
          <p:cNvSpPr>
            <a:spLocks noGrp="1"/>
          </p:cNvSpPr>
          <p:nvPr>
            <p:ph idx="1"/>
          </p:nvPr>
        </p:nvSpPr>
        <p:spPr/>
        <p:txBody>
          <a:bodyPr>
            <a:normAutofit/>
          </a:bodyPr>
          <a:lstStyle/>
          <a:p>
            <a:r>
              <a:rPr lang="en-US" sz="2000" dirty="0"/>
              <a:t>This program is a correct way to do </a:t>
            </a:r>
            <a:r>
              <a:rPr lang="en-US" sz="2000" dirty="0" err="1"/>
              <a:t>FizzBuzz</a:t>
            </a:r>
            <a:r>
              <a:rPr lang="en-US" sz="2000" dirty="0"/>
              <a:t>.</a:t>
            </a:r>
          </a:p>
          <a:p>
            <a:r>
              <a:rPr lang="en-US" sz="2000" dirty="0"/>
              <a:t>But it requires a lot of code</a:t>
            </a:r>
          </a:p>
          <a:p>
            <a:r>
              <a:rPr lang="en-US" sz="2000" dirty="0"/>
              <a:t>If someone asked you to also output “Bang” when you have a multiple of seven, this program would be a huge pain to modify!</a:t>
            </a:r>
          </a:p>
        </p:txBody>
      </p:sp>
    </p:spTree>
    <p:extLst>
      <p:ext uri="{BB962C8B-B14F-4D97-AF65-F5344CB8AC3E}">
        <p14:creationId xmlns:p14="http://schemas.microsoft.com/office/powerpoint/2010/main" val="1542723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D7F4-34A9-4A93-A3AA-7BE5498A7B91}"/>
              </a:ext>
            </a:extLst>
          </p:cNvPr>
          <p:cNvSpPr>
            <a:spLocks noGrp="1"/>
          </p:cNvSpPr>
          <p:nvPr>
            <p:ph type="title"/>
          </p:nvPr>
        </p:nvSpPr>
        <p:spPr>
          <a:xfrm>
            <a:off x="380999" y="365126"/>
            <a:ext cx="11429999" cy="700104"/>
          </a:xfrm>
        </p:spPr>
        <p:txBody>
          <a:bodyPr/>
          <a:lstStyle/>
          <a:p>
            <a:r>
              <a:rPr lang="en-US" dirty="0"/>
              <a:t>Clever approach</a:t>
            </a:r>
          </a:p>
        </p:txBody>
      </p:sp>
      <p:sp>
        <p:nvSpPr>
          <p:cNvPr id="6" name="TextBox 5">
            <a:extLst>
              <a:ext uri="{FF2B5EF4-FFF2-40B4-BE49-F238E27FC236}">
                <a16:creationId xmlns:a16="http://schemas.microsoft.com/office/drawing/2014/main" id="{BCA47465-C966-4D5D-8379-A1A246B515EB}"/>
              </a:ext>
            </a:extLst>
          </p:cNvPr>
          <p:cNvSpPr txBox="1"/>
          <p:nvPr/>
        </p:nvSpPr>
        <p:spPr>
          <a:xfrm>
            <a:off x="1981200" y="1417639"/>
            <a:ext cx="6400800" cy="5078313"/>
          </a:xfrm>
          <a:prstGeom prst="rect">
            <a:avLst/>
          </a:prstGeom>
          <a:noFill/>
        </p:spPr>
        <p:txBody>
          <a:bodyPr wrap="square">
            <a:spAutoFit/>
          </a:bodyPr>
          <a:lstStyle/>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nn-NO" dirty="0">
                <a:solidFill>
                  <a:srgbClr val="0000FF"/>
                </a:solidFill>
                <a:latin typeface="Consolas" panose="020B0609020204030204" pitchFamily="49" charset="0"/>
              </a:rPr>
              <a:t>	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100; i++)</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3 != 0 &amp;&amp;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 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3 == 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"Fizz"</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 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"Buzz"</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
        <p:nvSpPr>
          <p:cNvPr id="7" name="Content Placeholder 2">
            <a:extLst>
              <a:ext uri="{FF2B5EF4-FFF2-40B4-BE49-F238E27FC236}">
                <a16:creationId xmlns:a16="http://schemas.microsoft.com/office/drawing/2014/main" id="{7254BA0E-ECD5-47F9-8AF9-46C209353E55}"/>
              </a:ext>
            </a:extLst>
          </p:cNvPr>
          <p:cNvSpPr>
            <a:spLocks noGrp="1"/>
          </p:cNvSpPr>
          <p:nvPr>
            <p:ph idx="1"/>
          </p:nvPr>
        </p:nvSpPr>
        <p:spPr>
          <a:xfrm>
            <a:off x="1981200" y="1166019"/>
            <a:ext cx="8229600" cy="700104"/>
          </a:xfrm>
        </p:spPr>
        <p:txBody>
          <a:bodyPr>
            <a:normAutofit/>
          </a:bodyPr>
          <a:lstStyle/>
          <a:p>
            <a:r>
              <a:rPr lang="en-US" sz="2000" dirty="0"/>
              <a:t>Use if statements to check for each required condition</a:t>
            </a:r>
          </a:p>
        </p:txBody>
      </p:sp>
    </p:spTree>
    <p:extLst>
      <p:ext uri="{BB962C8B-B14F-4D97-AF65-F5344CB8AC3E}">
        <p14:creationId xmlns:p14="http://schemas.microsoft.com/office/powerpoint/2010/main" val="50977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8283-FD59-41B8-935E-E3CB5164265E}"/>
              </a:ext>
            </a:extLst>
          </p:cNvPr>
          <p:cNvSpPr>
            <a:spLocks noGrp="1"/>
          </p:cNvSpPr>
          <p:nvPr>
            <p:ph type="title"/>
          </p:nvPr>
        </p:nvSpPr>
        <p:spPr/>
        <p:txBody>
          <a:bodyPr/>
          <a:lstStyle/>
          <a:p>
            <a:r>
              <a:rPr lang="en-US" dirty="0"/>
              <a:t>More about the clever approach</a:t>
            </a:r>
          </a:p>
        </p:txBody>
      </p:sp>
      <p:sp>
        <p:nvSpPr>
          <p:cNvPr id="3" name="Content Placeholder 2">
            <a:extLst>
              <a:ext uri="{FF2B5EF4-FFF2-40B4-BE49-F238E27FC236}">
                <a16:creationId xmlns:a16="http://schemas.microsoft.com/office/drawing/2014/main" id="{869266B7-5A13-40A0-B808-CD4B714A929B}"/>
              </a:ext>
            </a:extLst>
          </p:cNvPr>
          <p:cNvSpPr>
            <a:spLocks noGrp="1"/>
          </p:cNvSpPr>
          <p:nvPr>
            <p:ph idx="1"/>
          </p:nvPr>
        </p:nvSpPr>
        <p:spPr>
          <a:xfrm>
            <a:off x="1967901" y="1600201"/>
            <a:ext cx="7743755" cy="4525963"/>
          </a:xfrm>
        </p:spPr>
        <p:txBody>
          <a:bodyPr>
            <a:normAutofit/>
          </a:bodyPr>
          <a:lstStyle/>
          <a:p>
            <a:r>
              <a:rPr lang="en-US" sz="2000" dirty="0"/>
              <a:t>More elegant solution</a:t>
            </a:r>
          </a:p>
          <a:p>
            <a:pPr lvl="1"/>
            <a:r>
              <a:rPr lang="en-US" sz="2000" dirty="0"/>
              <a:t>Shows understanding of if statements and formatting</a:t>
            </a:r>
          </a:p>
          <a:p>
            <a:pPr lvl="1"/>
            <a:r>
              <a:rPr lang="en-US" sz="2000" dirty="0"/>
              <a:t>Makes it MUCH easier to add more conditions or make changes to the requirements.</a:t>
            </a:r>
          </a:p>
        </p:txBody>
      </p:sp>
    </p:spTree>
    <p:extLst>
      <p:ext uri="{BB962C8B-B14F-4D97-AF65-F5344CB8AC3E}">
        <p14:creationId xmlns:p14="http://schemas.microsoft.com/office/powerpoint/2010/main" val="20865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E7CA-C0AA-45E9-93A2-1B03C2437B7F}"/>
              </a:ext>
            </a:extLst>
          </p:cNvPr>
          <p:cNvSpPr>
            <a:spLocks noGrp="1"/>
          </p:cNvSpPr>
          <p:nvPr>
            <p:ph type="title"/>
          </p:nvPr>
        </p:nvSpPr>
        <p:spPr/>
        <p:txBody>
          <a:bodyPr/>
          <a:lstStyle/>
          <a:p>
            <a:r>
              <a:rPr lang="en-US" dirty="0"/>
              <a:t>Some loop terms to know</a:t>
            </a:r>
          </a:p>
        </p:txBody>
      </p:sp>
      <p:sp>
        <p:nvSpPr>
          <p:cNvPr id="3" name="Content Placeholder 2">
            <a:extLst>
              <a:ext uri="{FF2B5EF4-FFF2-40B4-BE49-F238E27FC236}">
                <a16:creationId xmlns:a16="http://schemas.microsoft.com/office/drawing/2014/main" id="{B2D6068F-6609-40A7-81A8-1447FDB3B603}"/>
              </a:ext>
            </a:extLst>
          </p:cNvPr>
          <p:cNvSpPr>
            <a:spLocks noGrp="1"/>
          </p:cNvSpPr>
          <p:nvPr>
            <p:ph idx="1"/>
          </p:nvPr>
        </p:nvSpPr>
        <p:spPr/>
        <p:txBody>
          <a:bodyPr>
            <a:normAutofit/>
          </a:bodyPr>
          <a:lstStyle/>
          <a:p>
            <a:pPr marL="0" indent="0">
              <a:buNone/>
            </a:pPr>
            <a:r>
              <a:rPr lang="en-US" altLang="en-US" sz="2200" b="1" u="sng" dirty="0"/>
              <a:t>Loop</a:t>
            </a:r>
            <a:r>
              <a:rPr lang="en-US" altLang="en-US" sz="2200" b="1" dirty="0"/>
              <a:t>: </a:t>
            </a:r>
            <a:r>
              <a:rPr lang="en-US" altLang="en-US" sz="2200" dirty="0"/>
              <a:t>code that </a:t>
            </a:r>
            <a:r>
              <a:rPr lang="en-US" altLang="en-US" sz="2200" b="1" dirty="0"/>
              <a:t>repeats</a:t>
            </a:r>
            <a:r>
              <a:rPr lang="en-US" altLang="en-US" sz="2200" dirty="0"/>
              <a:t> under specified conditions</a:t>
            </a:r>
          </a:p>
          <a:p>
            <a:pPr marL="0" indent="0">
              <a:buNone/>
            </a:pPr>
            <a:endParaRPr lang="en-US" altLang="en-US" sz="2200" b="1" u="sng" dirty="0"/>
          </a:p>
          <a:p>
            <a:pPr marL="0" indent="0">
              <a:buNone/>
            </a:pPr>
            <a:r>
              <a:rPr lang="en-US" altLang="en-US" sz="2200" b="1" u="sng" dirty="0"/>
              <a:t>Counter</a:t>
            </a:r>
            <a:r>
              <a:rPr lang="en-US" altLang="en-US" sz="2200" b="1" dirty="0"/>
              <a:t>: </a:t>
            </a:r>
            <a:r>
              <a:rPr lang="en-US" altLang="en-US" sz="2200" dirty="0"/>
              <a:t>a variable that is </a:t>
            </a:r>
            <a:r>
              <a:rPr lang="en-US" altLang="en-US" sz="2200" b="1" dirty="0"/>
              <a:t>incremented or decremented </a:t>
            </a:r>
            <a:r>
              <a:rPr lang="en-US" altLang="en-US" sz="2200" dirty="0"/>
              <a:t>each time a loop repeats.  Can be used to control execution of the loop</a:t>
            </a:r>
          </a:p>
          <a:p>
            <a:pPr marL="0" indent="0">
              <a:buNone/>
            </a:pPr>
            <a:r>
              <a:rPr lang="en-US" altLang="en-US" sz="2200" dirty="0"/>
              <a:t>Note: Must be initialized before entering loop</a:t>
            </a:r>
          </a:p>
          <a:p>
            <a:pPr marL="0" indent="0">
              <a:buNone/>
            </a:pPr>
            <a:endParaRPr lang="en-US" altLang="en-US" sz="2200" u="sng" dirty="0"/>
          </a:p>
          <a:p>
            <a:pPr marL="0" indent="0">
              <a:buNone/>
            </a:pPr>
            <a:r>
              <a:rPr lang="en-US" altLang="en-US" sz="2200" b="1" u="sng" dirty="0"/>
              <a:t>Running total</a:t>
            </a:r>
            <a:r>
              <a:rPr lang="en-US" altLang="en-US" sz="2200" b="1" dirty="0"/>
              <a:t>: </a:t>
            </a:r>
            <a:r>
              <a:rPr lang="en-US" altLang="en-US" sz="2200" dirty="0"/>
              <a:t>accumulated sum of numbers from each repetition of a loop</a:t>
            </a:r>
          </a:p>
          <a:p>
            <a:pPr marL="0" indent="0">
              <a:buNone/>
            </a:pPr>
            <a:r>
              <a:rPr lang="en-US" altLang="en-US" sz="2200" b="1" u="sng" dirty="0"/>
              <a:t>Accumulator</a:t>
            </a:r>
            <a:r>
              <a:rPr lang="en-US" altLang="en-US" sz="2200" b="1" dirty="0"/>
              <a:t>: </a:t>
            </a:r>
            <a:r>
              <a:rPr lang="en-US" altLang="en-US" sz="2200" dirty="0"/>
              <a:t>variable that holds the running total of loop runs</a:t>
            </a:r>
            <a:endParaRPr lang="en-US" altLang="en-US" sz="2200" u="sng" dirty="0"/>
          </a:p>
          <a:p>
            <a:endParaRPr lang="en-US" dirty="0"/>
          </a:p>
        </p:txBody>
      </p:sp>
    </p:spTree>
    <p:extLst>
      <p:ext uri="{BB962C8B-B14F-4D97-AF65-F5344CB8AC3E}">
        <p14:creationId xmlns:p14="http://schemas.microsoft.com/office/powerpoint/2010/main" val="351736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2494-9ECF-424D-AFDD-320B753C729E}"/>
              </a:ext>
            </a:extLst>
          </p:cNvPr>
          <p:cNvSpPr>
            <a:spLocks noGrp="1"/>
          </p:cNvSpPr>
          <p:nvPr>
            <p:ph type="title"/>
          </p:nvPr>
        </p:nvSpPr>
        <p:spPr/>
        <p:txBody>
          <a:bodyPr/>
          <a:lstStyle/>
          <a:p>
            <a:r>
              <a:rPr lang="en-US" dirty="0"/>
              <a:t>Types of loops in C++</a:t>
            </a:r>
          </a:p>
        </p:txBody>
      </p:sp>
      <p:sp>
        <p:nvSpPr>
          <p:cNvPr id="3" name="Content Placeholder 2">
            <a:extLst>
              <a:ext uri="{FF2B5EF4-FFF2-40B4-BE49-F238E27FC236}">
                <a16:creationId xmlns:a16="http://schemas.microsoft.com/office/drawing/2014/main" id="{184D8659-CB94-4E0A-9756-1356119F234A}"/>
              </a:ext>
            </a:extLst>
          </p:cNvPr>
          <p:cNvSpPr>
            <a:spLocks noGrp="1"/>
          </p:cNvSpPr>
          <p:nvPr>
            <p:ph idx="1"/>
          </p:nvPr>
        </p:nvSpPr>
        <p:spPr>
          <a:xfrm>
            <a:off x="1981200" y="1417639"/>
            <a:ext cx="8229600" cy="4525963"/>
          </a:xfrm>
        </p:spPr>
        <p:txBody>
          <a:bodyPr/>
          <a:lstStyle/>
          <a:p>
            <a:r>
              <a:rPr lang="en-US" sz="2000" dirty="0"/>
              <a:t>C++ has several types of loops:</a:t>
            </a:r>
          </a:p>
          <a:p>
            <a:pPr marL="0" indent="0">
              <a:buNone/>
            </a:pPr>
            <a:endParaRPr lang="en-US" dirty="0"/>
          </a:p>
        </p:txBody>
      </p:sp>
      <p:graphicFrame>
        <p:nvGraphicFramePr>
          <p:cNvPr id="5" name="Table 5">
            <a:extLst>
              <a:ext uri="{FF2B5EF4-FFF2-40B4-BE49-F238E27FC236}">
                <a16:creationId xmlns:a16="http://schemas.microsoft.com/office/drawing/2014/main" id="{AB1A5289-52D8-4482-B060-FB1F2FC9ADB4}"/>
              </a:ext>
            </a:extLst>
          </p:cNvPr>
          <p:cNvGraphicFramePr>
            <a:graphicFrameLocks noGrp="1"/>
          </p:cNvGraphicFramePr>
          <p:nvPr/>
        </p:nvGraphicFramePr>
        <p:xfrm>
          <a:off x="2438400" y="1845317"/>
          <a:ext cx="6475443" cy="3931920"/>
        </p:xfrm>
        <a:graphic>
          <a:graphicData uri="http://schemas.openxmlformats.org/drawingml/2006/table">
            <a:tbl>
              <a:tblPr firstRow="1" bandRow="1">
                <a:tableStyleId>{5C22544A-7EE6-4342-B048-85BDC9FD1C3A}</a:tableStyleId>
              </a:tblPr>
              <a:tblGrid>
                <a:gridCol w="775610">
                  <a:extLst>
                    <a:ext uri="{9D8B030D-6E8A-4147-A177-3AD203B41FA5}">
                      <a16:colId xmlns:a16="http://schemas.microsoft.com/office/drawing/2014/main" val="3207211493"/>
                    </a:ext>
                  </a:extLst>
                </a:gridCol>
                <a:gridCol w="2564749">
                  <a:extLst>
                    <a:ext uri="{9D8B030D-6E8A-4147-A177-3AD203B41FA5}">
                      <a16:colId xmlns:a16="http://schemas.microsoft.com/office/drawing/2014/main" val="3299730943"/>
                    </a:ext>
                  </a:extLst>
                </a:gridCol>
                <a:gridCol w="3135084">
                  <a:extLst>
                    <a:ext uri="{9D8B030D-6E8A-4147-A177-3AD203B41FA5}">
                      <a16:colId xmlns:a16="http://schemas.microsoft.com/office/drawing/2014/main" val="1433470357"/>
                    </a:ext>
                  </a:extLst>
                </a:gridCol>
              </a:tblGrid>
              <a:tr h="370840">
                <a:tc>
                  <a:txBody>
                    <a:bodyPr/>
                    <a:lstStyle/>
                    <a:p>
                      <a:r>
                        <a:rPr lang="en-US" dirty="0"/>
                        <a:t>Loop type</a:t>
                      </a:r>
                    </a:p>
                  </a:txBody>
                  <a:tcPr/>
                </a:tc>
                <a:tc>
                  <a:txBody>
                    <a:bodyPr/>
                    <a:lstStyle/>
                    <a:p>
                      <a:r>
                        <a:rPr lang="en-US" dirty="0"/>
                        <a:t>Definition</a:t>
                      </a:r>
                    </a:p>
                  </a:txBody>
                  <a:tcPr/>
                </a:tc>
                <a:tc>
                  <a:txBody>
                    <a:bodyPr/>
                    <a:lstStyle/>
                    <a:p>
                      <a:r>
                        <a:rPr lang="en-US" dirty="0"/>
                        <a:t>When you would use it</a:t>
                      </a:r>
                    </a:p>
                  </a:txBody>
                  <a:tcPr/>
                </a:tc>
                <a:extLst>
                  <a:ext uri="{0D108BD9-81ED-4DB2-BD59-A6C34878D82A}">
                    <a16:rowId xmlns:a16="http://schemas.microsoft.com/office/drawing/2014/main" val="2921710866"/>
                  </a:ext>
                </a:extLst>
              </a:tr>
              <a:tr h="370840">
                <a:tc>
                  <a:txBody>
                    <a:bodyPr/>
                    <a:lstStyle/>
                    <a:p>
                      <a:r>
                        <a:rPr lang="en-US" dirty="0"/>
                        <a:t>while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loop repeats while the Boolean expression in parenthesis is true.</a:t>
                      </a:r>
                    </a:p>
                    <a:p>
                      <a:endParaRPr lang="en-US" dirty="0"/>
                    </a:p>
                  </a:txBody>
                  <a:tcPr/>
                </a:tc>
                <a:tc>
                  <a:txBody>
                    <a:bodyPr/>
                    <a:lstStyle/>
                    <a:p>
                      <a:r>
                        <a:rPr lang="en-US" dirty="0"/>
                        <a:t>When you aren’t sure if your loop needs to run at all</a:t>
                      </a:r>
                    </a:p>
                  </a:txBody>
                  <a:tcPr/>
                </a:tc>
                <a:extLst>
                  <a:ext uri="{0D108BD9-81ED-4DB2-BD59-A6C34878D82A}">
                    <a16:rowId xmlns:a16="http://schemas.microsoft.com/office/drawing/2014/main" val="1905542651"/>
                  </a:ext>
                </a:extLst>
              </a:tr>
              <a:tr h="370840">
                <a:tc>
                  <a:txBody>
                    <a:bodyPr/>
                    <a:lstStyle/>
                    <a:p>
                      <a:r>
                        <a:rPr lang="en-US" dirty="0"/>
                        <a:t>do-while</a:t>
                      </a:r>
                    </a:p>
                  </a:txBody>
                  <a:tcPr/>
                </a:tc>
                <a:tc>
                  <a:txBody>
                    <a:bodyPr/>
                    <a:lstStyle/>
                    <a:p>
                      <a:r>
                        <a:rPr lang="en-US" dirty="0"/>
                        <a:t>A while loop which is guaranteed to run at least one time.</a:t>
                      </a:r>
                    </a:p>
                  </a:txBody>
                  <a:tcPr/>
                </a:tc>
                <a:tc>
                  <a:txBody>
                    <a:bodyPr/>
                    <a:lstStyle/>
                    <a:p>
                      <a:r>
                        <a:rPr lang="en-US" dirty="0"/>
                        <a:t>If you always need the loop to run at least one iteration.</a:t>
                      </a:r>
                    </a:p>
                    <a:p>
                      <a:endParaRPr lang="en-US" dirty="0"/>
                    </a:p>
                    <a:p>
                      <a:endParaRPr lang="en-US" dirty="0"/>
                    </a:p>
                    <a:p>
                      <a:endParaRPr lang="en-US" dirty="0"/>
                    </a:p>
                  </a:txBody>
                  <a:tcPr/>
                </a:tc>
                <a:extLst>
                  <a:ext uri="{0D108BD9-81ED-4DB2-BD59-A6C34878D82A}">
                    <a16:rowId xmlns:a16="http://schemas.microsoft.com/office/drawing/2014/main" val="3334724251"/>
                  </a:ext>
                </a:extLst>
              </a:tr>
              <a:tr h="370840">
                <a:tc>
                  <a:txBody>
                    <a:bodyPr/>
                    <a:lstStyle/>
                    <a:p>
                      <a:r>
                        <a:rPr lang="en-US" dirty="0"/>
                        <a:t>for</a:t>
                      </a:r>
                    </a:p>
                  </a:txBody>
                  <a:tcPr/>
                </a:tc>
                <a:tc>
                  <a:txBody>
                    <a:bodyPr/>
                    <a:lstStyle/>
                    <a:p>
                      <a:r>
                        <a:rPr lang="en-US" dirty="0"/>
                        <a:t>(special case of while loop)</a:t>
                      </a:r>
                    </a:p>
                  </a:txBody>
                  <a:tcPr/>
                </a:tc>
                <a:tc>
                  <a:txBody>
                    <a:bodyPr/>
                    <a:lstStyle/>
                    <a:p>
                      <a:r>
                        <a:rPr lang="en-US" dirty="0"/>
                        <a:t>When you know how many times your loop should run</a:t>
                      </a:r>
                    </a:p>
                  </a:txBody>
                  <a:tcPr/>
                </a:tc>
                <a:extLst>
                  <a:ext uri="{0D108BD9-81ED-4DB2-BD59-A6C34878D82A}">
                    <a16:rowId xmlns:a16="http://schemas.microsoft.com/office/drawing/2014/main" val="1738699606"/>
                  </a:ext>
                </a:extLst>
              </a:tr>
            </a:tbl>
          </a:graphicData>
        </a:graphic>
      </p:graphicFrame>
    </p:spTree>
    <p:extLst>
      <p:ext uri="{BB962C8B-B14F-4D97-AF65-F5344CB8AC3E}">
        <p14:creationId xmlns:p14="http://schemas.microsoft.com/office/powerpoint/2010/main" val="104811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FBF9-AFAA-4C3C-81FB-D22CFE58403B}"/>
              </a:ext>
            </a:extLst>
          </p:cNvPr>
          <p:cNvSpPr>
            <a:spLocks noGrp="1"/>
          </p:cNvSpPr>
          <p:nvPr>
            <p:ph type="title"/>
          </p:nvPr>
        </p:nvSpPr>
        <p:spPr/>
        <p:txBody>
          <a:bodyPr/>
          <a:lstStyle/>
          <a:p>
            <a:r>
              <a:rPr lang="en-US" dirty="0"/>
              <a:t>How a while loop works</a:t>
            </a:r>
          </a:p>
        </p:txBody>
      </p:sp>
      <p:sp>
        <p:nvSpPr>
          <p:cNvPr id="3" name="Content Placeholder 2">
            <a:extLst>
              <a:ext uri="{FF2B5EF4-FFF2-40B4-BE49-F238E27FC236}">
                <a16:creationId xmlns:a16="http://schemas.microsoft.com/office/drawing/2014/main" id="{50A56797-EB30-429D-BF32-EAA379571DAB}"/>
              </a:ext>
            </a:extLst>
          </p:cNvPr>
          <p:cNvSpPr>
            <a:spLocks noGrp="1"/>
          </p:cNvSpPr>
          <p:nvPr>
            <p:ph idx="1"/>
          </p:nvPr>
        </p:nvSpPr>
        <p:spPr/>
        <p:txBody>
          <a:bodyPr>
            <a:normAutofit/>
          </a:bodyPr>
          <a:lstStyle/>
          <a:p>
            <a:pPr marL="514350" indent="-514350">
              <a:buAutoNum type="arabicPeriod"/>
            </a:pPr>
            <a:r>
              <a:rPr lang="en-US" sz="2000" dirty="0"/>
              <a:t>Check whether the Boolean condition is </a:t>
            </a:r>
            <a:r>
              <a:rPr lang="en-US" sz="2000" b="1" dirty="0"/>
              <a:t>true</a:t>
            </a:r>
          </a:p>
          <a:p>
            <a:pPr marL="514350" indent="-514350">
              <a:buAutoNum type="arabicPeriod"/>
            </a:pPr>
            <a:r>
              <a:rPr lang="en-US" sz="2000" dirty="0"/>
              <a:t>If the Boolean condition is false, the loop </a:t>
            </a:r>
            <a:r>
              <a:rPr lang="en-US" sz="2000" b="1" dirty="0"/>
              <a:t>doesn’t run</a:t>
            </a:r>
          </a:p>
          <a:p>
            <a:pPr marL="514350" indent="-514350">
              <a:buAutoNum type="arabicPeriod"/>
            </a:pPr>
            <a:r>
              <a:rPr lang="en-US" sz="2000" dirty="0"/>
              <a:t>If the Boolean condition is true, the loop runs until the Boolean condition becomes false.</a:t>
            </a:r>
          </a:p>
        </p:txBody>
      </p:sp>
      <p:pic>
        <p:nvPicPr>
          <p:cNvPr id="8" name="Picture 7" descr="0501sowc copy">
            <a:extLst>
              <a:ext uri="{FF2B5EF4-FFF2-40B4-BE49-F238E27FC236}">
                <a16:creationId xmlns:a16="http://schemas.microsoft.com/office/drawing/2014/main" id="{93871063-972E-4F98-87B8-25EBFDC9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246" y="3110299"/>
            <a:ext cx="3474849" cy="276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3947CF1-FD56-F31B-BB16-FC90182909A5}"/>
              </a:ext>
            </a:extLst>
          </p:cNvPr>
          <p:cNvSpPr txBox="1"/>
          <p:nvPr/>
        </p:nvSpPr>
        <p:spPr>
          <a:xfrm>
            <a:off x="2114639" y="3477994"/>
            <a:ext cx="4621313" cy="2031325"/>
          </a:xfrm>
          <a:prstGeom prst="rect">
            <a:avLst/>
          </a:prstGeom>
          <a:noFill/>
        </p:spPr>
        <p:txBody>
          <a:bodyPr wrap="square">
            <a:spAutoFit/>
          </a:bodyPr>
          <a:lstStyle/>
          <a:p>
            <a:pPr eaLnBrk="1" hangingPunct="1"/>
            <a:r>
              <a:rPr lang="en-US" altLang="en-US" dirty="0"/>
              <a:t>Syntax:</a:t>
            </a:r>
          </a:p>
          <a:p>
            <a:pPr eaLnBrk="1" hangingPunct="1"/>
            <a:endParaRPr lang="en-US" altLang="en-US" dirty="0"/>
          </a:p>
          <a:p>
            <a:pPr eaLnBrk="1" hangingPunct="1"/>
            <a:r>
              <a:rPr lang="en-US" altLang="en-US" dirty="0">
                <a:latin typeface="Consolas" panose="020B0609020204030204" pitchFamily="49" charset="0"/>
              </a:rPr>
              <a:t>while (</a:t>
            </a:r>
            <a:r>
              <a:rPr lang="en-US" altLang="en-US" dirty="0" err="1">
                <a:latin typeface="Consolas" panose="020B0609020204030204" pitchFamily="49" charset="0"/>
              </a:rPr>
              <a:t>boolean</a:t>
            </a:r>
            <a:r>
              <a:rPr lang="en-US" altLang="en-US" dirty="0">
                <a:latin typeface="Consolas" panose="020B0609020204030204" pitchFamily="49" charset="0"/>
              </a:rPr>
              <a:t> expression is true)</a:t>
            </a:r>
            <a:br>
              <a:rPr lang="en-US" altLang="en-US" dirty="0">
                <a:latin typeface="Consolas" panose="020B0609020204030204" pitchFamily="49" charset="0"/>
              </a:rPr>
            </a:br>
            <a:r>
              <a:rPr lang="en-US" altLang="en-US" dirty="0">
                <a:latin typeface="Consolas" panose="020B0609020204030204" pitchFamily="49" charset="0"/>
              </a:rPr>
              <a:t>{</a:t>
            </a:r>
            <a:br>
              <a:rPr lang="en-US" altLang="en-US" dirty="0">
                <a:latin typeface="Consolas" panose="020B0609020204030204" pitchFamily="49" charset="0"/>
              </a:rPr>
            </a:br>
            <a:r>
              <a:rPr lang="en-US" altLang="en-US" dirty="0">
                <a:latin typeface="Consolas" panose="020B0609020204030204" pitchFamily="49" charset="0"/>
              </a:rPr>
              <a:t>        statements to repeat</a:t>
            </a:r>
            <a:br>
              <a:rPr lang="en-US" altLang="en-US" dirty="0">
                <a:latin typeface="Consolas" panose="020B0609020204030204" pitchFamily="49" charset="0"/>
              </a:rPr>
            </a:br>
            <a:r>
              <a:rPr lang="en-US" altLang="en-US" dirty="0">
                <a:latin typeface="Consolas" panose="020B0609020204030204" pitchFamily="49" charset="0"/>
              </a:rPr>
              <a:t>}</a:t>
            </a:r>
          </a:p>
          <a:p>
            <a:pPr eaLnBrk="1" hangingPunct="1"/>
            <a:endParaRPr lang="en-US" altLang="en-US" dirty="0">
              <a:latin typeface="Consolas" panose="020B0609020204030204" pitchFamily="49" charset="0"/>
            </a:endParaRPr>
          </a:p>
        </p:txBody>
      </p:sp>
    </p:spTree>
    <p:extLst>
      <p:ext uri="{BB962C8B-B14F-4D97-AF65-F5344CB8AC3E}">
        <p14:creationId xmlns:p14="http://schemas.microsoft.com/office/powerpoint/2010/main" val="130829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31F3-3B4A-4357-8354-5DA8D41BED60}"/>
              </a:ext>
            </a:extLst>
          </p:cNvPr>
          <p:cNvSpPr>
            <a:spLocks noGrp="1"/>
          </p:cNvSpPr>
          <p:nvPr>
            <p:ph type="title"/>
          </p:nvPr>
        </p:nvSpPr>
        <p:spPr>
          <a:xfrm>
            <a:off x="1981200" y="274638"/>
            <a:ext cx="8229600" cy="709126"/>
          </a:xfrm>
        </p:spPr>
        <p:txBody>
          <a:bodyPr>
            <a:normAutofit/>
          </a:bodyPr>
          <a:lstStyle/>
          <a:p>
            <a:r>
              <a:rPr lang="en-US" dirty="0"/>
              <a:t>Example of a while loop</a:t>
            </a:r>
          </a:p>
        </p:txBody>
      </p:sp>
      <p:sp>
        <p:nvSpPr>
          <p:cNvPr id="6" name="TextBox 5">
            <a:extLst>
              <a:ext uri="{FF2B5EF4-FFF2-40B4-BE49-F238E27FC236}">
                <a16:creationId xmlns:a16="http://schemas.microsoft.com/office/drawing/2014/main" id="{A8264592-1029-4111-A692-AFEFD6F44FA8}"/>
              </a:ext>
            </a:extLst>
          </p:cNvPr>
          <p:cNvSpPr txBox="1"/>
          <p:nvPr/>
        </p:nvSpPr>
        <p:spPr>
          <a:xfrm>
            <a:off x="1803920" y="1093372"/>
            <a:ext cx="8229599" cy="4770537"/>
          </a:xfrm>
          <a:prstGeom prst="rect">
            <a:avLst/>
          </a:prstGeom>
          <a:noFill/>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 {</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countDown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"How many greetings do you want?\n"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countDown</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while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countDown</a:t>
            </a:r>
            <a:r>
              <a:rPr lang="en-US" sz="1600" dirty="0">
                <a:solidFill>
                  <a:srgbClr val="000000"/>
                </a:solidFill>
                <a:latin typeface="Consolas" panose="020B0609020204030204" pitchFamily="49" charset="0"/>
              </a:rPr>
              <a:t> &gt; 0)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"Hello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countDown</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countDown</a:t>
            </a:r>
            <a:r>
              <a:rPr lang="en-US" sz="1600" dirty="0">
                <a:solidFill>
                  <a:srgbClr val="000000"/>
                </a:solidFill>
                <a:latin typeface="Consolas" panose="020B0609020204030204" pitchFamily="49" charset="0"/>
              </a:rPr>
              <a:t> - 1;</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cout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endl;</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"That's all!\n"</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endParaRPr lang="en-US" sz="1600" dirty="0"/>
          </a:p>
        </p:txBody>
      </p:sp>
      <p:sp>
        <p:nvSpPr>
          <p:cNvPr id="3" name="Rectangle 2">
            <a:extLst>
              <a:ext uri="{FF2B5EF4-FFF2-40B4-BE49-F238E27FC236}">
                <a16:creationId xmlns:a16="http://schemas.microsoft.com/office/drawing/2014/main" id="{1A8D677E-6E6F-5F19-DB7C-D6DFC07900C4}"/>
              </a:ext>
            </a:extLst>
          </p:cNvPr>
          <p:cNvSpPr/>
          <p:nvPr/>
        </p:nvSpPr>
        <p:spPr>
          <a:xfrm>
            <a:off x="7757904" y="3314542"/>
            <a:ext cx="3896686" cy="2964287"/>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rPr>
              <a:t>Key takeaways:</a:t>
            </a:r>
          </a:p>
          <a:p>
            <a:r>
              <a:rPr lang="en-US" sz="2000" dirty="0">
                <a:solidFill>
                  <a:schemeClr val="tx1"/>
                </a:solidFill>
              </a:rPr>
              <a:t>While loop syntax is similar to if/else.  </a:t>
            </a:r>
          </a:p>
          <a:p>
            <a:r>
              <a:rPr lang="en-US" sz="2000" dirty="0">
                <a:solidFill>
                  <a:schemeClr val="tx1"/>
                </a:solidFill>
              </a:rPr>
              <a:t>Put the statements you want to repeat in the braces.</a:t>
            </a:r>
          </a:p>
          <a:p>
            <a:r>
              <a:rPr lang="en-US" sz="2000" dirty="0">
                <a:solidFill>
                  <a:schemeClr val="tx1"/>
                </a:solidFill>
              </a:rPr>
              <a:t>You do not put a semicolon after the while statement!</a:t>
            </a:r>
          </a:p>
          <a:p>
            <a:r>
              <a:rPr lang="en-US" sz="2000" dirty="0">
                <a:solidFill>
                  <a:schemeClr val="tx1"/>
                </a:solidFill>
              </a:rPr>
              <a:t>Semicolons are only used in the statements inside the loop. </a:t>
            </a:r>
          </a:p>
        </p:txBody>
      </p:sp>
    </p:spTree>
    <p:extLst>
      <p:ext uri="{BB962C8B-B14F-4D97-AF65-F5344CB8AC3E}">
        <p14:creationId xmlns:p14="http://schemas.microsoft.com/office/powerpoint/2010/main" val="26777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B7AB-0324-4642-BB77-4512362FCE08}"/>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19AB848-7E20-44D9-BBE2-5FA394E544F9}"/>
              </a:ext>
            </a:extLst>
          </p:cNvPr>
          <p:cNvSpPr>
            <a:spLocks noGrp="1"/>
          </p:cNvSpPr>
          <p:nvPr>
            <p:ph idx="1"/>
          </p:nvPr>
        </p:nvSpPr>
        <p:spPr>
          <a:xfrm>
            <a:off x="7382089" y="1830388"/>
            <a:ext cx="4448013" cy="4525963"/>
          </a:xfrm>
        </p:spPr>
        <p:txBody>
          <a:bodyPr>
            <a:normAutofit/>
          </a:bodyPr>
          <a:lstStyle/>
          <a:p>
            <a:pPr marL="0" indent="0">
              <a:buNone/>
            </a:pPr>
            <a:r>
              <a:rPr lang="en-US" sz="2000" dirty="0"/>
              <a:t>What will this loop do?	</a:t>
            </a:r>
          </a:p>
          <a:p>
            <a:endParaRPr lang="en-US" sz="2000" dirty="0"/>
          </a:p>
          <a:p>
            <a:pPr marL="457200" indent="-457200">
              <a:buFont typeface="+mj-lt"/>
              <a:buAutoNum type="alphaUcPeriod"/>
            </a:pPr>
            <a:r>
              <a:rPr lang="en-US" sz="2000" dirty="0"/>
              <a:t>Print odd numbers less than 12</a:t>
            </a:r>
          </a:p>
          <a:p>
            <a:pPr marL="457200" indent="-457200">
              <a:buFont typeface="+mj-lt"/>
              <a:buAutoNum type="alphaUcPeriod"/>
            </a:pPr>
            <a:r>
              <a:rPr lang="en-US" sz="2000" dirty="0"/>
              <a:t>Print odd numbers continuously</a:t>
            </a:r>
          </a:p>
          <a:p>
            <a:pPr marL="457200" indent="-457200">
              <a:buFont typeface="+mj-lt"/>
              <a:buAutoNum type="alphaUcPeriod"/>
            </a:pPr>
            <a:r>
              <a:rPr lang="en-US" sz="2000" dirty="0"/>
              <a:t>It will not compile since it doesn’t stop</a:t>
            </a:r>
          </a:p>
          <a:p>
            <a:pPr marL="457200" indent="-457200">
              <a:buFont typeface="+mj-lt"/>
              <a:buAutoNum type="alphaUcPeriod"/>
            </a:pPr>
            <a:r>
              <a:rPr lang="en-US" sz="2000" dirty="0"/>
              <a:t>It will not compile since x is not equal to 12</a:t>
            </a:r>
          </a:p>
          <a:p>
            <a:pPr marL="457200" indent="-457200">
              <a:buFont typeface="+mj-lt"/>
              <a:buAutoNum type="alphaUcPeriod"/>
            </a:pPr>
            <a:r>
              <a:rPr lang="en-US" sz="2000" dirty="0"/>
              <a:t>None of these</a:t>
            </a:r>
          </a:p>
        </p:txBody>
      </p:sp>
      <p:sp>
        <p:nvSpPr>
          <p:cNvPr id="6" name="TextBox 5">
            <a:extLst>
              <a:ext uri="{FF2B5EF4-FFF2-40B4-BE49-F238E27FC236}">
                <a16:creationId xmlns:a16="http://schemas.microsoft.com/office/drawing/2014/main" id="{8EAEE7AF-3775-4E24-9699-F0CCFF4F7235}"/>
              </a:ext>
            </a:extLst>
          </p:cNvPr>
          <p:cNvSpPr txBox="1"/>
          <p:nvPr/>
        </p:nvSpPr>
        <p:spPr>
          <a:xfrm>
            <a:off x="2323793" y="1787717"/>
            <a:ext cx="4572000" cy="2862322"/>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 1;</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while</a:t>
            </a:r>
            <a:r>
              <a:rPr lang="en-US" dirty="0">
                <a:solidFill>
                  <a:srgbClr val="000000"/>
                </a:solidFill>
                <a:latin typeface="Consolas" panose="020B0609020204030204" pitchFamily="49" charset="0"/>
              </a:rPr>
              <a:t> (x != 12)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a:p>
            <a:r>
              <a:rPr lang="en-US" dirty="0">
                <a:solidFill>
                  <a:srgbClr val="000000"/>
                </a:solidFill>
                <a:latin typeface="Consolas" panose="020B0609020204030204" pitchFamily="49" charset="0"/>
              </a:rPr>
              <a:t>      x = x + 2;</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02996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dirty="0"/>
              <a:t>Infinite Loops</a:t>
            </a:r>
          </a:p>
        </p:txBody>
      </p:sp>
      <p:sp>
        <p:nvSpPr>
          <p:cNvPr id="150531" name="Rectangle 3"/>
          <p:cNvSpPr>
            <a:spLocks noGrp="1" noChangeArrowheads="1"/>
          </p:cNvSpPr>
          <p:nvPr>
            <p:ph idx="1"/>
          </p:nvPr>
        </p:nvSpPr>
        <p:spPr>
          <a:xfrm>
            <a:off x="6657392" y="1410153"/>
            <a:ext cx="4973216" cy="5082722"/>
          </a:xfrm>
        </p:spPr>
        <p:txBody>
          <a:bodyPr>
            <a:noAutofit/>
          </a:bodyPr>
          <a:lstStyle/>
          <a:p>
            <a:pPr marL="0" indent="0">
              <a:buNone/>
            </a:pPr>
            <a:r>
              <a:rPr lang="en-US" altLang="en-US" sz="2000" dirty="0"/>
              <a:t>Loops that never stop are called  </a:t>
            </a:r>
            <a:r>
              <a:rPr lang="en-US" altLang="en-US" sz="2000" b="1" dirty="0"/>
              <a:t>infinite loops</a:t>
            </a:r>
          </a:p>
          <a:p>
            <a:pPr marL="0" indent="0">
              <a:buNone/>
            </a:pPr>
            <a:endParaRPr lang="en-US" altLang="en-US" sz="2000" dirty="0"/>
          </a:p>
          <a:p>
            <a:pPr marL="0" indent="0">
              <a:buNone/>
            </a:pPr>
            <a:r>
              <a:rPr lang="en-US" altLang="en-US" sz="2000" dirty="0"/>
              <a:t>The loop body should contain a line that will eventually cause the Boolean expression to  become false</a:t>
            </a:r>
          </a:p>
          <a:p>
            <a:pPr eaLnBrk="1" hangingPunct="1">
              <a:lnSpc>
                <a:spcPct val="90000"/>
              </a:lnSpc>
            </a:pPr>
            <a:endParaRPr lang="en-US" altLang="en-US" sz="2000" dirty="0"/>
          </a:p>
          <a:p>
            <a:pPr marL="0" indent="0">
              <a:buNone/>
            </a:pPr>
            <a:r>
              <a:rPr lang="en-US" altLang="en-US" sz="2000" dirty="0"/>
              <a:t>Example:  Print the odd numbers less than 12</a:t>
            </a:r>
          </a:p>
          <a:p>
            <a:pPr marL="0" indent="0">
              <a:buNone/>
            </a:pPr>
            <a:endParaRPr lang="en-US" altLang="en-US" sz="2000" dirty="0"/>
          </a:p>
          <a:p>
            <a:pPr marL="0" indent="0">
              <a:buNone/>
            </a:pPr>
            <a:r>
              <a:rPr lang="en-US" altLang="en-US" sz="2000" dirty="0"/>
              <a:t>Better to use  this comparison:  while ( x &lt; 12).  </a:t>
            </a:r>
          </a:p>
          <a:p>
            <a:pPr marL="0" indent="0">
              <a:buNone/>
            </a:pPr>
            <a:endParaRPr lang="en-US" altLang="en-US" sz="2000" dirty="0"/>
          </a:p>
          <a:p>
            <a:pPr marL="0" indent="0">
              <a:buNone/>
            </a:pPr>
            <a:r>
              <a:rPr lang="en-US" altLang="en-US" sz="2000" dirty="0"/>
              <a:t>If you use while (x !=12), the loop will never stop!</a:t>
            </a:r>
          </a:p>
        </p:txBody>
      </p:sp>
      <p:sp>
        <p:nvSpPr>
          <p:cNvPr id="8" name="TextBox 7">
            <a:extLst>
              <a:ext uri="{FF2B5EF4-FFF2-40B4-BE49-F238E27FC236}">
                <a16:creationId xmlns:a16="http://schemas.microsoft.com/office/drawing/2014/main" id="{F1F1DDC7-55E2-4BD1-A271-7787234F89DF}"/>
              </a:ext>
            </a:extLst>
          </p:cNvPr>
          <p:cNvSpPr txBox="1"/>
          <p:nvPr/>
        </p:nvSpPr>
        <p:spPr>
          <a:xfrm>
            <a:off x="991256" y="1997839"/>
            <a:ext cx="4543353" cy="2862322"/>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 1;</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while</a:t>
            </a:r>
            <a:r>
              <a:rPr lang="en-US" dirty="0">
                <a:solidFill>
                  <a:srgbClr val="000000"/>
                </a:solidFill>
                <a:latin typeface="Consolas" panose="020B0609020204030204" pitchFamily="49" charset="0"/>
              </a:rPr>
              <a:t> (x != 12)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a:t>
            </a:r>
          </a:p>
          <a:p>
            <a:r>
              <a:rPr lang="en-US" dirty="0">
                <a:solidFill>
                  <a:srgbClr val="000000"/>
                </a:solidFill>
                <a:latin typeface="Consolas" panose="020B0609020204030204" pitchFamily="49" charset="0"/>
              </a:rPr>
              <a:t>      x = x + 2;</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21528421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2235-F74F-4587-8650-B4DC0A132B99}"/>
              </a:ext>
            </a:extLst>
          </p:cNvPr>
          <p:cNvSpPr>
            <a:spLocks noGrp="1"/>
          </p:cNvSpPr>
          <p:nvPr>
            <p:ph type="title"/>
          </p:nvPr>
        </p:nvSpPr>
        <p:spPr/>
        <p:txBody>
          <a:bodyPr/>
          <a:lstStyle/>
          <a:p>
            <a:r>
              <a:rPr lang="en-US" dirty="0"/>
              <a:t>Questions on while loops?</a:t>
            </a:r>
          </a:p>
        </p:txBody>
      </p:sp>
      <p:sp>
        <p:nvSpPr>
          <p:cNvPr id="3" name="Content Placeholder 2">
            <a:extLst>
              <a:ext uri="{FF2B5EF4-FFF2-40B4-BE49-F238E27FC236}">
                <a16:creationId xmlns:a16="http://schemas.microsoft.com/office/drawing/2014/main" id="{0509FF59-05EA-4A0B-AA99-8E0B6EADE1B8}"/>
              </a:ext>
            </a:extLst>
          </p:cNvPr>
          <p:cNvSpPr>
            <a:spLocks noGrp="1"/>
          </p:cNvSpPr>
          <p:nvPr>
            <p:ph idx="1"/>
          </p:nvPr>
        </p:nvSpPr>
        <p:spPr/>
        <p:txBody>
          <a:bodyPr/>
          <a:lstStyle/>
          <a:p>
            <a:r>
              <a:rPr lang="en-US" dirty="0"/>
              <a:t>Next: do-while loops</a:t>
            </a:r>
          </a:p>
        </p:txBody>
      </p:sp>
    </p:spTree>
    <p:extLst>
      <p:ext uri="{BB962C8B-B14F-4D97-AF65-F5344CB8AC3E}">
        <p14:creationId xmlns:p14="http://schemas.microsoft.com/office/powerpoint/2010/main" val="298309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28790</TotalTime>
  <Words>1957</Words>
  <Application>Microsoft Office PowerPoint</Application>
  <PresentationFormat>Widescreen</PresentationFormat>
  <Paragraphs>298</Paragraphs>
  <Slides>29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medium-content-serif-font</vt:lpstr>
      <vt:lpstr>Arial</vt:lpstr>
      <vt:lpstr>Calibri</vt:lpstr>
      <vt:lpstr>Calibri Light</vt:lpstr>
      <vt:lpstr>Consolas</vt:lpstr>
      <vt:lpstr>Courier New</vt:lpstr>
      <vt:lpstr>Tahoma</vt:lpstr>
      <vt:lpstr>Times</vt:lpstr>
      <vt:lpstr>Office Theme</vt:lpstr>
      <vt:lpstr>Loops</vt:lpstr>
      <vt:lpstr>Questions before we continue?</vt:lpstr>
      <vt:lpstr>Some loop terms to know</vt:lpstr>
      <vt:lpstr>Types of loops in C++</vt:lpstr>
      <vt:lpstr>How a while loop works</vt:lpstr>
      <vt:lpstr>Example of a while loop</vt:lpstr>
      <vt:lpstr>Codey sense question</vt:lpstr>
      <vt:lpstr>Infinite Loops</vt:lpstr>
      <vt:lpstr>Questions on while loops?</vt:lpstr>
      <vt:lpstr>How a do-while loop works</vt:lpstr>
      <vt:lpstr>Example of a do while loop</vt:lpstr>
      <vt:lpstr>Any questions before we move on?</vt:lpstr>
      <vt:lpstr>How a for loop works</vt:lpstr>
      <vt:lpstr>for Loop - Example</vt:lpstr>
      <vt:lpstr>Codey sense question</vt:lpstr>
      <vt:lpstr>When would you want to declare the counting variable in the loop vs. outside?</vt:lpstr>
      <vt:lpstr>More on variable scope, blocks</vt:lpstr>
      <vt:lpstr>For loops – additional notes</vt:lpstr>
      <vt:lpstr>For loops – additional notes</vt:lpstr>
      <vt:lpstr>Questions before we continue?</vt:lpstr>
      <vt:lpstr>More on Increment/Decrements</vt:lpstr>
      <vt:lpstr>Note: there are two versions (prefix and post-fix)</vt:lpstr>
      <vt:lpstr>Questions before we continue?</vt:lpstr>
      <vt:lpstr>The FizzBuzz interview question</vt:lpstr>
      <vt:lpstr>The Fizz Buzz question</vt:lpstr>
      <vt:lpstr>Brute force approach</vt:lpstr>
      <vt:lpstr>More about the brute force approach</vt:lpstr>
      <vt:lpstr>Clever approach</vt:lpstr>
      <vt:lpstr>More about the clever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51</cp:revision>
  <dcterms:created xsi:type="dcterms:W3CDTF">2021-07-05T12:03:36Z</dcterms:created>
  <dcterms:modified xsi:type="dcterms:W3CDTF">2022-12-21T01:08:05Z</dcterms:modified>
</cp:coreProperties>
</file>