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1029" r:id="rId3"/>
    <p:sldId id="928" r:id="rId4"/>
    <p:sldId id="885" r:id="rId5"/>
    <p:sldId id="895" r:id="rId6"/>
    <p:sldId id="888" r:id="rId7"/>
    <p:sldId id="889" r:id="rId8"/>
    <p:sldId id="971" r:id="rId9"/>
    <p:sldId id="897" r:id="rId10"/>
    <p:sldId id="903" r:id="rId11"/>
    <p:sldId id="936" r:id="rId12"/>
    <p:sldId id="935" r:id="rId13"/>
    <p:sldId id="911" r:id="rId14"/>
    <p:sldId id="952" r:id="rId15"/>
    <p:sldId id="953" r:id="rId16"/>
    <p:sldId id="954" r:id="rId17"/>
    <p:sldId id="972" r:id="rId18"/>
    <p:sldId id="586" r:id="rId19"/>
    <p:sldId id="947" r:id="rId20"/>
    <p:sldId id="950" r:id="rId21"/>
    <p:sldId id="1058" r:id="rId22"/>
    <p:sldId id="1059" r:id="rId23"/>
    <p:sldId id="949" r:id="rId24"/>
    <p:sldId id="951" r:id="rId25"/>
    <p:sldId id="1060" r:id="rId26"/>
    <p:sldId id="1041" r:id="rId27"/>
    <p:sldId id="1042" r:id="rId28"/>
    <p:sldId id="945" r:id="rId29"/>
    <p:sldId id="1043" r:id="rId30"/>
    <p:sldId id="970" r:id="rId31"/>
    <p:sldId id="1044" r:id="rId32"/>
    <p:sldId id="1033" r:id="rId33"/>
    <p:sldId id="915" r:id="rId34"/>
    <p:sldId id="1045" r:id="rId35"/>
    <p:sldId id="957" r:id="rId36"/>
    <p:sldId id="1046" r:id="rId37"/>
    <p:sldId id="908" r:id="rId38"/>
    <p:sldId id="904" r:id="rId39"/>
    <p:sldId id="912" r:id="rId40"/>
    <p:sldId id="891" r:id="rId41"/>
    <p:sldId id="946" r:id="rId42"/>
    <p:sldId id="1061" r:id="rId43"/>
    <p:sldId id="1062" r:id="rId44"/>
    <p:sldId id="1063" r:id="rId45"/>
    <p:sldId id="1064" r:id="rId46"/>
    <p:sldId id="1065" r:id="rId47"/>
    <p:sldId id="1066" r:id="rId48"/>
    <p:sldId id="1067" r:id="rId49"/>
    <p:sldId id="1068" r:id="rId50"/>
    <p:sldId id="1069" r:id="rId51"/>
    <p:sldId id="1070" r:id="rId52"/>
    <p:sldId id="1071" r:id="rId53"/>
    <p:sldId id="1072" r:id="rId54"/>
    <p:sldId id="1073" r:id="rId55"/>
    <p:sldId id="1074" r:id="rId56"/>
    <p:sldId id="1075" r:id="rId57"/>
    <p:sldId id="1076" r:id="rId58"/>
    <p:sldId id="1077" r:id="rId59"/>
    <p:sldId id="967" r:id="rId60"/>
    <p:sldId id="966" r:id="rId61"/>
    <p:sldId id="1034" r:id="rId62"/>
    <p:sldId id="961" r:id="rId63"/>
    <p:sldId id="964" r:id="rId64"/>
    <p:sldId id="1047" r:id="rId65"/>
    <p:sldId id="1050" r:id="rId66"/>
    <p:sldId id="104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3666" autoAdjust="0"/>
  </p:normalViewPr>
  <p:slideViewPr>
    <p:cSldViewPr snapToGrid="0">
      <p:cViewPr varScale="1">
        <p:scale>
          <a:sx n="59" d="100"/>
          <a:sy n="59" d="100"/>
        </p:scale>
        <p:origin x="194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13</a:t>
            </a:fld>
            <a:endParaRPr lang="en-US"/>
          </a:p>
        </p:txBody>
      </p:sp>
    </p:spTree>
    <p:extLst>
      <p:ext uri="{BB962C8B-B14F-4D97-AF65-F5344CB8AC3E}">
        <p14:creationId xmlns:p14="http://schemas.microsoft.com/office/powerpoint/2010/main" val="234097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15</a:t>
            </a:fld>
            <a:endParaRPr lang="en-US"/>
          </a:p>
        </p:txBody>
      </p:sp>
    </p:spTree>
    <p:extLst>
      <p:ext uri="{BB962C8B-B14F-4D97-AF65-F5344CB8AC3E}">
        <p14:creationId xmlns:p14="http://schemas.microsoft.com/office/powerpoint/2010/main" val="22884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23</a:t>
            </a:fld>
            <a:endParaRPr lang="en-US"/>
          </a:p>
        </p:txBody>
      </p:sp>
    </p:spTree>
    <p:extLst>
      <p:ext uri="{BB962C8B-B14F-4D97-AF65-F5344CB8AC3E}">
        <p14:creationId xmlns:p14="http://schemas.microsoft.com/office/powerpoint/2010/main" val="39935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30</a:t>
            </a:fld>
            <a:endParaRPr lang="en-US"/>
          </a:p>
        </p:txBody>
      </p:sp>
    </p:spTree>
    <p:extLst>
      <p:ext uri="{BB962C8B-B14F-4D97-AF65-F5344CB8AC3E}">
        <p14:creationId xmlns:p14="http://schemas.microsoft.com/office/powerpoint/2010/main" val="357201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33</a:t>
            </a:fld>
            <a:endParaRPr lang="en-US"/>
          </a:p>
        </p:txBody>
      </p:sp>
    </p:spTree>
    <p:extLst>
      <p:ext uri="{BB962C8B-B14F-4D97-AF65-F5344CB8AC3E}">
        <p14:creationId xmlns:p14="http://schemas.microsoft.com/office/powerpoint/2010/main" val="796988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35</a:t>
            </a:fld>
            <a:endParaRPr lang="en-US"/>
          </a:p>
        </p:txBody>
      </p:sp>
    </p:spTree>
    <p:extLst>
      <p:ext uri="{BB962C8B-B14F-4D97-AF65-F5344CB8AC3E}">
        <p14:creationId xmlns:p14="http://schemas.microsoft.com/office/powerpoint/2010/main" val="322340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38</a:t>
            </a:fld>
            <a:endParaRPr lang="en-US"/>
          </a:p>
        </p:txBody>
      </p:sp>
    </p:spTree>
    <p:extLst>
      <p:ext uri="{BB962C8B-B14F-4D97-AF65-F5344CB8AC3E}">
        <p14:creationId xmlns:p14="http://schemas.microsoft.com/office/powerpoint/2010/main" val="4262603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46</a:t>
            </a:fld>
            <a:endParaRPr lang="en-US"/>
          </a:p>
        </p:txBody>
      </p:sp>
    </p:spTree>
    <p:extLst>
      <p:ext uri="{BB962C8B-B14F-4D97-AF65-F5344CB8AC3E}">
        <p14:creationId xmlns:p14="http://schemas.microsoft.com/office/powerpoint/2010/main" val="39935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57</a:t>
            </a:fld>
            <a:endParaRPr lang="en-US"/>
          </a:p>
        </p:txBody>
      </p:sp>
    </p:spTree>
    <p:extLst>
      <p:ext uri="{BB962C8B-B14F-4D97-AF65-F5344CB8AC3E}">
        <p14:creationId xmlns:p14="http://schemas.microsoft.com/office/powerpoint/2010/main" val="301576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3</a:t>
            </a:fld>
            <a:endParaRPr lang="en-US"/>
          </a:p>
        </p:txBody>
      </p:sp>
    </p:spTree>
    <p:extLst>
      <p:ext uri="{BB962C8B-B14F-4D97-AF65-F5344CB8AC3E}">
        <p14:creationId xmlns:p14="http://schemas.microsoft.com/office/powerpoint/2010/main" val="288682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a:t>
            </a:fld>
            <a:endParaRPr lang="en-US"/>
          </a:p>
        </p:txBody>
      </p:sp>
    </p:spTree>
    <p:extLst>
      <p:ext uri="{BB962C8B-B14F-4D97-AF65-F5344CB8AC3E}">
        <p14:creationId xmlns:p14="http://schemas.microsoft.com/office/powerpoint/2010/main" val="360743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6</a:t>
            </a:fld>
            <a:endParaRPr lang="en-US"/>
          </a:p>
        </p:txBody>
      </p:sp>
    </p:spTree>
    <p:extLst>
      <p:ext uri="{BB962C8B-B14F-4D97-AF65-F5344CB8AC3E}">
        <p14:creationId xmlns:p14="http://schemas.microsoft.com/office/powerpoint/2010/main" val="146816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7</a:t>
            </a:fld>
            <a:endParaRPr lang="en-US"/>
          </a:p>
        </p:txBody>
      </p:sp>
    </p:spTree>
    <p:extLst>
      <p:ext uri="{BB962C8B-B14F-4D97-AF65-F5344CB8AC3E}">
        <p14:creationId xmlns:p14="http://schemas.microsoft.com/office/powerpoint/2010/main" val="204387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8</a:t>
            </a:fld>
            <a:endParaRPr lang="en-US"/>
          </a:p>
        </p:txBody>
      </p:sp>
    </p:spTree>
    <p:extLst>
      <p:ext uri="{BB962C8B-B14F-4D97-AF65-F5344CB8AC3E}">
        <p14:creationId xmlns:p14="http://schemas.microsoft.com/office/powerpoint/2010/main" val="202978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10</a:t>
            </a:fld>
            <a:endParaRPr lang="en-US"/>
          </a:p>
        </p:txBody>
      </p:sp>
    </p:spTree>
    <p:extLst>
      <p:ext uri="{BB962C8B-B14F-4D97-AF65-F5344CB8AC3E}">
        <p14:creationId xmlns:p14="http://schemas.microsoft.com/office/powerpoint/2010/main" val="469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11</a:t>
            </a:fld>
            <a:endParaRPr lang="en-US"/>
          </a:p>
        </p:txBody>
      </p:sp>
    </p:spTree>
    <p:extLst>
      <p:ext uri="{BB962C8B-B14F-4D97-AF65-F5344CB8AC3E}">
        <p14:creationId xmlns:p14="http://schemas.microsoft.com/office/powerpoint/2010/main" val="10018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12</a:t>
            </a:fld>
            <a:endParaRPr lang="en-US"/>
          </a:p>
        </p:txBody>
      </p:sp>
    </p:spTree>
    <p:extLst>
      <p:ext uri="{BB962C8B-B14F-4D97-AF65-F5344CB8AC3E}">
        <p14:creationId xmlns:p14="http://schemas.microsoft.com/office/powerpoint/2010/main" val="4102922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1/4/2023</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1/4/2023</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dirty="0"/>
              <a:t>Linked-Lists</a:t>
            </a:r>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and Ashley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5. Keep adding more nodes</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1267582" y="1910649"/>
            <a:ext cx="4165196" cy="4525963"/>
          </a:xfrm>
        </p:spPr>
        <p:txBody>
          <a:bodyPr>
            <a:normAutofit/>
          </a:bodyPr>
          <a:lstStyle/>
          <a:p>
            <a:pPr marL="0" indent="0">
              <a:buNone/>
            </a:pPr>
            <a:endParaRPr lang="en-US" sz="2000" dirty="0"/>
          </a:p>
          <a:p>
            <a:pPr marL="0" indent="0">
              <a:buNone/>
            </a:pPr>
            <a:r>
              <a:rPr lang="en-US" sz="2000" dirty="0"/>
              <a:t>Example: Adding a second node </a:t>
            </a:r>
            <a:r>
              <a:rPr lang="en-US" sz="2000" b="1" dirty="0"/>
              <a:t>to the end </a:t>
            </a:r>
            <a:r>
              <a:rPr lang="en-US" sz="2000" dirty="0"/>
              <a:t>(with same ListNode struct):</a:t>
            </a:r>
          </a:p>
          <a:p>
            <a:pPr marL="0" indent="0">
              <a:buNone/>
            </a:pPr>
            <a:endParaRPr lang="en-US" altLang="en-US" sz="2000" dirty="0">
              <a:latin typeface="Courier New" panose="02070309020205020404" pitchFamily="49" charset="0"/>
            </a:endParaRPr>
          </a:p>
          <a:p>
            <a:pPr marL="0" indent="0">
              <a:buNone/>
            </a:pPr>
            <a:r>
              <a:rPr lang="en-US" altLang="en-US" sz="1600" dirty="0">
                <a:latin typeface="Courier New" panose="02070309020205020404" pitchFamily="49" charset="0"/>
              </a:rPr>
              <a:t>head-&gt;next = new ListNode;   //make first node’s pointer //point to a new second node</a:t>
            </a:r>
          </a:p>
          <a:p>
            <a:pPr marL="0" indent="0">
              <a:buNone/>
            </a:pPr>
            <a:endParaRPr lang="en-US" altLang="en-US" sz="1600" dirty="0">
              <a:latin typeface="Courier New" panose="02070309020205020404" pitchFamily="49" charset="0"/>
            </a:endParaRPr>
          </a:p>
          <a:p>
            <a:pPr lvl="1">
              <a:lnSpc>
                <a:spcPct val="90000"/>
              </a:lnSpc>
              <a:spcBef>
                <a:spcPct val="55000"/>
              </a:spcBef>
              <a:buClr>
                <a:srgbClr val="3333CC"/>
              </a:buClr>
              <a:buFontTx/>
              <a:buNone/>
            </a:pPr>
            <a:r>
              <a:rPr lang="en-US" altLang="en-US" sz="1600" dirty="0">
                <a:latin typeface="Courier New" panose="02070309020205020404" pitchFamily="49" charset="0"/>
              </a:rPr>
              <a:t>head-&gt;next-&gt;data = 24;    //set data of second node //to 24</a:t>
            </a:r>
          </a:p>
          <a:p>
            <a:pPr lvl="1">
              <a:lnSpc>
                <a:spcPct val="90000"/>
              </a:lnSpc>
              <a:spcBef>
                <a:spcPct val="55000"/>
              </a:spcBef>
              <a:buClr>
                <a:srgbClr val="3333CC"/>
              </a:buClr>
              <a:buFontTx/>
              <a:buNone/>
            </a:pPr>
            <a:endParaRPr lang="en-US" altLang="en-US" sz="1600" dirty="0">
              <a:latin typeface="Courier New" panose="02070309020205020404" pitchFamily="49" charset="0"/>
            </a:endParaRPr>
          </a:p>
          <a:p>
            <a:pPr lvl="1">
              <a:lnSpc>
                <a:spcPct val="90000"/>
              </a:lnSpc>
              <a:spcBef>
                <a:spcPct val="55000"/>
              </a:spcBef>
              <a:buClr>
                <a:srgbClr val="3333CC"/>
              </a:buClr>
              <a:buFontTx/>
              <a:buNone/>
            </a:pPr>
            <a:r>
              <a:rPr lang="en-US" altLang="en-US" sz="1600" dirty="0">
                <a:latin typeface="Courier New" panose="02070309020205020404" pitchFamily="49" charset="0"/>
              </a:rPr>
              <a:t>head-&gt;next-&gt;next = nullptr;  //make second node point //to NULL</a:t>
            </a: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sz="2000" dirty="0"/>
          </a:p>
          <a:p>
            <a:pPr lvl="1">
              <a:lnSpc>
                <a:spcPct val="90000"/>
              </a:lnSpc>
              <a:spcBef>
                <a:spcPct val="55000"/>
              </a:spcBef>
              <a:buClr>
                <a:srgbClr val="3333CC"/>
              </a:buClr>
              <a:buFontTx/>
              <a:buNone/>
            </a:pPr>
            <a:endParaRPr lang="en-US" sz="1200" dirty="0"/>
          </a:p>
          <a:p>
            <a:pPr marL="0" indent="0">
              <a:buNone/>
            </a:pPr>
            <a:endParaRPr lang="en-US" sz="2000" dirty="0"/>
          </a:p>
        </p:txBody>
      </p:sp>
      <p:grpSp>
        <p:nvGrpSpPr>
          <p:cNvPr id="5" name="Group 4">
            <a:extLst>
              <a:ext uri="{FF2B5EF4-FFF2-40B4-BE49-F238E27FC236}">
                <a16:creationId xmlns:a16="http://schemas.microsoft.com/office/drawing/2014/main" id="{35916CDB-2792-F576-F096-EABEAFFFC1E5}"/>
              </a:ext>
            </a:extLst>
          </p:cNvPr>
          <p:cNvGrpSpPr/>
          <p:nvPr/>
        </p:nvGrpSpPr>
        <p:grpSpPr>
          <a:xfrm>
            <a:off x="5682926" y="3007373"/>
            <a:ext cx="5545333" cy="3553868"/>
            <a:chOff x="5682926" y="3007373"/>
            <a:chExt cx="5545333" cy="3553868"/>
          </a:xfrm>
        </p:grpSpPr>
        <p:sp>
          <p:nvSpPr>
            <p:cNvPr id="11" name="Line 5">
              <a:extLst>
                <a:ext uri="{FF2B5EF4-FFF2-40B4-BE49-F238E27FC236}">
                  <a16:creationId xmlns:a16="http://schemas.microsoft.com/office/drawing/2014/main" id="{8567A760-F780-49C2-A61B-C89E8C7C88FE}"/>
                </a:ext>
              </a:extLst>
            </p:cNvPr>
            <p:cNvSpPr>
              <a:spLocks noChangeShapeType="1"/>
            </p:cNvSpPr>
            <p:nvPr/>
          </p:nvSpPr>
          <p:spPr bwMode="auto">
            <a:xfrm>
              <a:off x="9002933" y="3763091"/>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6" name="Picture 15">
              <a:extLst>
                <a:ext uri="{FF2B5EF4-FFF2-40B4-BE49-F238E27FC236}">
                  <a16:creationId xmlns:a16="http://schemas.microsoft.com/office/drawing/2014/main" id="{06A42A21-9222-4445-905A-0EDD15FCC7DA}"/>
                </a:ext>
              </a:extLst>
            </p:cNvPr>
            <p:cNvPicPr>
              <a:picLocks noChangeAspect="1"/>
            </p:cNvPicPr>
            <p:nvPr/>
          </p:nvPicPr>
          <p:blipFill rotWithShape="1">
            <a:blip r:embed="rId3"/>
            <a:srcRect l="53961" t="16413" b="43282"/>
            <a:stretch/>
          </p:blipFill>
          <p:spPr>
            <a:xfrm>
              <a:off x="6785574" y="3390174"/>
              <a:ext cx="1300246" cy="659871"/>
            </a:xfrm>
            <a:prstGeom prst="rect">
              <a:avLst/>
            </a:prstGeom>
          </p:spPr>
        </p:pic>
        <p:sp>
          <p:nvSpPr>
            <p:cNvPr id="18" name="TextBox 17">
              <a:extLst>
                <a:ext uri="{FF2B5EF4-FFF2-40B4-BE49-F238E27FC236}">
                  <a16:creationId xmlns:a16="http://schemas.microsoft.com/office/drawing/2014/main" id="{1CD756B4-2E06-4595-9941-FF4F9E5A7C66}"/>
                </a:ext>
              </a:extLst>
            </p:cNvPr>
            <p:cNvSpPr txBox="1"/>
            <p:nvPr/>
          </p:nvSpPr>
          <p:spPr>
            <a:xfrm>
              <a:off x="6978498" y="3506577"/>
              <a:ext cx="660517" cy="369332"/>
            </a:xfrm>
            <a:prstGeom prst="rect">
              <a:avLst/>
            </a:prstGeom>
            <a:noFill/>
          </p:spPr>
          <p:txBody>
            <a:bodyPr wrap="square" rtlCol="0">
              <a:spAutoFit/>
            </a:bodyPr>
            <a:lstStyle/>
            <a:p>
              <a:r>
                <a:rPr lang="en-US" dirty="0"/>
                <a:t>23</a:t>
              </a:r>
            </a:p>
          </p:txBody>
        </p:sp>
        <p:sp>
          <p:nvSpPr>
            <p:cNvPr id="20" name="TextBox 19">
              <a:extLst>
                <a:ext uri="{FF2B5EF4-FFF2-40B4-BE49-F238E27FC236}">
                  <a16:creationId xmlns:a16="http://schemas.microsoft.com/office/drawing/2014/main" id="{F06B539B-5737-44FD-9E5E-DBDE6C42B3DD}"/>
                </a:ext>
              </a:extLst>
            </p:cNvPr>
            <p:cNvSpPr txBox="1"/>
            <p:nvPr/>
          </p:nvSpPr>
          <p:spPr>
            <a:xfrm>
              <a:off x="7451483" y="3113417"/>
              <a:ext cx="924794" cy="369332"/>
            </a:xfrm>
            <a:prstGeom prst="rect">
              <a:avLst/>
            </a:prstGeom>
            <a:noFill/>
          </p:spPr>
          <p:txBody>
            <a:bodyPr wrap="square" rtlCol="0">
              <a:spAutoFit/>
            </a:bodyPr>
            <a:lstStyle/>
            <a:p>
              <a:r>
                <a:rPr lang="en-US" dirty="0"/>
                <a:t>*next</a:t>
              </a:r>
            </a:p>
          </p:txBody>
        </p:sp>
        <p:grpSp>
          <p:nvGrpSpPr>
            <p:cNvPr id="23" name="Group 8">
              <a:extLst>
                <a:ext uri="{FF2B5EF4-FFF2-40B4-BE49-F238E27FC236}">
                  <a16:creationId xmlns:a16="http://schemas.microsoft.com/office/drawing/2014/main" id="{E790BC6F-4D19-492A-8376-426CB3357269}"/>
                </a:ext>
              </a:extLst>
            </p:cNvPr>
            <p:cNvGrpSpPr>
              <a:grpSpLocks/>
            </p:cNvGrpSpPr>
            <p:nvPr/>
          </p:nvGrpSpPr>
          <p:grpSpPr bwMode="auto">
            <a:xfrm>
              <a:off x="5690192" y="3007373"/>
              <a:ext cx="1095382" cy="927143"/>
              <a:chOff x="354" y="2732"/>
              <a:chExt cx="798" cy="580"/>
            </a:xfrm>
          </p:grpSpPr>
          <p:sp>
            <p:nvSpPr>
              <p:cNvPr id="24" name="Rectangle 4">
                <a:extLst>
                  <a:ext uri="{FF2B5EF4-FFF2-40B4-BE49-F238E27FC236}">
                    <a16:creationId xmlns:a16="http://schemas.microsoft.com/office/drawing/2014/main" id="{46C4BC1F-A57C-4021-9E31-32214A15FF27}"/>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 name="Line 5">
                <a:extLst>
                  <a:ext uri="{FF2B5EF4-FFF2-40B4-BE49-F238E27FC236}">
                    <a16:creationId xmlns:a16="http://schemas.microsoft.com/office/drawing/2014/main" id="{9FF7CA55-5853-40E6-8781-E5EFAC84F5C3}"/>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7">
                <a:extLst>
                  <a:ext uri="{FF2B5EF4-FFF2-40B4-BE49-F238E27FC236}">
                    <a16:creationId xmlns:a16="http://schemas.microsoft.com/office/drawing/2014/main" id="{D6C1A23D-C3F0-4BEC-BEC3-543E0A1DC840}"/>
                  </a:ext>
                </a:extLst>
              </p:cNvPr>
              <p:cNvSpPr txBox="1">
                <a:spLocks noChangeArrowheads="1"/>
              </p:cNvSpPr>
              <p:nvPr/>
            </p:nvSpPr>
            <p:spPr bwMode="auto">
              <a:xfrm>
                <a:off x="354" y="2732"/>
                <a:ext cx="5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29" name="Line 5">
              <a:extLst>
                <a:ext uri="{FF2B5EF4-FFF2-40B4-BE49-F238E27FC236}">
                  <a16:creationId xmlns:a16="http://schemas.microsoft.com/office/drawing/2014/main" id="{49AE1529-39D8-492D-A03C-E1439E26E6A4}"/>
                </a:ext>
              </a:extLst>
            </p:cNvPr>
            <p:cNvSpPr>
              <a:spLocks noChangeShapeType="1"/>
            </p:cNvSpPr>
            <p:nvPr/>
          </p:nvSpPr>
          <p:spPr bwMode="auto">
            <a:xfrm>
              <a:off x="7900376" y="3745275"/>
              <a:ext cx="46121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6">
              <a:extLst>
                <a:ext uri="{FF2B5EF4-FFF2-40B4-BE49-F238E27FC236}">
                  <a16:creationId xmlns:a16="http://schemas.microsoft.com/office/drawing/2014/main" id="{1DD94DF2-1B76-4A62-90A0-76CB1322EDE9}"/>
                </a:ext>
              </a:extLst>
            </p:cNvPr>
            <p:cNvSpPr txBox="1">
              <a:spLocks noChangeArrowheads="1"/>
            </p:cNvSpPr>
            <p:nvPr/>
          </p:nvSpPr>
          <p:spPr bwMode="auto">
            <a:xfrm>
              <a:off x="9966374" y="6040272"/>
              <a:ext cx="126188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nullptr</a:t>
              </a:r>
            </a:p>
          </p:txBody>
        </p:sp>
        <p:pic>
          <p:nvPicPr>
            <p:cNvPr id="6" name="Picture 5">
              <a:extLst>
                <a:ext uri="{FF2B5EF4-FFF2-40B4-BE49-F238E27FC236}">
                  <a16:creationId xmlns:a16="http://schemas.microsoft.com/office/drawing/2014/main" id="{DB16D0C6-AB6C-457F-B1B8-6B463089B04F}"/>
                </a:ext>
              </a:extLst>
            </p:cNvPr>
            <p:cNvPicPr>
              <a:picLocks noChangeAspect="1"/>
            </p:cNvPicPr>
            <p:nvPr/>
          </p:nvPicPr>
          <p:blipFill rotWithShape="1">
            <a:blip r:embed="rId3"/>
            <a:srcRect l="53961" t="16413" b="43282"/>
            <a:stretch/>
          </p:blipFill>
          <p:spPr>
            <a:xfrm>
              <a:off x="8376277" y="3397412"/>
              <a:ext cx="1300246" cy="659871"/>
            </a:xfrm>
            <a:prstGeom prst="rect">
              <a:avLst/>
            </a:prstGeom>
          </p:spPr>
        </p:pic>
        <p:sp>
          <p:nvSpPr>
            <p:cNvPr id="9" name="Line 5">
              <a:extLst>
                <a:ext uri="{FF2B5EF4-FFF2-40B4-BE49-F238E27FC236}">
                  <a16:creationId xmlns:a16="http://schemas.microsoft.com/office/drawing/2014/main" id="{57F7D23D-56D6-4837-BAEC-22090276B3FD}"/>
                </a:ext>
              </a:extLst>
            </p:cNvPr>
            <p:cNvSpPr>
              <a:spLocks noChangeShapeType="1"/>
            </p:cNvSpPr>
            <p:nvPr/>
          </p:nvSpPr>
          <p:spPr bwMode="auto">
            <a:xfrm>
              <a:off x="9089527" y="5068404"/>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37" name="Picture 36">
              <a:extLst>
                <a:ext uri="{FF2B5EF4-FFF2-40B4-BE49-F238E27FC236}">
                  <a16:creationId xmlns:a16="http://schemas.microsoft.com/office/drawing/2014/main" id="{89F741CA-417A-43B7-A26E-A4119E2679CE}"/>
                </a:ext>
              </a:extLst>
            </p:cNvPr>
            <p:cNvPicPr>
              <a:picLocks noChangeAspect="1"/>
            </p:cNvPicPr>
            <p:nvPr/>
          </p:nvPicPr>
          <p:blipFill rotWithShape="1">
            <a:blip r:embed="rId3"/>
            <a:srcRect l="53961" t="16413" b="43282"/>
            <a:stretch/>
          </p:blipFill>
          <p:spPr>
            <a:xfrm>
              <a:off x="6778308" y="4693664"/>
              <a:ext cx="1300246" cy="659871"/>
            </a:xfrm>
            <a:prstGeom prst="rect">
              <a:avLst/>
            </a:prstGeom>
          </p:spPr>
        </p:pic>
        <p:sp>
          <p:nvSpPr>
            <p:cNvPr id="38" name="TextBox 37">
              <a:extLst>
                <a:ext uri="{FF2B5EF4-FFF2-40B4-BE49-F238E27FC236}">
                  <a16:creationId xmlns:a16="http://schemas.microsoft.com/office/drawing/2014/main" id="{849688AA-0EF9-49B3-82FD-7A3FDADC460D}"/>
                </a:ext>
              </a:extLst>
            </p:cNvPr>
            <p:cNvSpPr txBox="1"/>
            <p:nvPr/>
          </p:nvSpPr>
          <p:spPr>
            <a:xfrm>
              <a:off x="6971232" y="4810067"/>
              <a:ext cx="660517" cy="369332"/>
            </a:xfrm>
            <a:prstGeom prst="rect">
              <a:avLst/>
            </a:prstGeom>
            <a:noFill/>
          </p:spPr>
          <p:txBody>
            <a:bodyPr wrap="square" rtlCol="0">
              <a:spAutoFit/>
            </a:bodyPr>
            <a:lstStyle/>
            <a:p>
              <a:r>
                <a:rPr lang="en-US" dirty="0"/>
                <a:t>23</a:t>
              </a:r>
            </a:p>
          </p:txBody>
        </p:sp>
        <p:sp>
          <p:nvSpPr>
            <p:cNvPr id="39" name="TextBox 38">
              <a:extLst>
                <a:ext uri="{FF2B5EF4-FFF2-40B4-BE49-F238E27FC236}">
                  <a16:creationId xmlns:a16="http://schemas.microsoft.com/office/drawing/2014/main" id="{7CBE2FE1-A2A0-48C4-A5CE-FCA2A0DEE92A}"/>
                </a:ext>
              </a:extLst>
            </p:cNvPr>
            <p:cNvSpPr txBox="1"/>
            <p:nvPr/>
          </p:nvSpPr>
          <p:spPr>
            <a:xfrm>
              <a:off x="7437051" y="4409430"/>
              <a:ext cx="924794" cy="369332"/>
            </a:xfrm>
            <a:prstGeom prst="rect">
              <a:avLst/>
            </a:prstGeom>
            <a:noFill/>
          </p:spPr>
          <p:txBody>
            <a:bodyPr wrap="square" rtlCol="0">
              <a:spAutoFit/>
            </a:bodyPr>
            <a:lstStyle/>
            <a:p>
              <a:r>
                <a:rPr lang="en-US" dirty="0"/>
                <a:t>*next</a:t>
              </a:r>
            </a:p>
          </p:txBody>
        </p:sp>
        <p:grpSp>
          <p:nvGrpSpPr>
            <p:cNvPr id="40" name="Group 8">
              <a:extLst>
                <a:ext uri="{FF2B5EF4-FFF2-40B4-BE49-F238E27FC236}">
                  <a16:creationId xmlns:a16="http://schemas.microsoft.com/office/drawing/2014/main" id="{C550C639-13F0-4068-B09F-AE08011B7876}"/>
                </a:ext>
              </a:extLst>
            </p:cNvPr>
            <p:cNvGrpSpPr>
              <a:grpSpLocks/>
            </p:cNvGrpSpPr>
            <p:nvPr/>
          </p:nvGrpSpPr>
          <p:grpSpPr bwMode="auto">
            <a:xfrm>
              <a:off x="5682926" y="4310863"/>
              <a:ext cx="1095382" cy="927143"/>
              <a:chOff x="354" y="2732"/>
              <a:chExt cx="798" cy="580"/>
            </a:xfrm>
          </p:grpSpPr>
          <p:sp>
            <p:nvSpPr>
              <p:cNvPr id="41" name="Rectangle 4">
                <a:extLst>
                  <a:ext uri="{FF2B5EF4-FFF2-40B4-BE49-F238E27FC236}">
                    <a16:creationId xmlns:a16="http://schemas.microsoft.com/office/drawing/2014/main" id="{61E7BE71-8F6B-4F16-AAF4-601C0811EBEF}"/>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2" name="Line 5">
                <a:extLst>
                  <a:ext uri="{FF2B5EF4-FFF2-40B4-BE49-F238E27FC236}">
                    <a16:creationId xmlns:a16="http://schemas.microsoft.com/office/drawing/2014/main" id="{475B4E92-A5B4-4A2E-AB67-AB5C76E42A6B}"/>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7">
                <a:extLst>
                  <a:ext uri="{FF2B5EF4-FFF2-40B4-BE49-F238E27FC236}">
                    <a16:creationId xmlns:a16="http://schemas.microsoft.com/office/drawing/2014/main" id="{8F4832C2-BEA7-41AE-9A48-A5A766B428A3}"/>
                  </a:ext>
                </a:extLst>
              </p:cNvPr>
              <p:cNvSpPr txBox="1">
                <a:spLocks noChangeArrowheads="1"/>
              </p:cNvSpPr>
              <p:nvPr/>
            </p:nvSpPr>
            <p:spPr bwMode="auto">
              <a:xfrm>
                <a:off x="354" y="2732"/>
                <a:ext cx="5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44" name="Line 5">
              <a:extLst>
                <a:ext uri="{FF2B5EF4-FFF2-40B4-BE49-F238E27FC236}">
                  <a16:creationId xmlns:a16="http://schemas.microsoft.com/office/drawing/2014/main" id="{65B93D4C-BFEE-4C3D-B16E-A7F7725A5E11}"/>
                </a:ext>
              </a:extLst>
            </p:cNvPr>
            <p:cNvSpPr>
              <a:spLocks noChangeShapeType="1"/>
            </p:cNvSpPr>
            <p:nvPr/>
          </p:nvSpPr>
          <p:spPr bwMode="auto">
            <a:xfrm>
              <a:off x="7893110" y="5048765"/>
              <a:ext cx="46121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44">
              <a:extLst>
                <a:ext uri="{FF2B5EF4-FFF2-40B4-BE49-F238E27FC236}">
                  <a16:creationId xmlns:a16="http://schemas.microsoft.com/office/drawing/2014/main" id="{547D8873-8C19-4D2D-AA4F-280D997E1471}"/>
                </a:ext>
              </a:extLst>
            </p:cNvPr>
            <p:cNvPicPr>
              <a:picLocks noChangeAspect="1"/>
            </p:cNvPicPr>
            <p:nvPr/>
          </p:nvPicPr>
          <p:blipFill rotWithShape="1">
            <a:blip r:embed="rId3"/>
            <a:srcRect l="53961" t="16413" b="43282"/>
            <a:stretch/>
          </p:blipFill>
          <p:spPr>
            <a:xfrm>
              <a:off x="8369011" y="4700902"/>
              <a:ext cx="1300246" cy="659871"/>
            </a:xfrm>
            <a:prstGeom prst="rect">
              <a:avLst/>
            </a:prstGeom>
          </p:spPr>
        </p:pic>
        <p:sp>
          <p:nvSpPr>
            <p:cNvPr id="10" name="TextBox 9">
              <a:extLst>
                <a:ext uri="{FF2B5EF4-FFF2-40B4-BE49-F238E27FC236}">
                  <a16:creationId xmlns:a16="http://schemas.microsoft.com/office/drawing/2014/main" id="{3D967D92-873B-4C42-B6CA-0E8344A0CB0E}"/>
                </a:ext>
              </a:extLst>
            </p:cNvPr>
            <p:cNvSpPr txBox="1"/>
            <p:nvPr/>
          </p:nvSpPr>
          <p:spPr>
            <a:xfrm>
              <a:off x="9002933" y="4435125"/>
              <a:ext cx="924794" cy="369332"/>
            </a:xfrm>
            <a:prstGeom prst="rect">
              <a:avLst/>
            </a:prstGeom>
            <a:noFill/>
          </p:spPr>
          <p:txBody>
            <a:bodyPr wrap="square" rtlCol="0">
              <a:spAutoFit/>
            </a:bodyPr>
            <a:lstStyle/>
            <a:p>
              <a:r>
                <a:rPr lang="en-US" dirty="0"/>
                <a:t>*next</a:t>
              </a:r>
            </a:p>
          </p:txBody>
        </p:sp>
        <p:sp>
          <p:nvSpPr>
            <p:cNvPr id="7" name="TextBox 6">
              <a:extLst>
                <a:ext uri="{FF2B5EF4-FFF2-40B4-BE49-F238E27FC236}">
                  <a16:creationId xmlns:a16="http://schemas.microsoft.com/office/drawing/2014/main" id="{2C644FA2-8707-4C2D-938F-4256907FCDA3}"/>
                </a:ext>
              </a:extLst>
            </p:cNvPr>
            <p:cNvSpPr txBox="1"/>
            <p:nvPr/>
          </p:nvSpPr>
          <p:spPr>
            <a:xfrm>
              <a:off x="8567566" y="4838932"/>
              <a:ext cx="660517" cy="369332"/>
            </a:xfrm>
            <a:prstGeom prst="rect">
              <a:avLst/>
            </a:prstGeom>
            <a:noFill/>
          </p:spPr>
          <p:txBody>
            <a:bodyPr wrap="square" rtlCol="0">
              <a:spAutoFit/>
            </a:bodyPr>
            <a:lstStyle/>
            <a:p>
              <a:r>
                <a:rPr lang="en-US" dirty="0"/>
                <a:t>24</a:t>
              </a:r>
            </a:p>
          </p:txBody>
        </p:sp>
        <p:sp>
          <p:nvSpPr>
            <p:cNvPr id="47" name="Line 5">
              <a:extLst>
                <a:ext uri="{FF2B5EF4-FFF2-40B4-BE49-F238E27FC236}">
                  <a16:creationId xmlns:a16="http://schemas.microsoft.com/office/drawing/2014/main" id="{7425076F-922B-4670-A4F4-53AB7A60F68E}"/>
                </a:ext>
              </a:extLst>
            </p:cNvPr>
            <p:cNvSpPr>
              <a:spLocks noChangeShapeType="1"/>
            </p:cNvSpPr>
            <p:nvPr/>
          </p:nvSpPr>
          <p:spPr bwMode="auto">
            <a:xfrm>
              <a:off x="9138016" y="6268872"/>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48" name="Picture 47">
              <a:extLst>
                <a:ext uri="{FF2B5EF4-FFF2-40B4-BE49-F238E27FC236}">
                  <a16:creationId xmlns:a16="http://schemas.microsoft.com/office/drawing/2014/main" id="{EDD8DF58-2DDC-4C85-8AB3-B42E8DFBF418}"/>
                </a:ext>
              </a:extLst>
            </p:cNvPr>
            <p:cNvPicPr>
              <a:picLocks noChangeAspect="1"/>
            </p:cNvPicPr>
            <p:nvPr/>
          </p:nvPicPr>
          <p:blipFill rotWithShape="1">
            <a:blip r:embed="rId3"/>
            <a:srcRect l="53961" t="16413" b="43282"/>
            <a:stretch/>
          </p:blipFill>
          <p:spPr>
            <a:xfrm>
              <a:off x="6826797" y="5894132"/>
              <a:ext cx="1300246" cy="659871"/>
            </a:xfrm>
            <a:prstGeom prst="rect">
              <a:avLst/>
            </a:prstGeom>
          </p:spPr>
        </p:pic>
        <p:sp>
          <p:nvSpPr>
            <p:cNvPr id="49" name="TextBox 48">
              <a:extLst>
                <a:ext uri="{FF2B5EF4-FFF2-40B4-BE49-F238E27FC236}">
                  <a16:creationId xmlns:a16="http://schemas.microsoft.com/office/drawing/2014/main" id="{FF2F38D3-5B50-46BD-B596-688B18DE51B1}"/>
                </a:ext>
              </a:extLst>
            </p:cNvPr>
            <p:cNvSpPr txBox="1"/>
            <p:nvPr/>
          </p:nvSpPr>
          <p:spPr>
            <a:xfrm>
              <a:off x="7019721" y="6010535"/>
              <a:ext cx="660517" cy="369332"/>
            </a:xfrm>
            <a:prstGeom prst="rect">
              <a:avLst/>
            </a:prstGeom>
            <a:noFill/>
          </p:spPr>
          <p:txBody>
            <a:bodyPr wrap="square" rtlCol="0">
              <a:spAutoFit/>
            </a:bodyPr>
            <a:lstStyle/>
            <a:p>
              <a:r>
                <a:rPr lang="en-US" dirty="0"/>
                <a:t>23</a:t>
              </a:r>
            </a:p>
          </p:txBody>
        </p:sp>
        <p:sp>
          <p:nvSpPr>
            <p:cNvPr id="50" name="TextBox 49">
              <a:extLst>
                <a:ext uri="{FF2B5EF4-FFF2-40B4-BE49-F238E27FC236}">
                  <a16:creationId xmlns:a16="http://schemas.microsoft.com/office/drawing/2014/main" id="{DBE82539-AEE0-4B74-AA1C-285C8D245ACF}"/>
                </a:ext>
              </a:extLst>
            </p:cNvPr>
            <p:cNvSpPr txBox="1"/>
            <p:nvPr/>
          </p:nvSpPr>
          <p:spPr>
            <a:xfrm>
              <a:off x="7485540" y="5609898"/>
              <a:ext cx="924794" cy="369332"/>
            </a:xfrm>
            <a:prstGeom prst="rect">
              <a:avLst/>
            </a:prstGeom>
            <a:noFill/>
          </p:spPr>
          <p:txBody>
            <a:bodyPr wrap="square" rtlCol="0">
              <a:spAutoFit/>
            </a:bodyPr>
            <a:lstStyle/>
            <a:p>
              <a:r>
                <a:rPr lang="en-US" dirty="0"/>
                <a:t>*next</a:t>
              </a:r>
            </a:p>
          </p:txBody>
        </p:sp>
        <p:grpSp>
          <p:nvGrpSpPr>
            <p:cNvPr id="51" name="Group 8">
              <a:extLst>
                <a:ext uri="{FF2B5EF4-FFF2-40B4-BE49-F238E27FC236}">
                  <a16:creationId xmlns:a16="http://schemas.microsoft.com/office/drawing/2014/main" id="{D9D23745-E390-4F9B-8FA0-BFA6AF5FC838}"/>
                </a:ext>
              </a:extLst>
            </p:cNvPr>
            <p:cNvGrpSpPr>
              <a:grpSpLocks/>
            </p:cNvGrpSpPr>
            <p:nvPr/>
          </p:nvGrpSpPr>
          <p:grpSpPr bwMode="auto">
            <a:xfrm>
              <a:off x="5731415" y="5511331"/>
              <a:ext cx="1095382" cy="927143"/>
              <a:chOff x="354" y="2732"/>
              <a:chExt cx="798" cy="580"/>
            </a:xfrm>
          </p:grpSpPr>
          <p:sp>
            <p:nvSpPr>
              <p:cNvPr id="52" name="Rectangle 4">
                <a:extLst>
                  <a:ext uri="{FF2B5EF4-FFF2-40B4-BE49-F238E27FC236}">
                    <a16:creationId xmlns:a16="http://schemas.microsoft.com/office/drawing/2014/main" id="{F4AA3B01-E05D-4308-B8D2-1F73BB1107DB}"/>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3" name="Line 5">
                <a:extLst>
                  <a:ext uri="{FF2B5EF4-FFF2-40B4-BE49-F238E27FC236}">
                    <a16:creationId xmlns:a16="http://schemas.microsoft.com/office/drawing/2014/main" id="{98B5ABC7-9943-4DCE-94BC-C9C79EB75675}"/>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7">
                <a:extLst>
                  <a:ext uri="{FF2B5EF4-FFF2-40B4-BE49-F238E27FC236}">
                    <a16:creationId xmlns:a16="http://schemas.microsoft.com/office/drawing/2014/main" id="{581282F8-D0FE-4FF3-AA7A-6EB3644F1968}"/>
                  </a:ext>
                </a:extLst>
              </p:cNvPr>
              <p:cNvSpPr txBox="1">
                <a:spLocks noChangeArrowheads="1"/>
              </p:cNvSpPr>
              <p:nvPr/>
            </p:nvSpPr>
            <p:spPr bwMode="auto">
              <a:xfrm>
                <a:off x="354" y="2732"/>
                <a:ext cx="5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55" name="Line 5">
              <a:extLst>
                <a:ext uri="{FF2B5EF4-FFF2-40B4-BE49-F238E27FC236}">
                  <a16:creationId xmlns:a16="http://schemas.microsoft.com/office/drawing/2014/main" id="{12900A2B-9007-4315-A1F2-5D71B62E9EAA}"/>
                </a:ext>
              </a:extLst>
            </p:cNvPr>
            <p:cNvSpPr>
              <a:spLocks noChangeShapeType="1"/>
            </p:cNvSpPr>
            <p:nvPr/>
          </p:nvSpPr>
          <p:spPr bwMode="auto">
            <a:xfrm>
              <a:off x="7941599" y="6249233"/>
              <a:ext cx="46121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56" name="Picture 55">
              <a:extLst>
                <a:ext uri="{FF2B5EF4-FFF2-40B4-BE49-F238E27FC236}">
                  <a16:creationId xmlns:a16="http://schemas.microsoft.com/office/drawing/2014/main" id="{AC16DF17-96F2-40D2-81BB-CD03C5321622}"/>
                </a:ext>
              </a:extLst>
            </p:cNvPr>
            <p:cNvPicPr>
              <a:picLocks noChangeAspect="1"/>
            </p:cNvPicPr>
            <p:nvPr/>
          </p:nvPicPr>
          <p:blipFill rotWithShape="1">
            <a:blip r:embed="rId3"/>
            <a:srcRect l="53961" t="16413" b="43282"/>
            <a:stretch/>
          </p:blipFill>
          <p:spPr>
            <a:xfrm>
              <a:off x="8417500" y="5901370"/>
              <a:ext cx="1300246" cy="659871"/>
            </a:xfrm>
            <a:prstGeom prst="rect">
              <a:avLst/>
            </a:prstGeom>
          </p:spPr>
        </p:pic>
        <p:sp>
          <p:nvSpPr>
            <p:cNvPr id="57" name="TextBox 56">
              <a:extLst>
                <a:ext uri="{FF2B5EF4-FFF2-40B4-BE49-F238E27FC236}">
                  <a16:creationId xmlns:a16="http://schemas.microsoft.com/office/drawing/2014/main" id="{ED8BEF0D-9F15-4204-88B6-7D2148602664}"/>
                </a:ext>
              </a:extLst>
            </p:cNvPr>
            <p:cNvSpPr txBox="1"/>
            <p:nvPr/>
          </p:nvSpPr>
          <p:spPr>
            <a:xfrm>
              <a:off x="9051422" y="5635593"/>
              <a:ext cx="924794" cy="369332"/>
            </a:xfrm>
            <a:prstGeom prst="rect">
              <a:avLst/>
            </a:prstGeom>
            <a:noFill/>
          </p:spPr>
          <p:txBody>
            <a:bodyPr wrap="square" rtlCol="0">
              <a:spAutoFit/>
            </a:bodyPr>
            <a:lstStyle/>
            <a:p>
              <a:r>
                <a:rPr lang="en-US" dirty="0"/>
                <a:t>*next</a:t>
              </a:r>
            </a:p>
          </p:txBody>
        </p:sp>
        <p:sp>
          <p:nvSpPr>
            <p:cNvPr id="58" name="TextBox 57">
              <a:extLst>
                <a:ext uri="{FF2B5EF4-FFF2-40B4-BE49-F238E27FC236}">
                  <a16:creationId xmlns:a16="http://schemas.microsoft.com/office/drawing/2014/main" id="{6AE6CFB9-4BA2-42B9-8F35-D4F3A1A76C9C}"/>
                </a:ext>
              </a:extLst>
            </p:cNvPr>
            <p:cNvSpPr txBox="1"/>
            <p:nvPr/>
          </p:nvSpPr>
          <p:spPr>
            <a:xfrm>
              <a:off x="8616055" y="6039400"/>
              <a:ext cx="660517" cy="369332"/>
            </a:xfrm>
            <a:prstGeom prst="rect">
              <a:avLst/>
            </a:prstGeom>
            <a:noFill/>
          </p:spPr>
          <p:txBody>
            <a:bodyPr wrap="square" rtlCol="0">
              <a:spAutoFit/>
            </a:bodyPr>
            <a:lstStyle/>
            <a:p>
              <a:r>
                <a:rPr lang="en-US" dirty="0"/>
                <a:t>24</a:t>
              </a:r>
            </a:p>
          </p:txBody>
        </p:sp>
        <p:sp>
          <p:nvSpPr>
            <p:cNvPr id="12" name="Text Box 7">
              <a:extLst>
                <a:ext uri="{FF2B5EF4-FFF2-40B4-BE49-F238E27FC236}">
                  <a16:creationId xmlns:a16="http://schemas.microsoft.com/office/drawing/2014/main" id="{1E7DC131-7B64-4ECF-A8CC-324013EED4A3}"/>
                </a:ext>
              </a:extLst>
            </p:cNvPr>
            <p:cNvSpPr txBox="1">
              <a:spLocks noChangeArrowheads="1"/>
            </p:cNvSpPr>
            <p:nvPr/>
          </p:nvSpPr>
          <p:spPr bwMode="auto">
            <a:xfrm>
              <a:off x="6831679" y="3141117"/>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13" name="Text Box 7">
              <a:extLst>
                <a:ext uri="{FF2B5EF4-FFF2-40B4-BE49-F238E27FC236}">
                  <a16:creationId xmlns:a16="http://schemas.microsoft.com/office/drawing/2014/main" id="{B4E06523-1084-4B5A-87FB-DA67373CCB08}"/>
                </a:ext>
              </a:extLst>
            </p:cNvPr>
            <p:cNvSpPr txBox="1">
              <a:spLocks noChangeArrowheads="1"/>
            </p:cNvSpPr>
            <p:nvPr/>
          </p:nvSpPr>
          <p:spPr bwMode="auto">
            <a:xfrm>
              <a:off x="6760755" y="4476333"/>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14" name="Text Box 7">
              <a:extLst>
                <a:ext uri="{FF2B5EF4-FFF2-40B4-BE49-F238E27FC236}">
                  <a16:creationId xmlns:a16="http://schemas.microsoft.com/office/drawing/2014/main" id="{5C817399-909D-437C-8581-86BE65777D12}"/>
                </a:ext>
              </a:extLst>
            </p:cNvPr>
            <p:cNvSpPr txBox="1">
              <a:spLocks noChangeArrowheads="1"/>
            </p:cNvSpPr>
            <p:nvPr/>
          </p:nvSpPr>
          <p:spPr bwMode="auto">
            <a:xfrm>
              <a:off x="6826798" y="5612459"/>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64" name="Text Box 7">
              <a:extLst>
                <a:ext uri="{FF2B5EF4-FFF2-40B4-BE49-F238E27FC236}">
                  <a16:creationId xmlns:a16="http://schemas.microsoft.com/office/drawing/2014/main" id="{BA2CBBD4-9896-4A7D-8E52-CEAEEEB855A5}"/>
                </a:ext>
              </a:extLst>
            </p:cNvPr>
            <p:cNvSpPr txBox="1">
              <a:spLocks noChangeArrowheads="1"/>
            </p:cNvSpPr>
            <p:nvPr/>
          </p:nvSpPr>
          <p:spPr bwMode="auto">
            <a:xfrm>
              <a:off x="8456021" y="4451775"/>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66" name="Text Box 7">
              <a:extLst>
                <a:ext uri="{FF2B5EF4-FFF2-40B4-BE49-F238E27FC236}">
                  <a16:creationId xmlns:a16="http://schemas.microsoft.com/office/drawing/2014/main" id="{8C82F41B-4AD8-4834-8F10-64E48A3F3E2C}"/>
                </a:ext>
              </a:extLst>
            </p:cNvPr>
            <p:cNvSpPr txBox="1">
              <a:spLocks noChangeArrowheads="1"/>
            </p:cNvSpPr>
            <p:nvPr/>
          </p:nvSpPr>
          <p:spPr bwMode="auto">
            <a:xfrm>
              <a:off x="8533143" y="5639145"/>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68" name="TextBox 67">
              <a:extLst>
                <a:ext uri="{FF2B5EF4-FFF2-40B4-BE49-F238E27FC236}">
                  <a16:creationId xmlns:a16="http://schemas.microsoft.com/office/drawing/2014/main" id="{F6E33C08-973E-4B67-A289-3D48B8598B3A}"/>
                </a:ext>
              </a:extLst>
            </p:cNvPr>
            <p:cNvSpPr txBox="1"/>
            <p:nvPr/>
          </p:nvSpPr>
          <p:spPr>
            <a:xfrm>
              <a:off x="9185966" y="3141117"/>
              <a:ext cx="924794" cy="369332"/>
            </a:xfrm>
            <a:prstGeom prst="rect">
              <a:avLst/>
            </a:prstGeom>
            <a:noFill/>
          </p:spPr>
          <p:txBody>
            <a:bodyPr wrap="square" rtlCol="0">
              <a:spAutoFit/>
            </a:bodyPr>
            <a:lstStyle/>
            <a:p>
              <a:r>
                <a:rPr lang="en-US" dirty="0"/>
                <a:t>*next</a:t>
              </a:r>
            </a:p>
          </p:txBody>
        </p:sp>
        <p:sp>
          <p:nvSpPr>
            <p:cNvPr id="70" name="Text Box 7">
              <a:extLst>
                <a:ext uri="{FF2B5EF4-FFF2-40B4-BE49-F238E27FC236}">
                  <a16:creationId xmlns:a16="http://schemas.microsoft.com/office/drawing/2014/main" id="{B6B00C71-76E4-49CD-8D7F-250C5614DAED}"/>
                </a:ext>
              </a:extLst>
            </p:cNvPr>
            <p:cNvSpPr txBox="1">
              <a:spLocks noChangeArrowheads="1"/>
            </p:cNvSpPr>
            <p:nvPr/>
          </p:nvSpPr>
          <p:spPr bwMode="auto">
            <a:xfrm>
              <a:off x="8566162" y="3168817"/>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grpSp>
    </p:spTree>
    <p:extLst>
      <p:ext uri="{BB962C8B-B14F-4D97-AF65-F5344CB8AC3E}">
        <p14:creationId xmlns:p14="http://schemas.microsoft.com/office/powerpoint/2010/main" val="27862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5. Keep adding more nodes (to beginning)</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381000" y="1559094"/>
            <a:ext cx="11430000" cy="4351338"/>
          </a:xfrm>
        </p:spPr>
        <p:txBody>
          <a:bodyPr>
            <a:normAutofit/>
          </a:bodyPr>
          <a:lstStyle/>
          <a:p>
            <a:pPr marL="0" indent="0">
              <a:buNone/>
            </a:pPr>
            <a:r>
              <a:rPr lang="en-US" sz="2000" dirty="0"/>
              <a:t>Example: Adding a second node </a:t>
            </a:r>
            <a:r>
              <a:rPr lang="en-US" sz="2000" b="1" dirty="0"/>
              <a:t>to the beginning </a:t>
            </a:r>
            <a:r>
              <a:rPr lang="en-US" sz="2000" dirty="0"/>
              <a:t>(with same ListNode struct):</a:t>
            </a:r>
          </a:p>
          <a:p>
            <a:pPr marL="0" indent="0">
              <a:buNone/>
            </a:pPr>
            <a:r>
              <a:rPr lang="en-US" altLang="en-US" sz="1600" dirty="0" err="1">
                <a:latin typeface="Courier New" panose="02070309020205020404" pitchFamily="49" charset="0"/>
              </a:rPr>
              <a:t>ListNode</a:t>
            </a:r>
            <a:r>
              <a:rPr lang="en-US" altLang="en-US" sz="1600" dirty="0">
                <a:latin typeface="Courier New" panose="02070309020205020404" pitchFamily="49" charset="0"/>
              </a:rPr>
              <a:t>* newHead;      // Create a pointer called newHead</a:t>
            </a:r>
          </a:p>
          <a:p>
            <a:pPr marL="0" indent="0">
              <a:buNone/>
            </a:pPr>
            <a:r>
              <a:rPr lang="en-US" sz="1600" dirty="0" err="1">
                <a:latin typeface="Courier New" panose="02070309020205020404" pitchFamily="49" charset="0"/>
              </a:rPr>
              <a:t>newHead</a:t>
            </a:r>
            <a:r>
              <a:rPr lang="en-US" sz="1600" dirty="0">
                <a:latin typeface="Courier New" panose="02070309020205020404" pitchFamily="49" charset="0"/>
              </a:rPr>
              <a:t> = new ListNode; // Allocate space for new node</a:t>
            </a:r>
            <a:endParaRPr lang="en-US" sz="1600" dirty="0"/>
          </a:p>
          <a:p>
            <a:pPr marL="0" lvl="1" indent="0">
              <a:lnSpc>
                <a:spcPct val="90000"/>
              </a:lnSpc>
              <a:spcBef>
                <a:spcPct val="55000"/>
              </a:spcBef>
              <a:buClr>
                <a:srgbClr val="3333CC"/>
              </a:buClr>
              <a:buFontTx/>
              <a:buNone/>
            </a:pPr>
            <a:r>
              <a:rPr lang="en-US" altLang="en-US" sz="1600" dirty="0" err="1">
                <a:latin typeface="Courier New" panose="02070309020205020404" pitchFamily="49" charset="0"/>
              </a:rPr>
              <a:t>newHead</a:t>
            </a:r>
            <a:r>
              <a:rPr lang="en-US" altLang="en-US" sz="1600" dirty="0">
                <a:latin typeface="Courier New" panose="02070309020205020404" pitchFamily="49" charset="0"/>
              </a:rPr>
              <a:t>-&gt;next = head;   // Link the </a:t>
            </a:r>
            <a:r>
              <a:rPr lang="en-US" altLang="en-US" sz="1600" dirty="0" err="1">
                <a:latin typeface="Courier New" panose="02070309020205020404" pitchFamily="49" charset="0"/>
              </a:rPr>
              <a:t>newHead</a:t>
            </a:r>
            <a:r>
              <a:rPr lang="en-US" altLang="en-US" sz="1600" dirty="0">
                <a:latin typeface="Courier New" panose="02070309020205020404" pitchFamily="49" charset="0"/>
              </a:rPr>
              <a:t> to old head</a:t>
            </a: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sz="2000" dirty="0"/>
          </a:p>
          <a:p>
            <a:pPr lvl="1">
              <a:lnSpc>
                <a:spcPct val="90000"/>
              </a:lnSpc>
              <a:spcBef>
                <a:spcPct val="55000"/>
              </a:spcBef>
              <a:buClr>
                <a:srgbClr val="3333CC"/>
              </a:buClr>
              <a:buFontTx/>
              <a:buNone/>
            </a:pPr>
            <a:endParaRPr lang="en-US" sz="1200" dirty="0"/>
          </a:p>
        </p:txBody>
      </p:sp>
      <p:pic>
        <p:nvPicPr>
          <p:cNvPr id="19" name="Picture 18">
            <a:extLst>
              <a:ext uri="{FF2B5EF4-FFF2-40B4-BE49-F238E27FC236}">
                <a16:creationId xmlns:a16="http://schemas.microsoft.com/office/drawing/2014/main" id="{4C185FFA-B5DD-4257-94DC-F89DE006A320}"/>
              </a:ext>
            </a:extLst>
          </p:cNvPr>
          <p:cNvPicPr>
            <a:picLocks noChangeAspect="1"/>
          </p:cNvPicPr>
          <p:nvPr/>
        </p:nvPicPr>
        <p:blipFill rotWithShape="1">
          <a:blip r:embed="rId3"/>
          <a:srcRect l="53961" t="16413" b="43282"/>
          <a:stretch/>
        </p:blipFill>
        <p:spPr>
          <a:xfrm>
            <a:off x="7932410" y="3733066"/>
            <a:ext cx="1300246" cy="655321"/>
          </a:xfrm>
          <a:prstGeom prst="rect">
            <a:avLst/>
          </a:prstGeom>
        </p:spPr>
      </p:pic>
      <p:sp>
        <p:nvSpPr>
          <p:cNvPr id="22" name="TextBox 21">
            <a:extLst>
              <a:ext uri="{FF2B5EF4-FFF2-40B4-BE49-F238E27FC236}">
                <a16:creationId xmlns:a16="http://schemas.microsoft.com/office/drawing/2014/main" id="{D3C7DAEF-6FB6-444F-8DAA-8C02D58F5811}"/>
              </a:ext>
            </a:extLst>
          </p:cNvPr>
          <p:cNvSpPr txBox="1"/>
          <p:nvPr/>
        </p:nvSpPr>
        <p:spPr>
          <a:xfrm>
            <a:off x="8770259" y="3421935"/>
            <a:ext cx="924794" cy="369332"/>
          </a:xfrm>
          <a:prstGeom prst="rect">
            <a:avLst/>
          </a:prstGeom>
          <a:noFill/>
        </p:spPr>
        <p:txBody>
          <a:bodyPr wrap="square" rtlCol="0">
            <a:spAutoFit/>
          </a:bodyPr>
          <a:lstStyle/>
          <a:p>
            <a:r>
              <a:rPr lang="en-US" dirty="0"/>
              <a:t>*next</a:t>
            </a:r>
          </a:p>
        </p:txBody>
      </p:sp>
      <p:grpSp>
        <p:nvGrpSpPr>
          <p:cNvPr id="26" name="Group 8">
            <a:extLst>
              <a:ext uri="{FF2B5EF4-FFF2-40B4-BE49-F238E27FC236}">
                <a16:creationId xmlns:a16="http://schemas.microsoft.com/office/drawing/2014/main" id="{315F7A35-62DD-4740-994A-AA45165C7CBF}"/>
              </a:ext>
            </a:extLst>
          </p:cNvPr>
          <p:cNvGrpSpPr>
            <a:grpSpLocks/>
          </p:cNvGrpSpPr>
          <p:nvPr/>
        </p:nvGrpSpPr>
        <p:grpSpPr bwMode="auto">
          <a:xfrm>
            <a:off x="1831749" y="3174043"/>
            <a:ext cx="1211262" cy="920750"/>
            <a:chOff x="389" y="2732"/>
            <a:chExt cx="763" cy="580"/>
          </a:xfrm>
        </p:grpSpPr>
        <p:sp>
          <p:nvSpPr>
            <p:cNvPr id="28" name="Rectangle 4">
              <a:extLst>
                <a:ext uri="{FF2B5EF4-FFF2-40B4-BE49-F238E27FC236}">
                  <a16:creationId xmlns:a16="http://schemas.microsoft.com/office/drawing/2014/main" id="{FCDB11B6-A427-4419-B802-F67E56571B74}"/>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0" name="Line 5">
              <a:extLst>
                <a:ext uri="{FF2B5EF4-FFF2-40B4-BE49-F238E27FC236}">
                  <a16:creationId xmlns:a16="http://schemas.microsoft.com/office/drawing/2014/main" id="{CD5327E9-C78D-4AFE-8C75-3326232918A1}"/>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7">
              <a:extLst>
                <a:ext uri="{FF2B5EF4-FFF2-40B4-BE49-F238E27FC236}">
                  <a16:creationId xmlns:a16="http://schemas.microsoft.com/office/drawing/2014/main" id="{E43D48D1-10D3-47CA-AFC6-1DD2E8B31877}"/>
                </a:ext>
              </a:extLst>
            </p:cNvPr>
            <p:cNvSpPr txBox="1">
              <a:spLocks noChangeArrowheads="1"/>
            </p:cNvSpPr>
            <p:nvPr/>
          </p:nvSpPr>
          <p:spPr bwMode="auto">
            <a:xfrm>
              <a:off x="389" y="2732"/>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33" name="Line 5">
            <a:extLst>
              <a:ext uri="{FF2B5EF4-FFF2-40B4-BE49-F238E27FC236}">
                <a16:creationId xmlns:a16="http://schemas.microsoft.com/office/drawing/2014/main" id="{C23CEF5A-3DBA-40F0-AFAE-BC8D37E845BF}"/>
              </a:ext>
            </a:extLst>
          </p:cNvPr>
          <p:cNvSpPr>
            <a:spLocks noChangeShapeType="1"/>
          </p:cNvSpPr>
          <p:nvPr/>
        </p:nvSpPr>
        <p:spPr bwMode="auto">
          <a:xfrm>
            <a:off x="9047212" y="4088167"/>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Text Box 6">
            <a:extLst>
              <a:ext uri="{FF2B5EF4-FFF2-40B4-BE49-F238E27FC236}">
                <a16:creationId xmlns:a16="http://schemas.microsoft.com/office/drawing/2014/main" id="{EC5E7E50-73FF-4444-9F73-BFD063289867}"/>
              </a:ext>
            </a:extLst>
          </p:cNvPr>
          <p:cNvSpPr txBox="1">
            <a:spLocks noChangeArrowheads="1"/>
          </p:cNvSpPr>
          <p:nvPr/>
        </p:nvSpPr>
        <p:spPr bwMode="auto">
          <a:xfrm>
            <a:off x="5088448" y="3639547"/>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pic>
        <p:nvPicPr>
          <p:cNvPr id="35" name="Picture 34">
            <a:extLst>
              <a:ext uri="{FF2B5EF4-FFF2-40B4-BE49-F238E27FC236}">
                <a16:creationId xmlns:a16="http://schemas.microsoft.com/office/drawing/2014/main" id="{9716AFE7-DCB0-49D9-8EFB-F6345C82E88E}"/>
              </a:ext>
            </a:extLst>
          </p:cNvPr>
          <p:cNvPicPr>
            <a:picLocks noChangeAspect="1"/>
          </p:cNvPicPr>
          <p:nvPr/>
        </p:nvPicPr>
        <p:blipFill rotWithShape="1">
          <a:blip r:embed="rId3"/>
          <a:srcRect l="53961" t="16413" b="43282"/>
          <a:stretch/>
        </p:blipFill>
        <p:spPr>
          <a:xfrm>
            <a:off x="3111450" y="3489567"/>
            <a:ext cx="1300246" cy="655321"/>
          </a:xfrm>
          <a:prstGeom prst="rect">
            <a:avLst/>
          </a:prstGeom>
        </p:spPr>
      </p:pic>
      <p:sp>
        <p:nvSpPr>
          <p:cNvPr id="36" name="TextBox 35">
            <a:extLst>
              <a:ext uri="{FF2B5EF4-FFF2-40B4-BE49-F238E27FC236}">
                <a16:creationId xmlns:a16="http://schemas.microsoft.com/office/drawing/2014/main" id="{2D9C0D13-1BE9-4BD1-8D1D-0A882E2399F6}"/>
              </a:ext>
            </a:extLst>
          </p:cNvPr>
          <p:cNvSpPr txBox="1"/>
          <p:nvPr/>
        </p:nvSpPr>
        <p:spPr>
          <a:xfrm>
            <a:off x="3304374" y="3605970"/>
            <a:ext cx="660517" cy="369332"/>
          </a:xfrm>
          <a:prstGeom prst="rect">
            <a:avLst/>
          </a:prstGeom>
          <a:noFill/>
        </p:spPr>
        <p:txBody>
          <a:bodyPr wrap="square" rtlCol="0">
            <a:spAutoFit/>
          </a:bodyPr>
          <a:lstStyle/>
          <a:p>
            <a:r>
              <a:rPr lang="en-US" dirty="0"/>
              <a:t>23</a:t>
            </a:r>
          </a:p>
        </p:txBody>
      </p:sp>
      <p:sp>
        <p:nvSpPr>
          <p:cNvPr id="37" name="TextBox 36">
            <a:extLst>
              <a:ext uri="{FF2B5EF4-FFF2-40B4-BE49-F238E27FC236}">
                <a16:creationId xmlns:a16="http://schemas.microsoft.com/office/drawing/2014/main" id="{CC0A354E-DCA4-4B6A-9F77-CB69766BB838}"/>
              </a:ext>
            </a:extLst>
          </p:cNvPr>
          <p:cNvSpPr txBox="1"/>
          <p:nvPr/>
        </p:nvSpPr>
        <p:spPr>
          <a:xfrm>
            <a:off x="3949299" y="3178436"/>
            <a:ext cx="924794" cy="369332"/>
          </a:xfrm>
          <a:prstGeom prst="rect">
            <a:avLst/>
          </a:prstGeom>
          <a:noFill/>
        </p:spPr>
        <p:txBody>
          <a:bodyPr wrap="square" rtlCol="0">
            <a:spAutoFit/>
          </a:bodyPr>
          <a:lstStyle/>
          <a:p>
            <a:r>
              <a:rPr lang="en-US" dirty="0"/>
              <a:t>*next</a:t>
            </a:r>
          </a:p>
        </p:txBody>
      </p:sp>
      <p:sp>
        <p:nvSpPr>
          <p:cNvPr id="38" name="Line 5">
            <a:extLst>
              <a:ext uri="{FF2B5EF4-FFF2-40B4-BE49-F238E27FC236}">
                <a16:creationId xmlns:a16="http://schemas.microsoft.com/office/drawing/2014/main" id="{E7DC2558-D6B8-4B13-81DD-D857A98E4F1F}"/>
              </a:ext>
            </a:extLst>
          </p:cNvPr>
          <p:cNvSpPr>
            <a:spLocks noChangeShapeType="1"/>
          </p:cNvSpPr>
          <p:nvPr/>
        </p:nvSpPr>
        <p:spPr bwMode="auto">
          <a:xfrm>
            <a:off x="4226252" y="3844668"/>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0" name="Group 8">
            <a:extLst>
              <a:ext uri="{FF2B5EF4-FFF2-40B4-BE49-F238E27FC236}">
                <a16:creationId xmlns:a16="http://schemas.microsoft.com/office/drawing/2014/main" id="{A1912C2B-5943-41EC-BB28-1D02D4793702}"/>
              </a:ext>
            </a:extLst>
          </p:cNvPr>
          <p:cNvGrpSpPr>
            <a:grpSpLocks/>
          </p:cNvGrpSpPr>
          <p:nvPr/>
        </p:nvGrpSpPr>
        <p:grpSpPr bwMode="auto">
          <a:xfrm>
            <a:off x="6483225" y="3348540"/>
            <a:ext cx="1438276" cy="920750"/>
            <a:chOff x="246" y="2732"/>
            <a:chExt cx="906" cy="580"/>
          </a:xfrm>
        </p:grpSpPr>
        <p:sp>
          <p:nvSpPr>
            <p:cNvPr id="41" name="Rectangle 4">
              <a:extLst>
                <a:ext uri="{FF2B5EF4-FFF2-40B4-BE49-F238E27FC236}">
                  <a16:creationId xmlns:a16="http://schemas.microsoft.com/office/drawing/2014/main" id="{60B4D479-DA1D-4F67-8251-A0A5E9772148}"/>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2" name="Line 5">
              <a:extLst>
                <a:ext uri="{FF2B5EF4-FFF2-40B4-BE49-F238E27FC236}">
                  <a16:creationId xmlns:a16="http://schemas.microsoft.com/office/drawing/2014/main" id="{00D8C8FA-0942-4272-880E-4B3D4D9679BE}"/>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7">
              <a:extLst>
                <a:ext uri="{FF2B5EF4-FFF2-40B4-BE49-F238E27FC236}">
                  <a16:creationId xmlns:a16="http://schemas.microsoft.com/office/drawing/2014/main" id="{29516C42-11D3-411B-B1FE-C3AD9DBBA073}"/>
                </a:ext>
              </a:extLst>
            </p:cNvPr>
            <p:cNvSpPr txBox="1">
              <a:spLocks noChangeArrowheads="1"/>
            </p:cNvSpPr>
            <p:nvPr/>
          </p:nvSpPr>
          <p:spPr bwMode="auto">
            <a:xfrm>
              <a:off x="246" y="2732"/>
              <a:ext cx="7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newHead</a:t>
              </a:r>
            </a:p>
          </p:txBody>
        </p:sp>
      </p:grpSp>
      <p:sp>
        <p:nvSpPr>
          <p:cNvPr id="14" name="Arrow: Right 13">
            <a:extLst>
              <a:ext uri="{FF2B5EF4-FFF2-40B4-BE49-F238E27FC236}">
                <a16:creationId xmlns:a16="http://schemas.microsoft.com/office/drawing/2014/main" id="{2A7ED3E0-A422-4EC2-A02B-E84C4AACE4EA}"/>
              </a:ext>
            </a:extLst>
          </p:cNvPr>
          <p:cNvSpPr/>
          <p:nvPr/>
        </p:nvSpPr>
        <p:spPr>
          <a:xfrm rot="5400000">
            <a:off x="3868028" y="4312887"/>
            <a:ext cx="655321" cy="1001830"/>
          </a:xfrm>
          <a:prstGeom prst="rightArrow">
            <a:avLst>
              <a:gd name="adj1" fmla="val 50000"/>
              <a:gd name="adj2" fmla="val 23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F840318-EDC9-4D90-8924-2552BB785E31}"/>
              </a:ext>
            </a:extLst>
          </p:cNvPr>
          <p:cNvPicPr>
            <a:picLocks noChangeAspect="1"/>
          </p:cNvPicPr>
          <p:nvPr/>
        </p:nvPicPr>
        <p:blipFill rotWithShape="1">
          <a:blip r:embed="rId3"/>
          <a:srcRect l="53961" t="16413" b="43282"/>
          <a:stretch/>
        </p:blipFill>
        <p:spPr>
          <a:xfrm>
            <a:off x="3770924" y="5664901"/>
            <a:ext cx="1300246" cy="655321"/>
          </a:xfrm>
          <a:prstGeom prst="rect">
            <a:avLst/>
          </a:prstGeom>
        </p:spPr>
      </p:pic>
      <p:sp>
        <p:nvSpPr>
          <p:cNvPr id="45" name="TextBox 44">
            <a:extLst>
              <a:ext uri="{FF2B5EF4-FFF2-40B4-BE49-F238E27FC236}">
                <a16:creationId xmlns:a16="http://schemas.microsoft.com/office/drawing/2014/main" id="{6D781885-5FA3-48AF-A94F-816F304364F2}"/>
              </a:ext>
            </a:extLst>
          </p:cNvPr>
          <p:cNvSpPr txBox="1"/>
          <p:nvPr/>
        </p:nvSpPr>
        <p:spPr>
          <a:xfrm>
            <a:off x="4608773" y="5353770"/>
            <a:ext cx="924794" cy="369332"/>
          </a:xfrm>
          <a:prstGeom prst="rect">
            <a:avLst/>
          </a:prstGeom>
          <a:noFill/>
        </p:spPr>
        <p:txBody>
          <a:bodyPr wrap="square" rtlCol="0">
            <a:spAutoFit/>
          </a:bodyPr>
          <a:lstStyle/>
          <a:p>
            <a:r>
              <a:rPr lang="en-US" dirty="0"/>
              <a:t>*next</a:t>
            </a:r>
          </a:p>
        </p:txBody>
      </p:sp>
      <p:sp>
        <p:nvSpPr>
          <p:cNvPr id="50" name="Line 5">
            <a:extLst>
              <a:ext uri="{FF2B5EF4-FFF2-40B4-BE49-F238E27FC236}">
                <a16:creationId xmlns:a16="http://schemas.microsoft.com/office/drawing/2014/main" id="{142A8041-1D69-4E71-A4EC-D127226858BC}"/>
              </a:ext>
            </a:extLst>
          </p:cNvPr>
          <p:cNvSpPr>
            <a:spLocks noChangeShapeType="1"/>
          </p:cNvSpPr>
          <p:nvPr/>
        </p:nvSpPr>
        <p:spPr bwMode="auto">
          <a:xfrm flipV="1">
            <a:off x="4882800" y="6019382"/>
            <a:ext cx="968841"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6">
            <a:extLst>
              <a:ext uri="{FF2B5EF4-FFF2-40B4-BE49-F238E27FC236}">
                <a16:creationId xmlns:a16="http://schemas.microsoft.com/office/drawing/2014/main" id="{AF3C74E9-3600-4EE9-8485-078917A34D83}"/>
              </a:ext>
            </a:extLst>
          </p:cNvPr>
          <p:cNvSpPr txBox="1">
            <a:spLocks noChangeArrowheads="1"/>
          </p:cNvSpPr>
          <p:nvPr/>
        </p:nvSpPr>
        <p:spPr bwMode="auto">
          <a:xfrm>
            <a:off x="7859196" y="583558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pic>
        <p:nvPicPr>
          <p:cNvPr id="52" name="Picture 51">
            <a:extLst>
              <a:ext uri="{FF2B5EF4-FFF2-40B4-BE49-F238E27FC236}">
                <a16:creationId xmlns:a16="http://schemas.microsoft.com/office/drawing/2014/main" id="{5E4977DA-91EC-495F-A63E-5173FCB6E8FA}"/>
              </a:ext>
            </a:extLst>
          </p:cNvPr>
          <p:cNvPicPr>
            <a:picLocks noChangeAspect="1"/>
          </p:cNvPicPr>
          <p:nvPr/>
        </p:nvPicPr>
        <p:blipFill rotWithShape="1">
          <a:blip r:embed="rId3"/>
          <a:srcRect l="53961" t="16413" b="43282"/>
          <a:stretch/>
        </p:blipFill>
        <p:spPr>
          <a:xfrm>
            <a:off x="5882198" y="5685602"/>
            <a:ext cx="1300246" cy="655321"/>
          </a:xfrm>
          <a:prstGeom prst="rect">
            <a:avLst/>
          </a:prstGeom>
        </p:spPr>
      </p:pic>
      <p:sp>
        <p:nvSpPr>
          <p:cNvPr id="53" name="TextBox 52">
            <a:extLst>
              <a:ext uri="{FF2B5EF4-FFF2-40B4-BE49-F238E27FC236}">
                <a16:creationId xmlns:a16="http://schemas.microsoft.com/office/drawing/2014/main" id="{2990A368-62BB-4D55-AC67-66F583F13861}"/>
              </a:ext>
            </a:extLst>
          </p:cNvPr>
          <p:cNvSpPr txBox="1"/>
          <p:nvPr/>
        </p:nvSpPr>
        <p:spPr>
          <a:xfrm>
            <a:off x="6075122" y="5802005"/>
            <a:ext cx="660517" cy="369332"/>
          </a:xfrm>
          <a:prstGeom prst="rect">
            <a:avLst/>
          </a:prstGeom>
          <a:noFill/>
        </p:spPr>
        <p:txBody>
          <a:bodyPr wrap="square" rtlCol="0">
            <a:spAutoFit/>
          </a:bodyPr>
          <a:lstStyle/>
          <a:p>
            <a:r>
              <a:rPr lang="en-US" dirty="0"/>
              <a:t>23</a:t>
            </a:r>
          </a:p>
        </p:txBody>
      </p:sp>
      <p:sp>
        <p:nvSpPr>
          <p:cNvPr id="54" name="TextBox 53">
            <a:extLst>
              <a:ext uri="{FF2B5EF4-FFF2-40B4-BE49-F238E27FC236}">
                <a16:creationId xmlns:a16="http://schemas.microsoft.com/office/drawing/2014/main" id="{1C496C49-AE0A-41D3-A127-784DFF3316D4}"/>
              </a:ext>
            </a:extLst>
          </p:cNvPr>
          <p:cNvSpPr txBox="1"/>
          <p:nvPr/>
        </p:nvSpPr>
        <p:spPr>
          <a:xfrm>
            <a:off x="6720047" y="5374471"/>
            <a:ext cx="924794" cy="369332"/>
          </a:xfrm>
          <a:prstGeom prst="rect">
            <a:avLst/>
          </a:prstGeom>
          <a:noFill/>
        </p:spPr>
        <p:txBody>
          <a:bodyPr wrap="square" rtlCol="0">
            <a:spAutoFit/>
          </a:bodyPr>
          <a:lstStyle/>
          <a:p>
            <a:r>
              <a:rPr lang="en-US" dirty="0"/>
              <a:t>*next</a:t>
            </a:r>
          </a:p>
        </p:txBody>
      </p:sp>
      <p:sp>
        <p:nvSpPr>
          <p:cNvPr id="55" name="Line 5">
            <a:extLst>
              <a:ext uri="{FF2B5EF4-FFF2-40B4-BE49-F238E27FC236}">
                <a16:creationId xmlns:a16="http://schemas.microsoft.com/office/drawing/2014/main" id="{A238C43A-AE0A-4CA2-8A7E-5C8DAF3D2F2E}"/>
              </a:ext>
            </a:extLst>
          </p:cNvPr>
          <p:cNvSpPr>
            <a:spLocks noChangeShapeType="1"/>
          </p:cNvSpPr>
          <p:nvPr/>
        </p:nvSpPr>
        <p:spPr bwMode="auto">
          <a:xfrm>
            <a:off x="6997000" y="6040703"/>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6" name="Group 8">
            <a:extLst>
              <a:ext uri="{FF2B5EF4-FFF2-40B4-BE49-F238E27FC236}">
                <a16:creationId xmlns:a16="http://schemas.microsoft.com/office/drawing/2014/main" id="{4832B092-85AE-45EA-87EE-A4C981FF9A11}"/>
              </a:ext>
            </a:extLst>
          </p:cNvPr>
          <p:cNvGrpSpPr>
            <a:grpSpLocks/>
          </p:cNvGrpSpPr>
          <p:nvPr/>
        </p:nvGrpSpPr>
        <p:grpSpPr bwMode="auto">
          <a:xfrm>
            <a:off x="2321739" y="5280375"/>
            <a:ext cx="1438276" cy="920750"/>
            <a:chOff x="246" y="2732"/>
            <a:chExt cx="906" cy="580"/>
          </a:xfrm>
        </p:grpSpPr>
        <p:sp>
          <p:nvSpPr>
            <p:cNvPr id="57" name="Rectangle 4">
              <a:extLst>
                <a:ext uri="{FF2B5EF4-FFF2-40B4-BE49-F238E27FC236}">
                  <a16:creationId xmlns:a16="http://schemas.microsoft.com/office/drawing/2014/main" id="{EE2CAB8C-1968-46A3-BC4A-788211D85006}"/>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8" name="Line 5">
              <a:extLst>
                <a:ext uri="{FF2B5EF4-FFF2-40B4-BE49-F238E27FC236}">
                  <a16:creationId xmlns:a16="http://schemas.microsoft.com/office/drawing/2014/main" id="{72AE3FAC-7F5A-492A-92B0-A28CCCAC4A68}"/>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7">
              <a:extLst>
                <a:ext uri="{FF2B5EF4-FFF2-40B4-BE49-F238E27FC236}">
                  <a16:creationId xmlns:a16="http://schemas.microsoft.com/office/drawing/2014/main" id="{6B612EB2-E1B7-44C1-A2EF-850F2D19EBA3}"/>
                </a:ext>
              </a:extLst>
            </p:cNvPr>
            <p:cNvSpPr txBox="1">
              <a:spLocks noChangeArrowheads="1"/>
            </p:cNvSpPr>
            <p:nvPr/>
          </p:nvSpPr>
          <p:spPr bwMode="auto">
            <a:xfrm>
              <a:off x="246" y="2732"/>
              <a:ext cx="7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newHead</a:t>
              </a:r>
            </a:p>
          </p:txBody>
        </p:sp>
      </p:grpSp>
      <p:sp>
        <p:nvSpPr>
          <p:cNvPr id="60" name="TextBox 59">
            <a:extLst>
              <a:ext uri="{FF2B5EF4-FFF2-40B4-BE49-F238E27FC236}">
                <a16:creationId xmlns:a16="http://schemas.microsoft.com/office/drawing/2014/main" id="{6F81FCA0-2A62-489C-BF0A-7A957B51284A}"/>
              </a:ext>
            </a:extLst>
          </p:cNvPr>
          <p:cNvSpPr txBox="1"/>
          <p:nvPr/>
        </p:nvSpPr>
        <p:spPr>
          <a:xfrm>
            <a:off x="4759200" y="4762271"/>
            <a:ext cx="4572000" cy="369332"/>
          </a:xfrm>
          <a:prstGeom prst="rect">
            <a:avLst/>
          </a:prstGeom>
          <a:noFill/>
        </p:spPr>
        <p:txBody>
          <a:bodyPr wrap="square">
            <a:spAutoFit/>
          </a:bodyPr>
          <a:lstStyle/>
          <a:p>
            <a:r>
              <a:rPr lang="en-US" altLang="en-US" dirty="0">
                <a:latin typeface="Courier New" panose="02070309020205020404" pitchFamily="49" charset="0"/>
              </a:rPr>
              <a:t>newHead-&gt;next = head;</a:t>
            </a:r>
            <a:endParaRPr lang="en-US" dirty="0"/>
          </a:p>
        </p:txBody>
      </p:sp>
    </p:spTree>
    <p:extLst>
      <p:ext uri="{BB962C8B-B14F-4D97-AF65-F5344CB8AC3E}">
        <p14:creationId xmlns:p14="http://schemas.microsoft.com/office/powerpoint/2010/main" val="221114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5. Add more Nodes (to beginning, continued)</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1956943" y="2358189"/>
            <a:ext cx="8229600" cy="3600841"/>
          </a:xfrm>
        </p:spPr>
        <p:txBody>
          <a:bodyPr>
            <a:normAutofit/>
          </a:bodyPr>
          <a:lstStyle/>
          <a:p>
            <a:pPr marL="0" indent="0">
              <a:buNone/>
            </a:pPr>
            <a:r>
              <a:rPr lang="en-US" sz="2000" dirty="0"/>
              <a:t>(adding new node </a:t>
            </a:r>
            <a:r>
              <a:rPr lang="en-US" sz="2000" b="1" dirty="0"/>
              <a:t>to the beginning, </a:t>
            </a:r>
            <a:r>
              <a:rPr lang="en-US" sz="2000" dirty="0"/>
              <a:t>continued)</a:t>
            </a:r>
          </a:p>
          <a:p>
            <a:pPr lvl="1">
              <a:lnSpc>
                <a:spcPct val="90000"/>
              </a:lnSpc>
              <a:spcBef>
                <a:spcPct val="55000"/>
              </a:spcBef>
              <a:buClr>
                <a:srgbClr val="3333CC"/>
              </a:buClr>
              <a:buNone/>
            </a:pPr>
            <a:r>
              <a:rPr lang="en-US" altLang="en-US" sz="1600" dirty="0" err="1">
                <a:latin typeface="Courier New" panose="02070309020205020404" pitchFamily="49" charset="0"/>
              </a:rPr>
              <a:t>newHead</a:t>
            </a:r>
            <a:r>
              <a:rPr lang="en-US" altLang="en-US" sz="1600" dirty="0">
                <a:latin typeface="Courier New" panose="02070309020205020404" pitchFamily="49" charset="0"/>
              </a:rPr>
              <a:t>-&gt;data = 24;   // set value in new node to 24</a:t>
            </a:r>
          </a:p>
          <a:p>
            <a:pPr lvl="1">
              <a:lnSpc>
                <a:spcPct val="90000"/>
              </a:lnSpc>
              <a:spcBef>
                <a:spcPct val="55000"/>
              </a:spcBef>
              <a:buClr>
                <a:srgbClr val="3333CC"/>
              </a:buClr>
              <a:buFontTx/>
              <a:buNone/>
            </a:pPr>
            <a:r>
              <a:rPr lang="en-US" altLang="en-US" sz="1600" dirty="0">
                <a:latin typeface="Courier New" panose="02070309020205020404" pitchFamily="49" charset="0"/>
              </a:rPr>
              <a:t>head = newHead;   		  // rename newHead as the head</a:t>
            </a: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altLang="en-US" sz="1200" dirty="0">
              <a:latin typeface="Courier New" panose="02070309020205020404" pitchFamily="49" charset="0"/>
            </a:endParaRPr>
          </a:p>
          <a:p>
            <a:pPr lvl="1">
              <a:lnSpc>
                <a:spcPct val="90000"/>
              </a:lnSpc>
              <a:spcBef>
                <a:spcPct val="55000"/>
              </a:spcBef>
              <a:buClr>
                <a:srgbClr val="3333CC"/>
              </a:buClr>
              <a:buFontTx/>
              <a:buNone/>
            </a:pPr>
            <a:endParaRPr lang="en-US" sz="2000" dirty="0"/>
          </a:p>
          <a:p>
            <a:pPr lvl="1">
              <a:lnSpc>
                <a:spcPct val="90000"/>
              </a:lnSpc>
              <a:spcBef>
                <a:spcPct val="55000"/>
              </a:spcBef>
              <a:buClr>
                <a:srgbClr val="3333CC"/>
              </a:buClr>
              <a:buFontTx/>
              <a:buNone/>
            </a:pPr>
            <a:endParaRPr lang="en-US" sz="1200" dirty="0"/>
          </a:p>
          <a:p>
            <a:pPr marL="0" indent="0">
              <a:buNone/>
            </a:pPr>
            <a:endParaRPr lang="en-US" sz="2000" dirty="0"/>
          </a:p>
        </p:txBody>
      </p:sp>
      <p:pic>
        <p:nvPicPr>
          <p:cNvPr id="77" name="Picture 76">
            <a:extLst>
              <a:ext uri="{FF2B5EF4-FFF2-40B4-BE49-F238E27FC236}">
                <a16:creationId xmlns:a16="http://schemas.microsoft.com/office/drawing/2014/main" id="{189EB129-CE4E-4633-B732-9B3CAC61364B}"/>
              </a:ext>
            </a:extLst>
          </p:cNvPr>
          <p:cNvPicPr>
            <a:picLocks noChangeAspect="1"/>
          </p:cNvPicPr>
          <p:nvPr/>
        </p:nvPicPr>
        <p:blipFill rotWithShape="1">
          <a:blip r:embed="rId3"/>
          <a:srcRect l="53961" t="16413" b="43282"/>
          <a:stretch/>
        </p:blipFill>
        <p:spPr>
          <a:xfrm>
            <a:off x="4099874" y="4340281"/>
            <a:ext cx="1300246" cy="655321"/>
          </a:xfrm>
          <a:prstGeom prst="rect">
            <a:avLst/>
          </a:prstGeom>
        </p:spPr>
      </p:pic>
      <p:sp>
        <p:nvSpPr>
          <p:cNvPr id="78" name="TextBox 77">
            <a:extLst>
              <a:ext uri="{FF2B5EF4-FFF2-40B4-BE49-F238E27FC236}">
                <a16:creationId xmlns:a16="http://schemas.microsoft.com/office/drawing/2014/main" id="{5D7C8503-B040-4DB5-BE79-BA5383E23C82}"/>
              </a:ext>
            </a:extLst>
          </p:cNvPr>
          <p:cNvSpPr txBox="1"/>
          <p:nvPr/>
        </p:nvSpPr>
        <p:spPr>
          <a:xfrm>
            <a:off x="4937723" y="4029150"/>
            <a:ext cx="924794" cy="369332"/>
          </a:xfrm>
          <a:prstGeom prst="rect">
            <a:avLst/>
          </a:prstGeom>
          <a:noFill/>
        </p:spPr>
        <p:txBody>
          <a:bodyPr wrap="square" rtlCol="0">
            <a:spAutoFit/>
          </a:bodyPr>
          <a:lstStyle/>
          <a:p>
            <a:r>
              <a:rPr lang="en-US" dirty="0"/>
              <a:t>*next</a:t>
            </a:r>
          </a:p>
        </p:txBody>
      </p:sp>
      <p:sp>
        <p:nvSpPr>
          <p:cNvPr id="79" name="Line 5">
            <a:extLst>
              <a:ext uri="{FF2B5EF4-FFF2-40B4-BE49-F238E27FC236}">
                <a16:creationId xmlns:a16="http://schemas.microsoft.com/office/drawing/2014/main" id="{5F015A46-9D6D-4982-97BE-C58CB32B6276}"/>
              </a:ext>
            </a:extLst>
          </p:cNvPr>
          <p:cNvSpPr>
            <a:spLocks noChangeShapeType="1"/>
          </p:cNvSpPr>
          <p:nvPr/>
        </p:nvSpPr>
        <p:spPr bwMode="auto">
          <a:xfrm flipV="1">
            <a:off x="5211750" y="4694762"/>
            <a:ext cx="968841"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 name="Text Box 6">
            <a:extLst>
              <a:ext uri="{FF2B5EF4-FFF2-40B4-BE49-F238E27FC236}">
                <a16:creationId xmlns:a16="http://schemas.microsoft.com/office/drawing/2014/main" id="{6E211FE6-4256-49ED-909A-1777E94D017F}"/>
              </a:ext>
            </a:extLst>
          </p:cNvPr>
          <p:cNvSpPr txBox="1">
            <a:spLocks noChangeArrowheads="1"/>
          </p:cNvSpPr>
          <p:nvPr/>
        </p:nvSpPr>
        <p:spPr bwMode="auto">
          <a:xfrm>
            <a:off x="8188146" y="451096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pic>
        <p:nvPicPr>
          <p:cNvPr id="81" name="Picture 80">
            <a:extLst>
              <a:ext uri="{FF2B5EF4-FFF2-40B4-BE49-F238E27FC236}">
                <a16:creationId xmlns:a16="http://schemas.microsoft.com/office/drawing/2014/main" id="{106056A2-76DF-4E89-916F-8ABFF8D3398F}"/>
              </a:ext>
            </a:extLst>
          </p:cNvPr>
          <p:cNvPicPr>
            <a:picLocks noChangeAspect="1"/>
          </p:cNvPicPr>
          <p:nvPr/>
        </p:nvPicPr>
        <p:blipFill rotWithShape="1">
          <a:blip r:embed="rId3"/>
          <a:srcRect l="53961" t="16413" b="43282"/>
          <a:stretch/>
        </p:blipFill>
        <p:spPr>
          <a:xfrm>
            <a:off x="6211148" y="4360982"/>
            <a:ext cx="1300246" cy="655321"/>
          </a:xfrm>
          <a:prstGeom prst="rect">
            <a:avLst/>
          </a:prstGeom>
        </p:spPr>
      </p:pic>
      <p:sp>
        <p:nvSpPr>
          <p:cNvPr id="82" name="TextBox 81">
            <a:extLst>
              <a:ext uri="{FF2B5EF4-FFF2-40B4-BE49-F238E27FC236}">
                <a16:creationId xmlns:a16="http://schemas.microsoft.com/office/drawing/2014/main" id="{B992EBE7-5F05-4F6F-98E7-A98466F025B0}"/>
              </a:ext>
            </a:extLst>
          </p:cNvPr>
          <p:cNvSpPr txBox="1"/>
          <p:nvPr/>
        </p:nvSpPr>
        <p:spPr>
          <a:xfrm>
            <a:off x="6404072" y="4477385"/>
            <a:ext cx="660517" cy="369332"/>
          </a:xfrm>
          <a:prstGeom prst="rect">
            <a:avLst/>
          </a:prstGeom>
          <a:noFill/>
        </p:spPr>
        <p:txBody>
          <a:bodyPr wrap="square" rtlCol="0">
            <a:spAutoFit/>
          </a:bodyPr>
          <a:lstStyle/>
          <a:p>
            <a:r>
              <a:rPr lang="en-US" dirty="0"/>
              <a:t>23</a:t>
            </a:r>
          </a:p>
        </p:txBody>
      </p:sp>
      <p:sp>
        <p:nvSpPr>
          <p:cNvPr id="83" name="TextBox 82">
            <a:extLst>
              <a:ext uri="{FF2B5EF4-FFF2-40B4-BE49-F238E27FC236}">
                <a16:creationId xmlns:a16="http://schemas.microsoft.com/office/drawing/2014/main" id="{3BFD2E5B-33B6-4C7B-8750-37562B2F01BC}"/>
              </a:ext>
            </a:extLst>
          </p:cNvPr>
          <p:cNvSpPr txBox="1"/>
          <p:nvPr/>
        </p:nvSpPr>
        <p:spPr>
          <a:xfrm>
            <a:off x="7048997" y="4049851"/>
            <a:ext cx="924794" cy="369332"/>
          </a:xfrm>
          <a:prstGeom prst="rect">
            <a:avLst/>
          </a:prstGeom>
          <a:noFill/>
        </p:spPr>
        <p:txBody>
          <a:bodyPr wrap="square" rtlCol="0">
            <a:spAutoFit/>
          </a:bodyPr>
          <a:lstStyle/>
          <a:p>
            <a:r>
              <a:rPr lang="en-US" dirty="0"/>
              <a:t>*next</a:t>
            </a:r>
          </a:p>
        </p:txBody>
      </p:sp>
      <p:sp>
        <p:nvSpPr>
          <p:cNvPr id="84" name="Line 5">
            <a:extLst>
              <a:ext uri="{FF2B5EF4-FFF2-40B4-BE49-F238E27FC236}">
                <a16:creationId xmlns:a16="http://schemas.microsoft.com/office/drawing/2014/main" id="{8EBC29FF-EB67-444D-87B6-29143EDD77B7}"/>
              </a:ext>
            </a:extLst>
          </p:cNvPr>
          <p:cNvSpPr>
            <a:spLocks noChangeShapeType="1"/>
          </p:cNvSpPr>
          <p:nvPr/>
        </p:nvSpPr>
        <p:spPr bwMode="auto">
          <a:xfrm>
            <a:off x="7325950" y="4716083"/>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5" name="Group 8">
            <a:extLst>
              <a:ext uri="{FF2B5EF4-FFF2-40B4-BE49-F238E27FC236}">
                <a16:creationId xmlns:a16="http://schemas.microsoft.com/office/drawing/2014/main" id="{751BAED4-BC48-4755-BCC1-9C0FADA420D0}"/>
              </a:ext>
            </a:extLst>
          </p:cNvPr>
          <p:cNvGrpSpPr>
            <a:grpSpLocks/>
          </p:cNvGrpSpPr>
          <p:nvPr/>
        </p:nvGrpSpPr>
        <p:grpSpPr bwMode="auto">
          <a:xfrm>
            <a:off x="2650689" y="3955755"/>
            <a:ext cx="1438276" cy="920750"/>
            <a:chOff x="246" y="2732"/>
            <a:chExt cx="906" cy="580"/>
          </a:xfrm>
        </p:grpSpPr>
        <p:sp>
          <p:nvSpPr>
            <p:cNvPr id="86" name="Rectangle 4">
              <a:extLst>
                <a:ext uri="{FF2B5EF4-FFF2-40B4-BE49-F238E27FC236}">
                  <a16:creationId xmlns:a16="http://schemas.microsoft.com/office/drawing/2014/main" id="{ABF26E18-CD71-415D-BE87-C8E1610E578A}"/>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7" name="Line 5">
              <a:extLst>
                <a:ext uri="{FF2B5EF4-FFF2-40B4-BE49-F238E27FC236}">
                  <a16:creationId xmlns:a16="http://schemas.microsoft.com/office/drawing/2014/main" id="{8108D3E8-B34D-4F50-A940-7FDC69577A0F}"/>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Text Box 7">
              <a:extLst>
                <a:ext uri="{FF2B5EF4-FFF2-40B4-BE49-F238E27FC236}">
                  <a16:creationId xmlns:a16="http://schemas.microsoft.com/office/drawing/2014/main" id="{A9B639E7-E7DC-4714-8FC5-F3C1C04BF15C}"/>
                </a:ext>
              </a:extLst>
            </p:cNvPr>
            <p:cNvSpPr txBox="1">
              <a:spLocks noChangeArrowheads="1"/>
            </p:cNvSpPr>
            <p:nvPr/>
          </p:nvSpPr>
          <p:spPr bwMode="auto">
            <a:xfrm>
              <a:off x="246" y="2732"/>
              <a:ext cx="7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newHead</a:t>
              </a:r>
            </a:p>
          </p:txBody>
        </p:sp>
      </p:grpSp>
      <p:sp>
        <p:nvSpPr>
          <p:cNvPr id="15" name="TextBox 14">
            <a:extLst>
              <a:ext uri="{FF2B5EF4-FFF2-40B4-BE49-F238E27FC236}">
                <a16:creationId xmlns:a16="http://schemas.microsoft.com/office/drawing/2014/main" id="{5EFE0863-92DB-4E29-BE32-E07A819FA937}"/>
              </a:ext>
            </a:extLst>
          </p:cNvPr>
          <p:cNvSpPr txBox="1"/>
          <p:nvPr/>
        </p:nvSpPr>
        <p:spPr>
          <a:xfrm>
            <a:off x="4281889" y="4477385"/>
            <a:ext cx="660517" cy="369332"/>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298566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6. Make sure the last node points to nullptr</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2967788" y="2310062"/>
            <a:ext cx="8843211" cy="3889125"/>
          </a:xfrm>
        </p:spPr>
        <p:txBody>
          <a:bodyPr>
            <a:normAutofit/>
          </a:bodyPr>
          <a:lstStyle/>
          <a:p>
            <a:pPr marL="0" indent="0">
              <a:buNone/>
            </a:pPr>
            <a:r>
              <a:rPr lang="en-US" sz="2000" dirty="0"/>
              <a:t>The last item in the Linked List MUST point to NULL or nullptr.</a:t>
            </a:r>
          </a:p>
          <a:p>
            <a:pPr marL="0" indent="0">
              <a:buNone/>
            </a:pPr>
            <a:r>
              <a:rPr lang="en-US" sz="2000" dirty="0"/>
              <a:t>Otherwise you won’t know where the end is.</a:t>
            </a:r>
          </a:p>
          <a:p>
            <a:pPr marL="0" indent="0">
              <a:buNone/>
            </a:pPr>
            <a:endParaRPr lang="en-US" sz="2000" dirty="0"/>
          </a:p>
          <a:p>
            <a:pPr marL="0" indent="0">
              <a:buNone/>
            </a:pPr>
            <a:endParaRPr lang="en-US" sz="2000" dirty="0"/>
          </a:p>
        </p:txBody>
      </p:sp>
      <p:pic>
        <p:nvPicPr>
          <p:cNvPr id="15" name="Picture 14">
            <a:extLst>
              <a:ext uri="{FF2B5EF4-FFF2-40B4-BE49-F238E27FC236}">
                <a16:creationId xmlns:a16="http://schemas.microsoft.com/office/drawing/2014/main" id="{0183E003-8ADE-4945-8DAF-24EFADE6257B}"/>
              </a:ext>
            </a:extLst>
          </p:cNvPr>
          <p:cNvPicPr>
            <a:picLocks noChangeAspect="1"/>
          </p:cNvPicPr>
          <p:nvPr/>
        </p:nvPicPr>
        <p:blipFill rotWithShape="1">
          <a:blip r:embed="rId3"/>
          <a:srcRect l="53961" t="16413" b="43282"/>
          <a:stretch/>
        </p:blipFill>
        <p:spPr>
          <a:xfrm>
            <a:off x="4678113" y="3818301"/>
            <a:ext cx="1300246" cy="655321"/>
          </a:xfrm>
          <a:prstGeom prst="rect">
            <a:avLst/>
          </a:prstGeom>
        </p:spPr>
      </p:pic>
      <p:sp>
        <p:nvSpPr>
          <p:cNvPr id="17" name="TextBox 16">
            <a:extLst>
              <a:ext uri="{FF2B5EF4-FFF2-40B4-BE49-F238E27FC236}">
                <a16:creationId xmlns:a16="http://schemas.microsoft.com/office/drawing/2014/main" id="{1E147AAC-AE3B-4409-8F47-E4676C0A39E3}"/>
              </a:ext>
            </a:extLst>
          </p:cNvPr>
          <p:cNvSpPr txBox="1"/>
          <p:nvPr/>
        </p:nvSpPr>
        <p:spPr>
          <a:xfrm>
            <a:off x="4871037" y="3934704"/>
            <a:ext cx="660517" cy="369332"/>
          </a:xfrm>
          <a:prstGeom prst="rect">
            <a:avLst/>
          </a:prstGeom>
          <a:noFill/>
        </p:spPr>
        <p:txBody>
          <a:bodyPr wrap="square" rtlCol="0">
            <a:spAutoFit/>
          </a:bodyPr>
          <a:lstStyle/>
          <a:p>
            <a:r>
              <a:rPr lang="en-US" dirty="0"/>
              <a:t>23</a:t>
            </a:r>
          </a:p>
        </p:txBody>
      </p:sp>
      <p:sp>
        <p:nvSpPr>
          <p:cNvPr id="19" name="TextBox 18">
            <a:extLst>
              <a:ext uri="{FF2B5EF4-FFF2-40B4-BE49-F238E27FC236}">
                <a16:creationId xmlns:a16="http://schemas.microsoft.com/office/drawing/2014/main" id="{C34DC715-BDB4-49E9-A2E8-2A54DC634B49}"/>
              </a:ext>
            </a:extLst>
          </p:cNvPr>
          <p:cNvSpPr txBox="1"/>
          <p:nvPr/>
        </p:nvSpPr>
        <p:spPr>
          <a:xfrm>
            <a:off x="5515962" y="3507170"/>
            <a:ext cx="924794" cy="369332"/>
          </a:xfrm>
          <a:prstGeom prst="rect">
            <a:avLst/>
          </a:prstGeom>
          <a:noFill/>
        </p:spPr>
        <p:txBody>
          <a:bodyPr wrap="square" rtlCol="0">
            <a:spAutoFit/>
          </a:bodyPr>
          <a:lstStyle/>
          <a:p>
            <a:r>
              <a:rPr lang="en-US" dirty="0"/>
              <a:t>*next</a:t>
            </a:r>
          </a:p>
        </p:txBody>
      </p:sp>
      <p:grpSp>
        <p:nvGrpSpPr>
          <p:cNvPr id="21" name="Group 8">
            <a:extLst>
              <a:ext uri="{FF2B5EF4-FFF2-40B4-BE49-F238E27FC236}">
                <a16:creationId xmlns:a16="http://schemas.microsoft.com/office/drawing/2014/main" id="{D7555CEF-F2F1-4EB8-BB6C-D0876BFD26E0}"/>
              </a:ext>
            </a:extLst>
          </p:cNvPr>
          <p:cNvGrpSpPr>
            <a:grpSpLocks/>
          </p:cNvGrpSpPr>
          <p:nvPr/>
        </p:nvGrpSpPr>
        <p:grpSpPr bwMode="auto">
          <a:xfrm>
            <a:off x="3425967" y="3405341"/>
            <a:ext cx="1257300" cy="950913"/>
            <a:chOff x="360" y="2713"/>
            <a:chExt cx="792" cy="599"/>
          </a:xfrm>
        </p:grpSpPr>
        <p:sp>
          <p:nvSpPr>
            <p:cNvPr id="22" name="Rectangle 4">
              <a:extLst>
                <a:ext uri="{FF2B5EF4-FFF2-40B4-BE49-F238E27FC236}">
                  <a16:creationId xmlns:a16="http://schemas.microsoft.com/office/drawing/2014/main" id="{CF61722F-122B-41DF-B2AA-60F55DE7BF74}"/>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6" name="Line 5">
              <a:extLst>
                <a:ext uri="{FF2B5EF4-FFF2-40B4-BE49-F238E27FC236}">
                  <a16:creationId xmlns:a16="http://schemas.microsoft.com/office/drawing/2014/main" id="{B3C16BE9-D2D4-47A3-9437-0798972637FC}"/>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7">
              <a:extLst>
                <a:ext uri="{FF2B5EF4-FFF2-40B4-BE49-F238E27FC236}">
                  <a16:creationId xmlns:a16="http://schemas.microsoft.com/office/drawing/2014/main" id="{0B4251D0-A102-4A1F-8302-62AE4D7305EF}"/>
                </a:ext>
              </a:extLst>
            </p:cNvPr>
            <p:cNvSpPr txBox="1">
              <a:spLocks noChangeArrowheads="1"/>
            </p:cNvSpPr>
            <p:nvPr/>
          </p:nvSpPr>
          <p:spPr bwMode="auto">
            <a:xfrm>
              <a:off x="360" y="2713"/>
              <a:ext cx="52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30" name="Line 5">
            <a:extLst>
              <a:ext uri="{FF2B5EF4-FFF2-40B4-BE49-F238E27FC236}">
                <a16:creationId xmlns:a16="http://schemas.microsoft.com/office/drawing/2014/main" id="{976059A4-F019-4C0A-B048-487A4E059620}"/>
              </a:ext>
            </a:extLst>
          </p:cNvPr>
          <p:cNvSpPr>
            <a:spLocks noChangeShapeType="1"/>
          </p:cNvSpPr>
          <p:nvPr/>
        </p:nvSpPr>
        <p:spPr bwMode="auto">
          <a:xfrm>
            <a:off x="5792915" y="4173402"/>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6">
            <a:extLst>
              <a:ext uri="{FF2B5EF4-FFF2-40B4-BE49-F238E27FC236}">
                <a16:creationId xmlns:a16="http://schemas.microsoft.com/office/drawing/2014/main" id="{371E265A-8F43-46CB-B855-A7262D7DDDD7}"/>
              </a:ext>
            </a:extLst>
          </p:cNvPr>
          <p:cNvSpPr txBox="1">
            <a:spLocks noChangeArrowheads="1"/>
          </p:cNvSpPr>
          <p:nvPr/>
        </p:nvSpPr>
        <p:spPr bwMode="auto">
          <a:xfrm>
            <a:off x="6707315" y="394480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Tree>
    <p:extLst>
      <p:ext uri="{BB962C8B-B14F-4D97-AF65-F5344CB8AC3E}">
        <p14:creationId xmlns:p14="http://schemas.microsoft.com/office/powerpoint/2010/main" val="367920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r>
              <a:rPr lang="en-US" sz="2000" dirty="0"/>
              <a:t>Draw what the code produces and explain your answer:</a:t>
            </a:r>
          </a:p>
        </p:txBody>
      </p:sp>
      <p:pic>
        <p:nvPicPr>
          <p:cNvPr id="6" name="Picture 5">
            <a:extLst>
              <a:ext uri="{FF2B5EF4-FFF2-40B4-BE49-F238E27FC236}">
                <a16:creationId xmlns:a16="http://schemas.microsoft.com/office/drawing/2014/main" id="{A33B0F41-1375-4C30-98C9-1CF1434C763F}"/>
              </a:ext>
            </a:extLst>
          </p:cNvPr>
          <p:cNvPicPr>
            <a:picLocks noChangeAspect="1"/>
          </p:cNvPicPr>
          <p:nvPr/>
        </p:nvPicPr>
        <p:blipFill rotWithShape="1">
          <a:blip r:embed="rId2"/>
          <a:srcRect t="27636"/>
          <a:stretch/>
        </p:blipFill>
        <p:spPr>
          <a:xfrm>
            <a:off x="380999" y="2585576"/>
            <a:ext cx="6066798" cy="2875885"/>
          </a:xfrm>
          <a:prstGeom prst="rect">
            <a:avLst/>
          </a:prstGeom>
        </p:spPr>
      </p:pic>
    </p:spTree>
    <p:extLst>
      <p:ext uri="{BB962C8B-B14F-4D97-AF65-F5344CB8AC3E}">
        <p14:creationId xmlns:p14="http://schemas.microsoft.com/office/powerpoint/2010/main" val="238932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marL="0" indent="0">
              <a:buNone/>
            </a:pPr>
            <a:r>
              <a:rPr lang="en-US" sz="2000" dirty="0"/>
              <a:t>Suppose we have the following: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Then the following code is run:</a:t>
            </a:r>
          </a:p>
        </p:txBody>
      </p:sp>
      <p:pic>
        <p:nvPicPr>
          <p:cNvPr id="7" name="Picture 6">
            <a:extLst>
              <a:ext uri="{FF2B5EF4-FFF2-40B4-BE49-F238E27FC236}">
                <a16:creationId xmlns:a16="http://schemas.microsoft.com/office/drawing/2014/main" id="{97146799-7852-4A95-B1B7-5A00D5A7DEC0}"/>
              </a:ext>
            </a:extLst>
          </p:cNvPr>
          <p:cNvPicPr>
            <a:picLocks noChangeAspect="1"/>
          </p:cNvPicPr>
          <p:nvPr/>
        </p:nvPicPr>
        <p:blipFill rotWithShape="1">
          <a:blip r:embed="rId3"/>
          <a:srcRect t="15943" r="64716" b="51900"/>
          <a:stretch/>
        </p:blipFill>
        <p:spPr>
          <a:xfrm>
            <a:off x="380999" y="2582780"/>
            <a:ext cx="3244517" cy="1325564"/>
          </a:xfrm>
          <a:prstGeom prst="rect">
            <a:avLst/>
          </a:prstGeom>
        </p:spPr>
      </p:pic>
      <p:sp>
        <p:nvSpPr>
          <p:cNvPr id="4" name="TextBox 3">
            <a:extLst>
              <a:ext uri="{FF2B5EF4-FFF2-40B4-BE49-F238E27FC236}">
                <a16:creationId xmlns:a16="http://schemas.microsoft.com/office/drawing/2014/main" id="{3C0AA86F-22DA-3408-1ABB-1DF7B9EB1773}"/>
              </a:ext>
            </a:extLst>
          </p:cNvPr>
          <p:cNvSpPr txBox="1"/>
          <p:nvPr/>
        </p:nvSpPr>
        <p:spPr>
          <a:xfrm>
            <a:off x="380999" y="4800436"/>
            <a:ext cx="4122821"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head = new </a:t>
            </a:r>
            <a:r>
              <a:rPr lang="en-US" dirty="0" err="1">
                <a:latin typeface="Courier New" panose="02070309020205020404" pitchFamily="49" charset="0"/>
                <a:cs typeface="Courier New" panose="02070309020205020404" pitchFamily="49" charset="0"/>
              </a:rPr>
              <a:t>ListNode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head-&gt;data = 12;</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head-&gt;next = nullptr;</a:t>
            </a:r>
          </a:p>
        </p:txBody>
      </p:sp>
    </p:spTree>
    <p:extLst>
      <p:ext uri="{BB962C8B-B14F-4D97-AF65-F5344CB8AC3E}">
        <p14:creationId xmlns:p14="http://schemas.microsoft.com/office/powerpoint/2010/main" val="75820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a:xfrm>
            <a:off x="595702" y="1960142"/>
            <a:ext cx="9157898" cy="3799167"/>
          </a:xfrm>
          <a:effectLst/>
        </p:spPr>
        <p:txBody>
          <a:bodyPr>
            <a:normAutofit/>
          </a:bodyPr>
          <a:lstStyle/>
          <a:p>
            <a:pPr marL="0" indent="0">
              <a:buNone/>
            </a:pPr>
            <a:r>
              <a:rPr lang="en-US" sz="2000" dirty="0"/>
              <a:t>Suppose we have the following:</a:t>
            </a:r>
          </a:p>
        </p:txBody>
      </p:sp>
      <p:pic>
        <p:nvPicPr>
          <p:cNvPr id="1025" name="Picture 9">
            <a:extLst>
              <a:ext uri="{FF2B5EF4-FFF2-40B4-BE49-F238E27FC236}">
                <a16:creationId xmlns:a16="http://schemas.microsoft.com/office/drawing/2014/main" id="{F91C0033-24CE-41CA-BF50-0547E518A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2" y="2287730"/>
            <a:ext cx="7223132" cy="12538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88DEF1D-C09D-4BD8-98A9-DBD83AA4A4DB}"/>
              </a:ext>
            </a:extLst>
          </p:cNvPr>
          <p:cNvSpPr>
            <a:spLocks noChangeArrowheads="1"/>
          </p:cNvSpPr>
          <p:nvPr/>
        </p:nvSpPr>
        <p:spPr bwMode="auto">
          <a:xfrm>
            <a:off x="595702" y="3657173"/>
            <a:ext cx="54040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alibri" panose="020F0502020204030204" pitchFamily="34" charset="0"/>
                <a:ea typeface="Calibri" panose="020F0502020204030204" pitchFamily="34" charset="0"/>
                <a:cs typeface="Times New Roman" panose="02020603050405020304" pitchFamily="18" charset="0"/>
              </a:rPr>
              <a:t>Then, we run the following lines of code.</a:t>
            </a:r>
            <a:br>
              <a:rPr lang="en-US" altLang="en-US" sz="2000" dirty="0">
                <a:latin typeface="Calibri" panose="020F0502020204030204" pitchFamily="34" charset="0"/>
                <a:ea typeface="Calibri" panose="020F0502020204030204" pitchFamily="34" charset="0"/>
                <a:cs typeface="Times New Roman" panose="02020603050405020304" pitchFamily="18" charset="0"/>
              </a:rPr>
            </a:b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nextNode;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 = new ListNode;</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nextNode-&gt;data = 99;</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nextNode-&gt;next = nullptr;</a:t>
            </a:r>
            <a:endParaRPr lang="en-US" altLang="en-US" sz="2000" dirty="0"/>
          </a:p>
          <a:p>
            <a:pPr eaLnBrk="0" fontAlgn="base" hangingPunct="0">
              <a:spcBef>
                <a:spcPct val="0"/>
              </a:spcBef>
              <a:spcAft>
                <a:spcPct val="0"/>
              </a:spcAft>
            </a:pPr>
            <a:r>
              <a:rPr lang="en-US" alt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head-&gt;next-&gt;next-&gt;next = nextNode;</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Times New Roman" panose="02020603050405020304" pitchFamily="18" charset="0"/>
              </a:rPr>
              <a:t>cout &lt;&lt; head-&gt;next-&gt;next-&gt;next-&gt;data;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46994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1E9-EDCD-4CB4-9A41-F81C3CDBA20D}"/>
              </a:ext>
            </a:extLst>
          </p:cNvPr>
          <p:cNvSpPr>
            <a:spLocks noGrp="1"/>
          </p:cNvSpPr>
          <p:nvPr>
            <p:ph type="title"/>
          </p:nvPr>
        </p:nvSpPr>
        <p:spPr/>
        <p:txBody>
          <a:bodyPr/>
          <a:lstStyle/>
          <a:p>
            <a:r>
              <a:rPr lang="en-US" dirty="0"/>
              <a:t>Memory Diagram Practice</a:t>
            </a:r>
          </a:p>
        </p:txBody>
      </p:sp>
      <p:sp>
        <p:nvSpPr>
          <p:cNvPr id="3" name="Content Placeholder 2">
            <a:extLst>
              <a:ext uri="{FF2B5EF4-FFF2-40B4-BE49-F238E27FC236}">
                <a16:creationId xmlns:a16="http://schemas.microsoft.com/office/drawing/2014/main" id="{45A66D6E-F1F8-4915-B7A9-B1A283DEF3D0}"/>
              </a:ext>
            </a:extLst>
          </p:cNvPr>
          <p:cNvSpPr>
            <a:spLocks noGrp="1"/>
          </p:cNvSpPr>
          <p:nvPr>
            <p:ph idx="1"/>
          </p:nvPr>
        </p:nvSpPr>
        <p:spPr/>
        <p:txBody>
          <a:bodyPr>
            <a:normAutofit/>
          </a:bodyPr>
          <a:lstStyle/>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 have this linked list of the type </a:t>
            </a:r>
            <a:r>
              <a:rPr lang="en-US" altLang="en-US" sz="2400" dirty="0" err="1">
                <a:latin typeface="Calibri" panose="020F0502020204030204" pitchFamily="34" charset="0"/>
                <a:ea typeface="Calibri" panose="020F0502020204030204" pitchFamily="34" charset="0"/>
                <a:cs typeface="Times New Roman" panose="02020603050405020304" pitchFamily="18" charset="0"/>
              </a:rPr>
              <a:t>ListNode</a:t>
            </a:r>
            <a:r>
              <a:rPr lang="en-US" altLang="en-US" sz="2400" dirty="0">
                <a:latin typeface="Calibri" panose="020F0502020204030204" pitchFamily="34" charset="0"/>
                <a:ea typeface="Calibri" panose="020F0502020204030204" pitchFamily="34" charset="0"/>
                <a:cs typeface="Times New Roman" panose="02020603050405020304" pitchFamily="18" charset="0"/>
              </a:rPr>
              <a:t> as shown here</a:t>
            </a: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marL="0" indent="0" eaLnBrk="0" fontAlgn="base" hangingPunct="0">
              <a:spcBef>
                <a:spcPct val="0"/>
              </a:spcBef>
              <a:spcAft>
                <a:spcPct val="0"/>
              </a:spcAft>
              <a:buNone/>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en-US" altLang="en-US" sz="2400" dirty="0">
              <a:latin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Write the code which will add a node containing the number 99 to the end of the list</a:t>
            </a: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2400" dirty="0">
              <a:latin typeface="Arial" panose="020B0604020202020204" pitchFamily="34" charset="0"/>
            </a:endParaRPr>
          </a:p>
          <a:p>
            <a:pPr eaLnBrk="0" fontAlgn="base" hangingPunct="0">
              <a:spcBef>
                <a:spcPct val="0"/>
              </a:spcBef>
              <a:spcAft>
                <a:spcPct val="0"/>
              </a:spcAft>
            </a:pPr>
            <a:endParaRPr lang="en-US" altLang="en-US" sz="2400" dirty="0">
              <a:latin typeface="Arial" panose="020B0604020202020204" pitchFamily="34" charset="0"/>
            </a:endParaRPr>
          </a:p>
          <a:p>
            <a:pPr marL="0" indent="0">
              <a:buNone/>
            </a:pPr>
            <a:endParaRPr lang="en-US" sz="2400" dirty="0"/>
          </a:p>
        </p:txBody>
      </p:sp>
      <p:pic>
        <p:nvPicPr>
          <p:cNvPr id="2049" name="Picture 15">
            <a:extLst>
              <a:ext uri="{FF2B5EF4-FFF2-40B4-BE49-F238E27FC236}">
                <a16:creationId xmlns:a16="http://schemas.microsoft.com/office/drawing/2014/main" id="{D9851293-FF79-4D4A-9DA8-0D4D35C5A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052" y="2316279"/>
            <a:ext cx="6208148" cy="107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2987-5336-4112-A64C-8EB8075C1DCE}"/>
              </a:ext>
            </a:extLst>
          </p:cNvPr>
          <p:cNvSpPr>
            <a:spLocks noGrp="1"/>
          </p:cNvSpPr>
          <p:nvPr>
            <p:ph type="title"/>
          </p:nvPr>
        </p:nvSpPr>
        <p:spPr/>
        <p:txBody>
          <a:bodyPr/>
          <a:lstStyle/>
          <a:p>
            <a:r>
              <a:rPr lang="en-US" dirty="0"/>
              <a:t>Memory Diagram Practice</a:t>
            </a:r>
          </a:p>
        </p:txBody>
      </p:sp>
      <p:sp>
        <p:nvSpPr>
          <p:cNvPr id="12" name="Content Placeholder 2">
            <a:extLst>
              <a:ext uri="{FF2B5EF4-FFF2-40B4-BE49-F238E27FC236}">
                <a16:creationId xmlns:a16="http://schemas.microsoft.com/office/drawing/2014/main" id="{7FD9F668-7060-4C26-8326-FF5688D52B6C}"/>
              </a:ext>
            </a:extLst>
          </p:cNvPr>
          <p:cNvSpPr txBox="1">
            <a:spLocks/>
          </p:cNvSpPr>
          <p:nvPr/>
        </p:nvSpPr>
        <p:spPr>
          <a:xfrm>
            <a:off x="1793630" y="186248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Suppose we have the two linked lists shown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Write the code which will attach the lists together like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800" dirty="0"/>
          </a:p>
        </p:txBody>
      </p:sp>
      <p:pic>
        <p:nvPicPr>
          <p:cNvPr id="13" name="Picture 12">
            <a:extLst>
              <a:ext uri="{FF2B5EF4-FFF2-40B4-BE49-F238E27FC236}">
                <a16:creationId xmlns:a16="http://schemas.microsoft.com/office/drawing/2014/main" id="{BC05D91C-2B97-4FFA-BC25-1F3EB154B953}"/>
              </a:ext>
            </a:extLst>
          </p:cNvPr>
          <p:cNvPicPr>
            <a:picLocks noChangeAspect="1"/>
          </p:cNvPicPr>
          <p:nvPr/>
        </p:nvPicPr>
        <p:blipFill rotWithShape="1">
          <a:blip r:embed="rId2"/>
          <a:srcRect b="54807"/>
          <a:stretch/>
        </p:blipFill>
        <p:spPr>
          <a:xfrm>
            <a:off x="1770184" y="2336480"/>
            <a:ext cx="3981938" cy="650055"/>
          </a:xfrm>
          <a:prstGeom prst="rect">
            <a:avLst/>
          </a:prstGeom>
        </p:spPr>
      </p:pic>
      <p:pic>
        <p:nvPicPr>
          <p:cNvPr id="14" name="Picture 13">
            <a:extLst>
              <a:ext uri="{FF2B5EF4-FFF2-40B4-BE49-F238E27FC236}">
                <a16:creationId xmlns:a16="http://schemas.microsoft.com/office/drawing/2014/main" id="{44D45432-BB91-4047-8BD0-C7174602E463}"/>
              </a:ext>
            </a:extLst>
          </p:cNvPr>
          <p:cNvPicPr>
            <a:picLocks noChangeAspect="1"/>
          </p:cNvPicPr>
          <p:nvPr/>
        </p:nvPicPr>
        <p:blipFill>
          <a:blip r:embed="rId3"/>
          <a:stretch>
            <a:fillRect/>
          </a:stretch>
        </p:blipFill>
        <p:spPr>
          <a:xfrm>
            <a:off x="1879599" y="3820972"/>
            <a:ext cx="8057662" cy="721908"/>
          </a:xfrm>
          <a:prstGeom prst="rect">
            <a:avLst/>
          </a:prstGeom>
        </p:spPr>
      </p:pic>
      <p:pic>
        <p:nvPicPr>
          <p:cNvPr id="15" name="Picture 14">
            <a:extLst>
              <a:ext uri="{FF2B5EF4-FFF2-40B4-BE49-F238E27FC236}">
                <a16:creationId xmlns:a16="http://schemas.microsoft.com/office/drawing/2014/main" id="{4A530F5E-FCA4-4C24-9AAD-FA4F5B6868EE}"/>
              </a:ext>
            </a:extLst>
          </p:cNvPr>
          <p:cNvPicPr>
            <a:picLocks noChangeAspect="1"/>
          </p:cNvPicPr>
          <p:nvPr/>
        </p:nvPicPr>
        <p:blipFill rotWithShape="1">
          <a:blip r:embed="rId2"/>
          <a:srcRect t="54808"/>
          <a:stretch/>
        </p:blipFill>
        <p:spPr>
          <a:xfrm>
            <a:off x="5908430" y="2407744"/>
            <a:ext cx="3981938" cy="650054"/>
          </a:xfrm>
          <a:prstGeom prst="rect">
            <a:avLst/>
          </a:prstGeom>
        </p:spPr>
      </p:pic>
    </p:spTree>
    <p:extLst>
      <p:ext uri="{BB962C8B-B14F-4D97-AF65-F5344CB8AC3E}">
        <p14:creationId xmlns:p14="http://schemas.microsoft.com/office/powerpoint/2010/main" val="282342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lstStyle/>
          <a:p>
            <a:r>
              <a:rPr lang="en-US" sz="2000" dirty="0"/>
              <a:t>Suppose we have these two nodes.  We want to insert the head linked list into otherListHead’s linked list, between nodes 40 and 50.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look at this step by step.</a:t>
            </a:r>
          </a:p>
        </p:txBody>
      </p:sp>
      <p:grpSp>
        <p:nvGrpSpPr>
          <p:cNvPr id="21" name="Group 20">
            <a:extLst>
              <a:ext uri="{FF2B5EF4-FFF2-40B4-BE49-F238E27FC236}">
                <a16:creationId xmlns:a16="http://schemas.microsoft.com/office/drawing/2014/main" id="{7D655573-C639-4ED3-8B06-57A808FDCDD1}"/>
              </a:ext>
            </a:extLst>
          </p:cNvPr>
          <p:cNvGrpSpPr/>
          <p:nvPr/>
        </p:nvGrpSpPr>
        <p:grpSpPr>
          <a:xfrm>
            <a:off x="1282447" y="2613935"/>
            <a:ext cx="9627105" cy="2150571"/>
            <a:chOff x="257908" y="2437471"/>
            <a:chExt cx="8098691" cy="1809143"/>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257908" y="243747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4374661" y="2488032"/>
              <a:ext cx="3981938" cy="650054"/>
            </a:xfrm>
            <a:prstGeom prst="rect">
              <a:avLst/>
            </a:prstGeom>
          </p:spPr>
        </p:pic>
        <p:pic>
          <p:nvPicPr>
            <p:cNvPr id="10" name="Picture 9">
              <a:extLst>
                <a:ext uri="{FF2B5EF4-FFF2-40B4-BE49-F238E27FC236}">
                  <a16:creationId xmlns:a16="http://schemas.microsoft.com/office/drawing/2014/main" id="{C85E2613-3E8B-4355-AF17-831F7CBD2E98}"/>
                </a:ext>
              </a:extLst>
            </p:cNvPr>
            <p:cNvPicPr>
              <a:picLocks noChangeAspect="1"/>
            </p:cNvPicPr>
            <p:nvPr/>
          </p:nvPicPr>
          <p:blipFill rotWithShape="1">
            <a:blip r:embed="rId2"/>
            <a:srcRect t="54808" r="57851"/>
            <a:stretch/>
          </p:blipFill>
          <p:spPr>
            <a:xfrm>
              <a:off x="720969" y="3538154"/>
              <a:ext cx="1678354" cy="650054"/>
            </a:xfrm>
            <a:prstGeom prst="rect">
              <a:avLst/>
            </a:prstGeom>
          </p:spPr>
        </p:pic>
        <p:pic>
          <p:nvPicPr>
            <p:cNvPr id="14" name="Picture 13">
              <a:extLst>
                <a:ext uri="{FF2B5EF4-FFF2-40B4-BE49-F238E27FC236}">
                  <a16:creationId xmlns:a16="http://schemas.microsoft.com/office/drawing/2014/main" id="{6D70068F-47D1-41F9-8298-D83570C1103A}"/>
                </a:ext>
              </a:extLst>
            </p:cNvPr>
            <p:cNvPicPr>
              <a:picLocks noChangeAspect="1"/>
            </p:cNvPicPr>
            <p:nvPr/>
          </p:nvPicPr>
          <p:blipFill rotWithShape="1">
            <a:blip r:embed="rId2"/>
            <a:srcRect l="15408" r="13199" b="54807"/>
            <a:stretch/>
          </p:blipFill>
          <p:spPr>
            <a:xfrm>
              <a:off x="2399323" y="3520327"/>
              <a:ext cx="2842847" cy="650055"/>
            </a:xfrm>
            <a:prstGeom prst="rect">
              <a:avLst/>
            </a:prstGeom>
          </p:spPr>
        </p:pic>
        <p:pic>
          <p:nvPicPr>
            <p:cNvPr id="12" name="Picture 11">
              <a:extLst>
                <a:ext uri="{FF2B5EF4-FFF2-40B4-BE49-F238E27FC236}">
                  <a16:creationId xmlns:a16="http://schemas.microsoft.com/office/drawing/2014/main" id="{C13BA096-47E6-4823-91E3-AD398B7A0558}"/>
                </a:ext>
              </a:extLst>
            </p:cNvPr>
            <p:cNvPicPr>
              <a:picLocks noChangeAspect="1"/>
            </p:cNvPicPr>
            <p:nvPr/>
          </p:nvPicPr>
          <p:blipFill rotWithShape="1">
            <a:blip r:embed="rId2"/>
            <a:srcRect l="41609" t="54808"/>
            <a:stretch/>
          </p:blipFill>
          <p:spPr>
            <a:xfrm>
              <a:off x="5128849" y="3538154"/>
              <a:ext cx="2325076" cy="650054"/>
            </a:xfrm>
            <a:prstGeom prst="rect">
              <a:avLst/>
            </a:prstGeom>
          </p:spPr>
        </p:pic>
        <p:sp>
          <p:nvSpPr>
            <p:cNvPr id="15" name="Rectangle 14">
              <a:extLst>
                <a:ext uri="{FF2B5EF4-FFF2-40B4-BE49-F238E27FC236}">
                  <a16:creationId xmlns:a16="http://schemas.microsoft.com/office/drawing/2014/main" id="{BF2D792B-B601-4E1A-89C3-8D2954DB1F9A}"/>
                </a:ext>
              </a:extLst>
            </p:cNvPr>
            <p:cNvSpPr/>
            <p:nvPr/>
          </p:nvSpPr>
          <p:spPr>
            <a:xfrm>
              <a:off x="914400" y="2495847"/>
              <a:ext cx="2672861"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878D67-7BAF-4820-A316-B5237A2CB4DA}"/>
                </a:ext>
              </a:extLst>
            </p:cNvPr>
            <p:cNvSpPr/>
            <p:nvPr/>
          </p:nvSpPr>
          <p:spPr>
            <a:xfrm>
              <a:off x="2399323" y="3538154"/>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086982A-3004-4BFC-8778-B810FB8D19A8}"/>
                </a:ext>
              </a:extLst>
            </p:cNvPr>
            <p:cNvSpPr/>
            <p:nvPr/>
          </p:nvSpPr>
          <p:spPr>
            <a:xfrm>
              <a:off x="3372337" y="3020224"/>
              <a:ext cx="1643191" cy="6323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insert</a:t>
              </a:r>
            </a:p>
          </p:txBody>
        </p:sp>
        <p:pic>
          <p:nvPicPr>
            <p:cNvPr id="20" name="Picture 19">
              <a:extLst>
                <a:ext uri="{FF2B5EF4-FFF2-40B4-BE49-F238E27FC236}">
                  <a16:creationId xmlns:a16="http://schemas.microsoft.com/office/drawing/2014/main" id="{FEA5718F-46AD-4486-BCF3-9D5941DF02CE}"/>
                </a:ext>
              </a:extLst>
            </p:cNvPr>
            <p:cNvPicPr>
              <a:picLocks noChangeAspect="1"/>
            </p:cNvPicPr>
            <p:nvPr/>
          </p:nvPicPr>
          <p:blipFill rotWithShape="1">
            <a:blip r:embed="rId2"/>
            <a:srcRect r="85034" b="54807"/>
            <a:stretch/>
          </p:blipFill>
          <p:spPr>
            <a:xfrm>
              <a:off x="963246" y="3522664"/>
              <a:ext cx="595920" cy="650055"/>
            </a:xfrm>
            <a:prstGeom prst="rect">
              <a:avLst/>
            </a:prstGeom>
          </p:spPr>
        </p:pic>
      </p:grpSp>
    </p:spTree>
    <p:extLst>
      <p:ext uri="{BB962C8B-B14F-4D97-AF65-F5344CB8AC3E}">
        <p14:creationId xmlns:p14="http://schemas.microsoft.com/office/powerpoint/2010/main" val="268265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E086-B222-4F07-9FA1-A04F4B0436C8}"/>
              </a:ext>
            </a:extLst>
          </p:cNvPr>
          <p:cNvSpPr>
            <a:spLocks noGrp="1"/>
          </p:cNvSpPr>
          <p:nvPr>
            <p:ph type="title"/>
          </p:nvPr>
        </p:nvSpPr>
        <p:spPr/>
        <p:txBody>
          <a:bodyPr/>
          <a:lstStyle/>
          <a:p>
            <a:r>
              <a:rPr lang="en-US" dirty="0"/>
              <a:t>Why linked lists</a:t>
            </a:r>
          </a:p>
        </p:txBody>
      </p:sp>
      <p:sp>
        <p:nvSpPr>
          <p:cNvPr id="3" name="Content Placeholder 2">
            <a:extLst>
              <a:ext uri="{FF2B5EF4-FFF2-40B4-BE49-F238E27FC236}">
                <a16:creationId xmlns:a16="http://schemas.microsoft.com/office/drawing/2014/main" id="{664BBE20-B84C-17E2-B8E0-FD20FFED3CAA}"/>
              </a:ext>
            </a:extLst>
          </p:cNvPr>
          <p:cNvSpPr>
            <a:spLocks noGrp="1"/>
          </p:cNvSpPr>
          <p:nvPr>
            <p:ph idx="1"/>
          </p:nvPr>
        </p:nvSpPr>
        <p:spPr/>
        <p:txBody>
          <a:bodyPr>
            <a:normAutofit/>
          </a:bodyPr>
          <a:lstStyle/>
          <a:p>
            <a:r>
              <a:rPr lang="en-US" dirty="0"/>
              <a:t>Linked lists can help us do more stuff with data!</a:t>
            </a:r>
          </a:p>
          <a:p>
            <a:pPr lvl="1"/>
            <a:r>
              <a:rPr lang="en-US" dirty="0"/>
              <a:t>We can insert stuff into the middle of a list</a:t>
            </a:r>
          </a:p>
          <a:p>
            <a:pPr lvl="1"/>
            <a:r>
              <a:rPr lang="en-US" dirty="0"/>
              <a:t>We can delete stuff from the middle of a list</a:t>
            </a:r>
          </a:p>
          <a:p>
            <a:pPr lvl="1"/>
            <a:r>
              <a:rPr lang="en-US" dirty="0"/>
              <a:t>We can easily add stuff to the front or back of a list</a:t>
            </a:r>
          </a:p>
          <a:p>
            <a:pPr lvl="1"/>
            <a:r>
              <a:rPr lang="en-US" dirty="0"/>
              <a:t>Linked lists live in dynamic memory, so the size can be easily adjusted</a:t>
            </a:r>
          </a:p>
        </p:txBody>
      </p:sp>
    </p:spTree>
    <p:extLst>
      <p:ext uri="{BB962C8B-B14F-4D97-AF65-F5344CB8AC3E}">
        <p14:creationId xmlns:p14="http://schemas.microsoft.com/office/powerpoint/2010/main" val="3741845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457200" indent="-457200">
              <a:buAutoNum type="arabicPeriod"/>
            </a:pPr>
            <a:r>
              <a:rPr lang="en-US" sz="2000" dirty="0"/>
              <a:t>Identify the location where you want to insert the new nodes</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pPr marL="457200" indent="-457200">
              <a:buAutoNum type="arabicPeriod"/>
            </a:pPr>
            <a:r>
              <a:rPr lang="en-US" sz="2000" b="1" dirty="0"/>
              <a:t>Connect the pointer from the new node to the list to create a link.  </a:t>
            </a:r>
            <a:br>
              <a:rPr lang="en-US" sz="2000" b="1" dirty="0"/>
            </a:br>
            <a:r>
              <a:rPr lang="en-US" sz="2000" dirty="0"/>
              <a:t>What code should we write to do this?</a:t>
            </a:r>
          </a:p>
          <a:p>
            <a:endParaRPr lang="en-US" sz="2000" dirty="0"/>
          </a:p>
          <a:p>
            <a:pPr marL="0" indent="0">
              <a:buNone/>
            </a:pPr>
            <a:endParaRPr lang="en-US" sz="2000" dirty="0"/>
          </a:p>
        </p:txBody>
      </p:sp>
      <p:grpSp>
        <p:nvGrpSpPr>
          <p:cNvPr id="7" name="Group 6">
            <a:extLst>
              <a:ext uri="{FF2B5EF4-FFF2-40B4-BE49-F238E27FC236}">
                <a16:creationId xmlns:a16="http://schemas.microsoft.com/office/drawing/2014/main" id="{10A64961-1D45-10AE-BECF-EEE10E536CBA}"/>
              </a:ext>
            </a:extLst>
          </p:cNvPr>
          <p:cNvGrpSpPr/>
          <p:nvPr/>
        </p:nvGrpSpPr>
        <p:grpSpPr>
          <a:xfrm>
            <a:off x="3459282" y="2464720"/>
            <a:ext cx="4169508" cy="1945368"/>
            <a:chOff x="3459282" y="1999501"/>
            <a:chExt cx="4169508" cy="1945368"/>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3646852" y="2677123"/>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3459282" y="2100132"/>
              <a:ext cx="3981938" cy="650054"/>
            </a:xfrm>
            <a:prstGeom prst="rect">
              <a:avLst/>
            </a:prstGeom>
          </p:spPr>
        </p:pic>
        <p:sp>
          <p:nvSpPr>
            <p:cNvPr id="5" name="Oval 4">
              <a:extLst>
                <a:ext uri="{FF2B5EF4-FFF2-40B4-BE49-F238E27FC236}">
                  <a16:creationId xmlns:a16="http://schemas.microsoft.com/office/drawing/2014/main" id="{1D853740-05D7-4C2F-BA71-C1EBE9951A26}"/>
                </a:ext>
              </a:extLst>
            </p:cNvPr>
            <p:cNvSpPr/>
            <p:nvPr/>
          </p:nvSpPr>
          <p:spPr>
            <a:xfrm>
              <a:off x="5107352" y="2317713"/>
              <a:ext cx="195385" cy="24716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61FC34-D04C-4F0A-9454-1C903CAE28DA}"/>
                </a:ext>
              </a:extLst>
            </p:cNvPr>
            <p:cNvSpPr txBox="1"/>
            <p:nvPr/>
          </p:nvSpPr>
          <p:spPr>
            <a:xfrm>
              <a:off x="4779106" y="1999501"/>
              <a:ext cx="1047261" cy="307777"/>
            </a:xfrm>
            <a:prstGeom prst="rect">
              <a:avLst/>
            </a:prstGeom>
            <a:noFill/>
          </p:spPr>
          <p:txBody>
            <a:bodyPr wrap="square" rtlCol="0">
              <a:spAutoFit/>
            </a:bodyPr>
            <a:lstStyle/>
            <a:p>
              <a:r>
                <a:rPr lang="en-US" sz="1400" dirty="0">
                  <a:solidFill>
                    <a:srgbClr val="0070C0"/>
                  </a:solidFill>
                </a:rPr>
                <a:t>Insert here</a:t>
              </a:r>
            </a:p>
          </p:txBody>
        </p:sp>
        <p:sp>
          <p:nvSpPr>
            <p:cNvPr id="28" name="TextBox 27">
              <a:extLst>
                <a:ext uri="{FF2B5EF4-FFF2-40B4-BE49-F238E27FC236}">
                  <a16:creationId xmlns:a16="http://schemas.microsoft.com/office/drawing/2014/main" id="{27BC81A9-3A6F-433A-8002-A3758B7E40DD}"/>
                </a:ext>
              </a:extLst>
            </p:cNvPr>
            <p:cNvSpPr txBox="1"/>
            <p:nvPr/>
          </p:nvSpPr>
          <p:spPr>
            <a:xfrm>
              <a:off x="4779105" y="3637092"/>
              <a:ext cx="2231290" cy="307777"/>
            </a:xfrm>
            <a:prstGeom prst="rect">
              <a:avLst/>
            </a:prstGeom>
            <a:noFill/>
          </p:spPr>
          <p:txBody>
            <a:bodyPr wrap="square" rtlCol="0">
              <a:spAutoFit/>
            </a:bodyPr>
            <a:lstStyle/>
            <a:p>
              <a:r>
                <a:rPr lang="en-US" sz="1400" dirty="0">
                  <a:solidFill>
                    <a:srgbClr val="0070C0"/>
                  </a:solidFill>
                </a:rPr>
                <a:t>Stuff we want to insert</a:t>
              </a:r>
            </a:p>
          </p:txBody>
        </p:sp>
        <p:sp>
          <p:nvSpPr>
            <p:cNvPr id="29" name="Left Brace 28">
              <a:extLst>
                <a:ext uri="{FF2B5EF4-FFF2-40B4-BE49-F238E27FC236}">
                  <a16:creationId xmlns:a16="http://schemas.microsoft.com/office/drawing/2014/main" id="{7A53A53B-DD12-446C-8FCA-F64CABCC85D1}"/>
                </a:ext>
              </a:extLst>
            </p:cNvPr>
            <p:cNvSpPr/>
            <p:nvPr/>
          </p:nvSpPr>
          <p:spPr>
            <a:xfrm rot="16200000">
              <a:off x="5510758" y="2261037"/>
              <a:ext cx="316523" cy="234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8771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endParaRPr lang="en-US" sz="2000" dirty="0"/>
          </a:p>
          <a:p>
            <a:pPr marL="0" indent="0">
              <a:buNone/>
            </a:pPr>
            <a:r>
              <a:rPr lang="en-US" sz="2000" dirty="0"/>
              <a:t>2.  Connect the pointer from the new node to the list to create a link.</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279162" y="357041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3646852" y="2989753"/>
            <a:ext cx="3981938" cy="650054"/>
          </a:xfrm>
          <a:prstGeom prst="rect">
            <a:avLst/>
          </a:prstGeom>
        </p:spPr>
      </p:pic>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416062" y="334197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908908" y="4278007"/>
            <a:ext cx="8374184" cy="830997"/>
          </a:xfrm>
          <a:prstGeom prst="rect">
            <a:avLst/>
          </a:prstGeom>
          <a:noFill/>
        </p:spPr>
        <p:txBody>
          <a:bodyPr wrap="square" rtlCol="0">
            <a:spAutoFit/>
          </a:bodyPr>
          <a:lstStyle/>
          <a:p>
            <a:r>
              <a:rPr lang="en-US" sz="1600" dirty="0">
                <a:solidFill>
                  <a:schemeClr val="accent6">
                    <a:lumMod val="75000"/>
                  </a:schemeClr>
                </a:solidFill>
                <a:latin typeface="Consolas" panose="020B0609020204030204" pitchFamily="49" charset="0"/>
              </a:rPr>
              <a:t>head-&gt;next-&gt;next-&gt;next = otherListHead-&gt;next;</a:t>
            </a:r>
          </a:p>
          <a:p>
            <a:r>
              <a:rPr lang="en-US" sz="1600" dirty="0">
                <a:solidFill>
                  <a:schemeClr val="accent6">
                    <a:lumMod val="75000"/>
                  </a:schemeClr>
                </a:solidFill>
                <a:latin typeface="Consolas" panose="020B0609020204030204" pitchFamily="49" charset="0"/>
              </a:rPr>
              <a:t>//makes pointer at head’s 3</a:t>
            </a:r>
            <a:r>
              <a:rPr lang="en-US" sz="1600" baseline="30000" dirty="0">
                <a:solidFill>
                  <a:schemeClr val="accent6">
                    <a:lumMod val="75000"/>
                  </a:schemeClr>
                </a:solidFill>
                <a:latin typeface="Consolas" panose="020B0609020204030204" pitchFamily="49" charset="0"/>
              </a:rPr>
              <a:t>rd</a:t>
            </a:r>
            <a:r>
              <a:rPr lang="en-US" sz="1600" dirty="0">
                <a:solidFill>
                  <a:schemeClr val="accent6">
                    <a:lumMod val="75000"/>
                  </a:schemeClr>
                </a:solidFill>
                <a:latin typeface="Consolas" panose="020B0609020204030204" pitchFamily="49" charset="0"/>
              </a:rPr>
              <a:t> node point to the insertion point </a:t>
            </a:r>
          </a:p>
          <a:p>
            <a:r>
              <a:rPr lang="en-US" sz="1600" dirty="0">
                <a:solidFill>
                  <a:schemeClr val="accent6">
                    <a:lumMod val="75000"/>
                  </a:schemeClr>
                </a:solidFill>
                <a:latin typeface="Consolas" panose="020B0609020204030204" pitchFamily="49" charset="0"/>
              </a:rPr>
              <a:t>//(the location which otherListHead-&gt;next points at)</a:t>
            </a:r>
          </a:p>
        </p:txBody>
      </p:sp>
    </p:spTree>
    <p:extLst>
      <p:ext uri="{BB962C8B-B14F-4D97-AF65-F5344CB8AC3E}">
        <p14:creationId xmlns:p14="http://schemas.microsoft.com/office/powerpoint/2010/main" val="99954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What code should we write to connect </a:t>
            </a:r>
            <a:r>
              <a:rPr lang="en-US" sz="2000" dirty="0" err="1"/>
              <a:t>otherListHead’s</a:t>
            </a:r>
            <a:r>
              <a:rPr lang="en-US" sz="2000" dirty="0"/>
              <a:t> node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857501" y="3168056"/>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4225191" y="2587393"/>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356305"/>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939615"/>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3046561"/>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5219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57B3BC-83B5-4113-B7A7-D1B30108DF6F}"/>
              </a:ext>
            </a:extLst>
          </p:cNvPr>
          <p:cNvPicPr>
            <a:picLocks noChangeAspect="1"/>
          </p:cNvPicPr>
          <p:nvPr/>
        </p:nvPicPr>
        <p:blipFill rotWithShape="1">
          <a:blip r:embed="rId3"/>
          <a:srcRect t="54808" r="57851"/>
          <a:stretch/>
        </p:blipFill>
        <p:spPr>
          <a:xfrm>
            <a:off x="1957756" y="4104286"/>
            <a:ext cx="1678353" cy="650054"/>
          </a:xfrm>
          <a:prstGeom prst="rect">
            <a:avLst/>
          </a:prstGeom>
        </p:spPr>
      </p:pic>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endParaRPr lang="en-US" sz="2000" dirty="0"/>
          </a:p>
          <a:p>
            <a:pPr marL="0" indent="0">
              <a:buNone/>
            </a:pPr>
            <a:r>
              <a:rPr lang="en-US" sz="2000" dirty="0"/>
              <a:t>Connect </a:t>
            </a:r>
            <a:r>
              <a:rPr lang="en-US" sz="2000" dirty="0" err="1"/>
              <a:t>otherListHead</a:t>
            </a:r>
            <a:r>
              <a:rPr lang="en-US" sz="2000" dirty="0"/>
              <a:t>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3"/>
          <a:srcRect r="17321" b="54807"/>
          <a:stretch/>
        </p:blipFill>
        <p:spPr>
          <a:xfrm>
            <a:off x="2857501" y="2847214"/>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3"/>
          <a:srcRect t="54808"/>
          <a:stretch/>
        </p:blipFill>
        <p:spPr>
          <a:xfrm>
            <a:off x="4225191" y="2266551"/>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3035463"/>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618773"/>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836616" y="5546807"/>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otherListHead-&gt;next = head;</a:t>
            </a:r>
          </a:p>
          <a:p>
            <a:r>
              <a:rPr lang="en-US" dirty="0">
                <a:solidFill>
                  <a:schemeClr val="accent6">
                    <a:lumMod val="75000"/>
                  </a:schemeClr>
                </a:solidFill>
                <a:latin typeface="Consolas" panose="020B0609020204030204" pitchFamily="49" charset="0"/>
              </a:rPr>
              <a:t>//makes otherListHead’s first node point to the first node of the </a:t>
            </a:r>
          </a:p>
          <a:p>
            <a:r>
              <a:rPr lang="en-US" dirty="0">
                <a:solidFill>
                  <a:schemeClr val="accent6">
                    <a:lumMod val="75000"/>
                  </a:schemeClr>
                </a:solidFill>
                <a:latin typeface="Consolas" panose="020B0609020204030204" pitchFamily="49" charset="0"/>
              </a:rPr>
              <a:t>//nodes to insert</a:t>
            </a:r>
          </a:p>
        </p:txBody>
      </p: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725719"/>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pic>
        <p:nvPicPr>
          <p:cNvPr id="36" name="Picture 35">
            <a:extLst>
              <a:ext uri="{FF2B5EF4-FFF2-40B4-BE49-F238E27FC236}">
                <a16:creationId xmlns:a16="http://schemas.microsoft.com/office/drawing/2014/main" id="{D0245F6D-1535-4272-B6C2-09CE32FB7DD3}"/>
              </a:ext>
            </a:extLst>
          </p:cNvPr>
          <p:cNvPicPr>
            <a:picLocks noChangeAspect="1"/>
          </p:cNvPicPr>
          <p:nvPr/>
        </p:nvPicPr>
        <p:blipFill rotWithShape="1">
          <a:blip r:embed="rId3"/>
          <a:srcRect r="17321" b="54807"/>
          <a:stretch/>
        </p:blipFill>
        <p:spPr>
          <a:xfrm>
            <a:off x="3275624" y="4734938"/>
            <a:ext cx="3292231" cy="650055"/>
          </a:xfrm>
          <a:prstGeom prst="rect">
            <a:avLst/>
          </a:prstGeom>
        </p:spPr>
      </p:pic>
      <p:pic>
        <p:nvPicPr>
          <p:cNvPr id="37" name="Picture 36">
            <a:extLst>
              <a:ext uri="{FF2B5EF4-FFF2-40B4-BE49-F238E27FC236}">
                <a16:creationId xmlns:a16="http://schemas.microsoft.com/office/drawing/2014/main" id="{D0411324-0772-4E17-91CE-32CC64B5DC8B}"/>
              </a:ext>
            </a:extLst>
          </p:cNvPr>
          <p:cNvPicPr>
            <a:picLocks noChangeAspect="1"/>
          </p:cNvPicPr>
          <p:nvPr/>
        </p:nvPicPr>
        <p:blipFill rotWithShape="1">
          <a:blip r:embed="rId3"/>
          <a:srcRect l="42542" t="54808"/>
          <a:stretch/>
        </p:blipFill>
        <p:spPr>
          <a:xfrm>
            <a:off x="6149731" y="4005434"/>
            <a:ext cx="2287952" cy="650054"/>
          </a:xfrm>
          <a:prstGeom prst="rect">
            <a:avLst/>
          </a:prstGeom>
        </p:spPr>
      </p:pic>
      <p:cxnSp>
        <p:nvCxnSpPr>
          <p:cNvPr id="39" name="Straight Arrow Connector 38">
            <a:extLst>
              <a:ext uri="{FF2B5EF4-FFF2-40B4-BE49-F238E27FC236}">
                <a16:creationId xmlns:a16="http://schemas.microsoft.com/office/drawing/2014/main" id="{CC7B3340-6C73-44F3-8942-513EC1D072CF}"/>
              </a:ext>
            </a:extLst>
          </p:cNvPr>
          <p:cNvCxnSpPr>
            <a:cxnSpLocks/>
            <a:stCxn id="36" idx="3"/>
            <a:endCxn id="37" idx="1"/>
          </p:cNvCxnSpPr>
          <p:nvPr/>
        </p:nvCxnSpPr>
        <p:spPr>
          <a:xfrm flipH="1" flipV="1">
            <a:off x="6149732" y="4330461"/>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E11A52C-A411-4895-92CF-0901D8D3536A}"/>
              </a:ext>
            </a:extLst>
          </p:cNvPr>
          <p:cNvCxnSpPr>
            <a:cxnSpLocks/>
          </p:cNvCxnSpPr>
          <p:nvPr/>
        </p:nvCxnSpPr>
        <p:spPr>
          <a:xfrm>
            <a:off x="3540369" y="4464601"/>
            <a:ext cx="515816" cy="650054"/>
          </a:xfrm>
          <a:prstGeom prst="straightConnector1">
            <a:avLst/>
          </a:prstGeom>
          <a:ln>
            <a:solidFill>
              <a:schemeClr val="accent6">
                <a:lumMod val="75000"/>
              </a:schemeClr>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545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We now have the below inserted linked list!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r>
              <a:rPr lang="en-US" sz="2000" dirty="0"/>
              <a:t>4. Now  we need to update the head pointer, since the head pointer has changed from head to </a:t>
            </a:r>
            <a:r>
              <a:rPr lang="en-US" sz="2000" dirty="0" err="1"/>
              <a:t>otherListHead</a:t>
            </a:r>
            <a:r>
              <a:rPr lang="en-US" sz="2000" dirty="0"/>
              <a:t>.  What code should we write?</a:t>
            </a:r>
          </a:p>
        </p:txBody>
      </p:sp>
      <p:pic>
        <p:nvPicPr>
          <p:cNvPr id="17" name="Picture 16">
            <a:extLst>
              <a:ext uri="{FF2B5EF4-FFF2-40B4-BE49-F238E27FC236}">
                <a16:creationId xmlns:a16="http://schemas.microsoft.com/office/drawing/2014/main" id="{E74DA311-B24C-4895-8D25-0565A08B220E}"/>
              </a:ext>
            </a:extLst>
          </p:cNvPr>
          <p:cNvPicPr>
            <a:picLocks noChangeAspect="1"/>
          </p:cNvPicPr>
          <p:nvPr/>
        </p:nvPicPr>
        <p:blipFill rotWithShape="1">
          <a:blip r:embed="rId2"/>
          <a:srcRect t="54808" r="57851"/>
          <a:stretch/>
        </p:blipFill>
        <p:spPr>
          <a:xfrm>
            <a:off x="2262556" y="2543168"/>
            <a:ext cx="1678353" cy="650054"/>
          </a:xfrm>
          <a:prstGeom prst="rect">
            <a:avLst/>
          </a:prstGeom>
        </p:spPr>
      </p:pic>
      <p:pic>
        <p:nvPicPr>
          <p:cNvPr id="18" name="Picture 17">
            <a:extLst>
              <a:ext uri="{FF2B5EF4-FFF2-40B4-BE49-F238E27FC236}">
                <a16:creationId xmlns:a16="http://schemas.microsoft.com/office/drawing/2014/main" id="{1BC7367B-8526-464A-A4FF-1E321CBE116B}"/>
              </a:ext>
            </a:extLst>
          </p:cNvPr>
          <p:cNvPicPr>
            <a:picLocks noChangeAspect="1"/>
          </p:cNvPicPr>
          <p:nvPr/>
        </p:nvPicPr>
        <p:blipFill rotWithShape="1">
          <a:blip r:embed="rId2"/>
          <a:srcRect r="17321" b="54807"/>
          <a:stretch/>
        </p:blipFill>
        <p:spPr>
          <a:xfrm>
            <a:off x="3580424" y="3173820"/>
            <a:ext cx="3292231" cy="650055"/>
          </a:xfrm>
          <a:prstGeom prst="rect">
            <a:avLst/>
          </a:prstGeom>
        </p:spPr>
      </p:pic>
      <p:pic>
        <p:nvPicPr>
          <p:cNvPr id="19" name="Picture 18">
            <a:extLst>
              <a:ext uri="{FF2B5EF4-FFF2-40B4-BE49-F238E27FC236}">
                <a16:creationId xmlns:a16="http://schemas.microsoft.com/office/drawing/2014/main" id="{C5E1E7E3-81EF-4673-AC06-B7A3AFA6FDC4}"/>
              </a:ext>
            </a:extLst>
          </p:cNvPr>
          <p:cNvPicPr>
            <a:picLocks noChangeAspect="1"/>
          </p:cNvPicPr>
          <p:nvPr/>
        </p:nvPicPr>
        <p:blipFill rotWithShape="1">
          <a:blip r:embed="rId2"/>
          <a:srcRect l="42542" t="54808"/>
          <a:stretch/>
        </p:blipFill>
        <p:spPr>
          <a:xfrm>
            <a:off x="6454531" y="2444316"/>
            <a:ext cx="2287952" cy="650054"/>
          </a:xfrm>
          <a:prstGeom prst="rect">
            <a:avLst/>
          </a:prstGeom>
        </p:spPr>
      </p:pic>
      <p:cxnSp>
        <p:nvCxnSpPr>
          <p:cNvPr id="21" name="Straight Arrow Connector 20">
            <a:extLst>
              <a:ext uri="{FF2B5EF4-FFF2-40B4-BE49-F238E27FC236}">
                <a16:creationId xmlns:a16="http://schemas.microsoft.com/office/drawing/2014/main" id="{C2F3E168-BB80-4032-9D6D-1D4B7F140994}"/>
              </a:ext>
            </a:extLst>
          </p:cNvPr>
          <p:cNvCxnSpPr>
            <a:cxnSpLocks/>
            <a:stCxn id="18" idx="3"/>
            <a:endCxn id="19" idx="1"/>
          </p:cNvCxnSpPr>
          <p:nvPr/>
        </p:nvCxnSpPr>
        <p:spPr>
          <a:xfrm flipH="1" flipV="1">
            <a:off x="6454532" y="2769343"/>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1CD244-34F5-454B-9491-83BBC7074955}"/>
              </a:ext>
            </a:extLst>
          </p:cNvPr>
          <p:cNvCxnSpPr>
            <a:cxnSpLocks/>
          </p:cNvCxnSpPr>
          <p:nvPr/>
        </p:nvCxnSpPr>
        <p:spPr>
          <a:xfrm>
            <a:off x="3845169" y="2903483"/>
            <a:ext cx="515816" cy="650054"/>
          </a:xfrm>
          <a:prstGeom prst="straightConnector1">
            <a:avLst/>
          </a:prstGeom>
          <a:ln>
            <a:solidFill>
              <a:schemeClr val="tx1"/>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50310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p:txBody>
          <a:bodyPr>
            <a:normAutofit/>
          </a:bodyPr>
          <a:lstStyle/>
          <a:p>
            <a:pPr marL="0" indent="0">
              <a:buNone/>
            </a:pPr>
            <a:r>
              <a:rPr lang="en-US" sz="2000" dirty="0"/>
              <a:t>All finished!  </a:t>
            </a:r>
          </a:p>
        </p:txBody>
      </p:sp>
      <p:sp>
        <p:nvSpPr>
          <p:cNvPr id="30" name="TextBox 29">
            <a:extLst>
              <a:ext uri="{FF2B5EF4-FFF2-40B4-BE49-F238E27FC236}">
                <a16:creationId xmlns:a16="http://schemas.microsoft.com/office/drawing/2014/main" id="{D6B6B8CA-F676-4C13-80C5-7BB83D96E9FA}"/>
              </a:ext>
            </a:extLst>
          </p:cNvPr>
          <p:cNvSpPr txBox="1"/>
          <p:nvPr/>
        </p:nvSpPr>
        <p:spPr>
          <a:xfrm>
            <a:off x="1981200" y="2935931"/>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head = otherListHead;</a:t>
            </a:r>
          </a:p>
          <a:p>
            <a:r>
              <a:rPr lang="en-US" dirty="0">
                <a:solidFill>
                  <a:schemeClr val="accent6">
                    <a:lumMod val="75000"/>
                  </a:schemeClr>
                </a:solidFill>
                <a:latin typeface="Consolas" panose="020B0609020204030204" pitchFamily="49" charset="0"/>
              </a:rPr>
              <a:t>//updates the location of the head pointer to be the new </a:t>
            </a:r>
          </a:p>
          <a:p>
            <a:r>
              <a:rPr lang="en-US" dirty="0">
                <a:solidFill>
                  <a:schemeClr val="accent6">
                    <a:lumMod val="75000"/>
                  </a:schemeClr>
                </a:solidFill>
                <a:latin typeface="Consolas" panose="020B0609020204030204" pitchFamily="49" charset="0"/>
              </a:rPr>
              <a:t>//beginning of the linked list, at otherListHead.</a:t>
            </a:r>
          </a:p>
        </p:txBody>
      </p:sp>
      <p:grpSp>
        <p:nvGrpSpPr>
          <p:cNvPr id="7" name="Group 6">
            <a:extLst>
              <a:ext uri="{FF2B5EF4-FFF2-40B4-BE49-F238E27FC236}">
                <a16:creationId xmlns:a16="http://schemas.microsoft.com/office/drawing/2014/main" id="{478AEE7E-257C-4955-BF1C-8C03347F2861}"/>
              </a:ext>
            </a:extLst>
          </p:cNvPr>
          <p:cNvGrpSpPr/>
          <p:nvPr/>
        </p:nvGrpSpPr>
        <p:grpSpPr>
          <a:xfrm>
            <a:off x="2311399" y="2024693"/>
            <a:ext cx="6732956" cy="783912"/>
            <a:chOff x="642815" y="4239647"/>
            <a:chExt cx="6732956" cy="783912"/>
          </a:xfrm>
        </p:grpSpPr>
        <p:pic>
          <p:nvPicPr>
            <p:cNvPr id="27" name="Picture 26">
              <a:extLst>
                <a:ext uri="{FF2B5EF4-FFF2-40B4-BE49-F238E27FC236}">
                  <a16:creationId xmlns:a16="http://schemas.microsoft.com/office/drawing/2014/main" id="{C23638AB-BE87-446F-AD31-57ED137FEC1E}"/>
                </a:ext>
              </a:extLst>
            </p:cNvPr>
            <p:cNvPicPr>
              <a:picLocks noChangeAspect="1"/>
            </p:cNvPicPr>
            <p:nvPr/>
          </p:nvPicPr>
          <p:blipFill rotWithShape="1">
            <a:blip r:embed="rId2"/>
            <a:srcRect t="54808" r="57851"/>
            <a:stretch/>
          </p:blipFill>
          <p:spPr>
            <a:xfrm>
              <a:off x="642815" y="4315099"/>
              <a:ext cx="1678354" cy="650054"/>
            </a:xfrm>
            <a:prstGeom prst="rect">
              <a:avLst/>
            </a:prstGeom>
          </p:spPr>
        </p:pic>
        <p:pic>
          <p:nvPicPr>
            <p:cNvPr id="28" name="Picture 27">
              <a:extLst>
                <a:ext uri="{FF2B5EF4-FFF2-40B4-BE49-F238E27FC236}">
                  <a16:creationId xmlns:a16="http://schemas.microsoft.com/office/drawing/2014/main" id="{A9033BCC-6A78-4F6F-ADD0-2AEB9D0022BF}"/>
                </a:ext>
              </a:extLst>
            </p:cNvPr>
            <p:cNvPicPr>
              <a:picLocks noChangeAspect="1"/>
            </p:cNvPicPr>
            <p:nvPr/>
          </p:nvPicPr>
          <p:blipFill rotWithShape="1">
            <a:blip r:embed="rId2"/>
            <a:srcRect l="15408" r="13199" b="54807"/>
            <a:stretch/>
          </p:blipFill>
          <p:spPr>
            <a:xfrm>
              <a:off x="2321169" y="4297272"/>
              <a:ext cx="2842847" cy="650055"/>
            </a:xfrm>
            <a:prstGeom prst="rect">
              <a:avLst/>
            </a:prstGeom>
          </p:spPr>
        </p:pic>
        <p:pic>
          <p:nvPicPr>
            <p:cNvPr id="29" name="Picture 28">
              <a:extLst>
                <a:ext uri="{FF2B5EF4-FFF2-40B4-BE49-F238E27FC236}">
                  <a16:creationId xmlns:a16="http://schemas.microsoft.com/office/drawing/2014/main" id="{862ACB89-7618-4D44-AFBC-0B7CC9F60356}"/>
                </a:ext>
              </a:extLst>
            </p:cNvPr>
            <p:cNvPicPr>
              <a:picLocks noChangeAspect="1"/>
            </p:cNvPicPr>
            <p:nvPr/>
          </p:nvPicPr>
          <p:blipFill rotWithShape="1">
            <a:blip r:embed="rId2"/>
            <a:srcRect l="41609" t="54808"/>
            <a:stretch/>
          </p:blipFill>
          <p:spPr>
            <a:xfrm>
              <a:off x="5050695" y="4315099"/>
              <a:ext cx="2325076" cy="650054"/>
            </a:xfrm>
            <a:prstGeom prst="rect">
              <a:avLst/>
            </a:prstGeom>
          </p:spPr>
        </p:pic>
        <p:sp>
          <p:nvSpPr>
            <p:cNvPr id="32" name="Rectangle 31">
              <a:extLst>
                <a:ext uri="{FF2B5EF4-FFF2-40B4-BE49-F238E27FC236}">
                  <a16:creationId xmlns:a16="http://schemas.microsoft.com/office/drawing/2014/main" id="{27D92ACF-6502-4C93-9F1E-B13271AC25E2}"/>
                </a:ext>
              </a:extLst>
            </p:cNvPr>
            <p:cNvSpPr/>
            <p:nvPr/>
          </p:nvSpPr>
          <p:spPr>
            <a:xfrm>
              <a:off x="2321169" y="4315099"/>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A978ED1-FD10-404E-94E9-84864A94A7D7}"/>
                </a:ext>
              </a:extLst>
            </p:cNvPr>
            <p:cNvPicPr>
              <a:picLocks noChangeAspect="1"/>
            </p:cNvPicPr>
            <p:nvPr/>
          </p:nvPicPr>
          <p:blipFill rotWithShape="1">
            <a:blip r:embed="rId2"/>
            <a:srcRect r="85034" b="54807"/>
            <a:stretch/>
          </p:blipFill>
          <p:spPr>
            <a:xfrm>
              <a:off x="885092" y="4299609"/>
              <a:ext cx="595920" cy="650055"/>
            </a:xfrm>
            <a:prstGeom prst="rect">
              <a:avLst/>
            </a:prstGeom>
          </p:spPr>
        </p:pic>
        <p:sp>
          <p:nvSpPr>
            <p:cNvPr id="38" name="TextBox 37">
              <a:extLst>
                <a:ext uri="{FF2B5EF4-FFF2-40B4-BE49-F238E27FC236}">
                  <a16:creationId xmlns:a16="http://schemas.microsoft.com/office/drawing/2014/main" id="{E10C9716-F594-4A21-AD21-E23C9B722F79}"/>
                </a:ext>
              </a:extLst>
            </p:cNvPr>
            <p:cNvSpPr txBox="1"/>
            <p:nvPr/>
          </p:nvSpPr>
          <p:spPr>
            <a:xfrm>
              <a:off x="885092" y="4239647"/>
              <a:ext cx="595920" cy="276999"/>
            </a:xfrm>
            <a:prstGeom prst="rect">
              <a:avLst/>
            </a:prstGeom>
            <a:solidFill>
              <a:schemeClr val="bg1"/>
            </a:solidFill>
          </p:spPr>
          <p:txBody>
            <a:bodyPr wrap="square">
              <a:spAutoFit/>
            </a:bodyPr>
            <a:lstStyle/>
            <a:p>
              <a:r>
                <a:rPr lang="en-US" sz="1200" dirty="0">
                  <a:solidFill>
                    <a:schemeClr val="accent6">
                      <a:lumMod val="75000"/>
                    </a:schemeClr>
                  </a:solidFill>
                  <a:latin typeface="Consolas" panose="020B0609020204030204" pitchFamily="49" charset="0"/>
                </a:rPr>
                <a:t>head</a:t>
              </a:r>
              <a:endParaRPr lang="en-US" sz="1200" dirty="0">
                <a:solidFill>
                  <a:schemeClr val="accent6">
                    <a:lumMod val="75000"/>
                  </a:schemeClr>
                </a:solidFill>
              </a:endParaRPr>
            </a:p>
          </p:txBody>
        </p:sp>
      </p:grpSp>
    </p:spTree>
    <p:extLst>
      <p:ext uri="{BB962C8B-B14F-4D97-AF65-F5344CB8AC3E}">
        <p14:creationId xmlns:p14="http://schemas.microsoft.com/office/powerpoint/2010/main" val="3303255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329FB9-3EB8-4AD3-9955-145F1782FAEC}"/>
              </a:ext>
            </a:extLst>
          </p:cNvPr>
          <p:cNvPicPr>
            <a:picLocks noChangeAspect="1"/>
          </p:cNvPicPr>
          <p:nvPr/>
        </p:nvPicPr>
        <p:blipFill rotWithShape="1">
          <a:blip r:embed="rId2"/>
          <a:srcRect b="54807"/>
          <a:stretch/>
        </p:blipFill>
        <p:spPr>
          <a:xfrm>
            <a:off x="3008923" y="3818617"/>
            <a:ext cx="3981938" cy="650055"/>
          </a:xfrm>
          <a:prstGeom prst="rect">
            <a:avLst/>
          </a:prstGeom>
        </p:spPr>
      </p:pic>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fontScale="62500" lnSpcReduction="20000"/>
          </a:bodyPr>
          <a:lstStyle/>
          <a:p>
            <a:pPr marL="0" indent="0">
              <a:buNone/>
            </a:pPr>
            <a:r>
              <a:rPr lang="en-US" sz="2000" dirty="0"/>
              <a:t>We just discussed that 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pPr marL="0" indent="0">
              <a:buNone/>
            </a:pPr>
            <a:r>
              <a:rPr lang="en-US" sz="2000" dirty="0"/>
              <a:t>What would happen if we reversed these steps like shown below?</a:t>
            </a:r>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0" indent="0">
              <a:buNone/>
            </a:pPr>
            <a:r>
              <a:rPr lang="en-US" sz="2000" dirty="0"/>
              <a:t>A: Reversing the steps does not matter.  We would get the same result.</a:t>
            </a:r>
          </a:p>
          <a:p>
            <a:pPr marL="0" indent="0">
              <a:buNone/>
            </a:pPr>
            <a:r>
              <a:rPr lang="en-US" sz="2000" dirty="0"/>
              <a:t>B: Reversing the steps will produce the same result with less code.</a:t>
            </a:r>
          </a:p>
          <a:p>
            <a:pPr marL="0" indent="0">
              <a:buNone/>
            </a:pPr>
            <a:r>
              <a:rPr lang="en-US" sz="2000" dirty="0"/>
              <a:t>C: Reversing the steps will produce the same result, but with more code needed.</a:t>
            </a:r>
          </a:p>
          <a:p>
            <a:pPr marL="0" indent="0">
              <a:buNone/>
            </a:pPr>
            <a:r>
              <a:rPr lang="en-US" sz="2000" dirty="0"/>
              <a:t>D: Reversing the steps will produce a different result.  Some nodes will be orphaned and we will produce a memory leak.</a:t>
            </a:r>
          </a:p>
          <a:p>
            <a:pPr marL="0" indent="0">
              <a:buNone/>
            </a:pPr>
            <a:endParaRPr lang="en-US" sz="2000" dirty="0">
              <a:solidFill>
                <a:schemeClr val="accent6">
                  <a:lumMod val="75000"/>
                </a:schemeClr>
              </a:solidFill>
              <a:latin typeface="Consolas" panose="020B0609020204030204" pitchFamily="49" charset="0"/>
            </a:endParaRPr>
          </a:p>
        </p:txBody>
      </p:sp>
      <p:pic>
        <p:nvPicPr>
          <p:cNvPr id="8" name="Picture 7">
            <a:extLst>
              <a:ext uri="{FF2B5EF4-FFF2-40B4-BE49-F238E27FC236}">
                <a16:creationId xmlns:a16="http://schemas.microsoft.com/office/drawing/2014/main" id="{857C884B-5ED7-4A22-BDFA-F178D190E2A8}"/>
              </a:ext>
            </a:extLst>
          </p:cNvPr>
          <p:cNvPicPr>
            <a:picLocks noChangeAspect="1"/>
          </p:cNvPicPr>
          <p:nvPr/>
        </p:nvPicPr>
        <p:blipFill rotWithShape="1">
          <a:blip r:embed="rId2"/>
          <a:srcRect t="54808"/>
          <a:stretch/>
        </p:blipFill>
        <p:spPr>
          <a:xfrm>
            <a:off x="4373684" y="3267933"/>
            <a:ext cx="3981938" cy="650054"/>
          </a:xfrm>
          <a:prstGeom prst="rect">
            <a:avLst/>
          </a:prstGeom>
        </p:spPr>
      </p:pic>
      <p:cxnSp>
        <p:nvCxnSpPr>
          <p:cNvPr id="10" name="Straight Arrow Connector 9">
            <a:extLst>
              <a:ext uri="{FF2B5EF4-FFF2-40B4-BE49-F238E27FC236}">
                <a16:creationId xmlns:a16="http://schemas.microsoft.com/office/drawing/2014/main" id="{66C15111-822A-4F1E-971D-49A73E27257F}"/>
              </a:ext>
            </a:extLst>
          </p:cNvPr>
          <p:cNvCxnSpPr>
            <a:cxnSpLocks/>
          </p:cNvCxnSpPr>
          <p:nvPr/>
        </p:nvCxnSpPr>
        <p:spPr>
          <a:xfrm flipH="1" flipV="1">
            <a:off x="6142894" y="362015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EB0044-1040-4BE8-A7E1-FBC04D108B29}"/>
              </a:ext>
            </a:extLst>
          </p:cNvPr>
          <p:cNvCxnSpPr>
            <a:cxnSpLocks/>
          </p:cNvCxnSpPr>
          <p:nvPr/>
        </p:nvCxnSpPr>
        <p:spPr>
          <a:xfrm flipH="1">
            <a:off x="3744055" y="3620155"/>
            <a:ext cx="2170238" cy="553469"/>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490657-731A-4162-8B20-BA47DBEA778C}"/>
              </a:ext>
            </a:extLst>
          </p:cNvPr>
          <p:cNvSpPr txBox="1"/>
          <p:nvPr/>
        </p:nvSpPr>
        <p:spPr>
          <a:xfrm>
            <a:off x="3057505" y="3059258"/>
            <a:ext cx="1672524" cy="923330"/>
          </a:xfrm>
          <a:prstGeom prst="rect">
            <a:avLst/>
          </a:prstGeom>
          <a:noFill/>
        </p:spPr>
        <p:txBody>
          <a:bodyPr wrap="square" rtlCol="0">
            <a:spAutoFit/>
          </a:bodyPr>
          <a:lstStyle/>
          <a:p>
            <a:r>
              <a:rPr lang="en-US" dirty="0">
                <a:solidFill>
                  <a:schemeClr val="accent5"/>
                </a:solidFill>
              </a:rPr>
              <a:t>1. Add link from list to new node</a:t>
            </a:r>
          </a:p>
        </p:txBody>
      </p:sp>
      <p:sp>
        <p:nvSpPr>
          <p:cNvPr id="14" name="TextBox 13">
            <a:extLst>
              <a:ext uri="{FF2B5EF4-FFF2-40B4-BE49-F238E27FC236}">
                <a16:creationId xmlns:a16="http://schemas.microsoft.com/office/drawing/2014/main" id="{B34C9637-A4EA-4624-88A8-20EE777CFF46}"/>
              </a:ext>
            </a:extLst>
          </p:cNvPr>
          <p:cNvSpPr txBox="1"/>
          <p:nvPr/>
        </p:nvSpPr>
        <p:spPr>
          <a:xfrm>
            <a:off x="6298224" y="3824372"/>
            <a:ext cx="2307491" cy="646331"/>
          </a:xfrm>
          <a:prstGeom prst="rect">
            <a:avLst/>
          </a:prstGeom>
          <a:noFill/>
        </p:spPr>
        <p:txBody>
          <a:bodyPr wrap="square" rtlCol="0">
            <a:spAutoFit/>
          </a:bodyPr>
          <a:lstStyle/>
          <a:p>
            <a:r>
              <a:rPr lang="en-US" dirty="0">
                <a:solidFill>
                  <a:schemeClr val="accent6">
                    <a:lumMod val="75000"/>
                  </a:schemeClr>
                </a:solidFill>
              </a:rPr>
              <a:t>2. Add link from new node to list</a:t>
            </a:r>
          </a:p>
        </p:txBody>
      </p:sp>
    </p:spTree>
    <p:extLst>
      <p:ext uri="{BB962C8B-B14F-4D97-AF65-F5344CB8AC3E}">
        <p14:creationId xmlns:p14="http://schemas.microsoft.com/office/powerpoint/2010/main" val="4067593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a:bodyPr>
          <a:lstStyle/>
          <a:p>
            <a:pPr marL="0" indent="0">
              <a:buNone/>
            </a:pPr>
            <a:r>
              <a:rPr lang="en-US" sz="2000" dirty="0"/>
              <a:t>Reversing the steps will produce a different result.  Some nodes will be orphaned and we will produce a memory leak.  </a:t>
            </a:r>
          </a:p>
          <a:p>
            <a:pPr marL="457200" indent="-457200">
              <a:buAutoNum type="arabicPeriod"/>
            </a:pPr>
            <a:r>
              <a:rPr lang="en-US" sz="2000" dirty="0">
                <a:solidFill>
                  <a:schemeClr val="accent5"/>
                </a:solidFill>
              </a:rPr>
              <a:t>Add a link from list to new node</a:t>
            </a: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0" indent="0">
              <a:buNone/>
            </a:pPr>
            <a:endParaRPr lang="en-US" sz="2000" dirty="0">
              <a:solidFill>
                <a:schemeClr val="accent5"/>
              </a:solidFill>
            </a:endParaRPr>
          </a:p>
          <a:p>
            <a:pPr marL="0" indent="0">
              <a:buNone/>
            </a:pPr>
            <a:r>
              <a:rPr lang="en-US" sz="2000" dirty="0">
                <a:solidFill>
                  <a:schemeClr val="accent6">
                    <a:lumMod val="75000"/>
                  </a:schemeClr>
                </a:solidFill>
              </a:rPr>
              <a:t>2.     Add a link from new node back to the list</a:t>
            </a:r>
            <a:endParaRPr lang="en-US" sz="2000" dirty="0"/>
          </a:p>
          <a:p>
            <a:pPr marL="0" indent="0">
              <a:buNone/>
            </a:pPr>
            <a:endParaRPr lang="en-US" sz="2000" dirty="0">
              <a:solidFill>
                <a:schemeClr val="accent6">
                  <a:lumMod val="75000"/>
                </a:schemeClr>
              </a:solidFill>
              <a:latin typeface="Consolas" panose="020B0609020204030204" pitchFamily="49" charset="0"/>
            </a:endParaRPr>
          </a:p>
        </p:txBody>
      </p:sp>
      <p:pic>
        <p:nvPicPr>
          <p:cNvPr id="13" name="Picture 12">
            <a:extLst>
              <a:ext uri="{FF2B5EF4-FFF2-40B4-BE49-F238E27FC236}">
                <a16:creationId xmlns:a16="http://schemas.microsoft.com/office/drawing/2014/main" id="{3D554D64-83B9-46FC-A4F0-AD4CC8BA8042}"/>
              </a:ext>
            </a:extLst>
          </p:cNvPr>
          <p:cNvPicPr>
            <a:picLocks noChangeAspect="1"/>
          </p:cNvPicPr>
          <p:nvPr/>
        </p:nvPicPr>
        <p:blipFill rotWithShape="1">
          <a:blip r:embed="rId2"/>
          <a:srcRect b="54807"/>
          <a:stretch/>
        </p:blipFill>
        <p:spPr>
          <a:xfrm>
            <a:off x="2241794" y="3647265"/>
            <a:ext cx="3981938" cy="650055"/>
          </a:xfrm>
          <a:prstGeom prst="rect">
            <a:avLst/>
          </a:prstGeom>
        </p:spPr>
      </p:pic>
      <p:pic>
        <p:nvPicPr>
          <p:cNvPr id="15" name="Picture 14">
            <a:extLst>
              <a:ext uri="{FF2B5EF4-FFF2-40B4-BE49-F238E27FC236}">
                <a16:creationId xmlns:a16="http://schemas.microsoft.com/office/drawing/2014/main" id="{07C4D2F7-CDF2-45E1-AB83-4ABEBF896386}"/>
              </a:ext>
            </a:extLst>
          </p:cNvPr>
          <p:cNvPicPr>
            <a:picLocks noChangeAspect="1"/>
          </p:cNvPicPr>
          <p:nvPr/>
        </p:nvPicPr>
        <p:blipFill rotWithShape="1">
          <a:blip r:embed="rId2"/>
          <a:srcRect t="54808"/>
          <a:stretch/>
        </p:blipFill>
        <p:spPr>
          <a:xfrm>
            <a:off x="2129449" y="2948466"/>
            <a:ext cx="3981938" cy="650054"/>
          </a:xfrm>
          <a:prstGeom prst="rect">
            <a:avLst/>
          </a:prstGeom>
        </p:spPr>
      </p:pic>
      <p:cxnSp>
        <p:nvCxnSpPr>
          <p:cNvPr id="17" name="Straight Arrow Connector 16">
            <a:extLst>
              <a:ext uri="{FF2B5EF4-FFF2-40B4-BE49-F238E27FC236}">
                <a16:creationId xmlns:a16="http://schemas.microsoft.com/office/drawing/2014/main" id="{BAC6EBC2-147C-44F9-BD42-87A4FB789242}"/>
              </a:ext>
            </a:extLst>
          </p:cNvPr>
          <p:cNvCxnSpPr>
            <a:cxnSpLocks/>
          </p:cNvCxnSpPr>
          <p:nvPr/>
        </p:nvCxnSpPr>
        <p:spPr>
          <a:xfrm flipH="1">
            <a:off x="2982791" y="3332723"/>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id="{16686C7F-1AE4-449B-AD3E-D7975C41FF62}"/>
              </a:ext>
            </a:extLst>
          </p:cNvPr>
          <p:cNvSpPr txBox="1"/>
          <p:nvPr/>
        </p:nvSpPr>
        <p:spPr>
          <a:xfrm>
            <a:off x="6068159" y="5113035"/>
            <a:ext cx="3193316" cy="1200329"/>
          </a:xfrm>
          <a:prstGeom prst="rect">
            <a:avLst/>
          </a:prstGeom>
          <a:noFill/>
        </p:spPr>
        <p:txBody>
          <a:bodyPr wrap="square" rtlCol="0">
            <a:spAutoFit/>
          </a:bodyPr>
          <a:lstStyle/>
          <a:p>
            <a:r>
              <a:rPr lang="en-US" dirty="0">
                <a:solidFill>
                  <a:schemeClr val="accent6">
                    <a:lumMod val="75000"/>
                  </a:schemeClr>
                </a:solidFill>
              </a:rPr>
              <a:t>There is nothing left to connect back to, because we lost the memory address of these nodes!</a:t>
            </a:r>
          </a:p>
        </p:txBody>
      </p:sp>
      <p:sp>
        <p:nvSpPr>
          <p:cNvPr id="6" name="Rectangle 5">
            <a:extLst>
              <a:ext uri="{FF2B5EF4-FFF2-40B4-BE49-F238E27FC236}">
                <a16:creationId xmlns:a16="http://schemas.microsoft.com/office/drawing/2014/main" id="{493A5D95-993E-40B2-80A9-8B3B15225064}"/>
              </a:ext>
            </a:extLst>
          </p:cNvPr>
          <p:cNvSpPr/>
          <p:nvPr/>
        </p:nvSpPr>
        <p:spPr>
          <a:xfrm>
            <a:off x="3821480" y="3063071"/>
            <a:ext cx="2402253" cy="578394"/>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A29F46B-94C7-44BD-97C1-767B7F935D34}"/>
              </a:ext>
            </a:extLst>
          </p:cNvPr>
          <p:cNvSpPr txBox="1"/>
          <p:nvPr/>
        </p:nvSpPr>
        <p:spPr>
          <a:xfrm>
            <a:off x="6591790" y="2890603"/>
            <a:ext cx="3619011" cy="1477328"/>
          </a:xfrm>
          <a:prstGeom prst="rect">
            <a:avLst/>
          </a:prstGeom>
          <a:noFill/>
        </p:spPr>
        <p:txBody>
          <a:bodyPr wrap="square">
            <a:spAutoFit/>
          </a:bodyPr>
          <a:lstStyle/>
          <a:p>
            <a:r>
              <a:rPr lang="en-US" dirty="0">
                <a:solidFill>
                  <a:schemeClr val="accent5"/>
                </a:solidFill>
              </a:rPr>
              <a:t>These nodes become orphaned because we just disconnected from them from their head node!!!  There is nothing storing the memory address of node 50.</a:t>
            </a:r>
          </a:p>
        </p:txBody>
      </p:sp>
      <p:pic>
        <p:nvPicPr>
          <p:cNvPr id="22" name="Picture 21">
            <a:extLst>
              <a:ext uri="{FF2B5EF4-FFF2-40B4-BE49-F238E27FC236}">
                <a16:creationId xmlns:a16="http://schemas.microsoft.com/office/drawing/2014/main" id="{B866BA32-8347-408D-8DE9-954C1A379A43}"/>
              </a:ext>
            </a:extLst>
          </p:cNvPr>
          <p:cNvPicPr>
            <a:picLocks noChangeAspect="1"/>
          </p:cNvPicPr>
          <p:nvPr/>
        </p:nvPicPr>
        <p:blipFill rotWithShape="1">
          <a:blip r:embed="rId2"/>
          <a:srcRect b="54807"/>
          <a:stretch/>
        </p:blipFill>
        <p:spPr>
          <a:xfrm>
            <a:off x="2086221" y="5756480"/>
            <a:ext cx="3981938" cy="650055"/>
          </a:xfrm>
          <a:prstGeom prst="rect">
            <a:avLst/>
          </a:prstGeom>
        </p:spPr>
      </p:pic>
      <p:pic>
        <p:nvPicPr>
          <p:cNvPr id="23" name="Picture 22">
            <a:extLst>
              <a:ext uri="{FF2B5EF4-FFF2-40B4-BE49-F238E27FC236}">
                <a16:creationId xmlns:a16="http://schemas.microsoft.com/office/drawing/2014/main" id="{36223069-7F3F-43A2-99AA-B7A1B5E856D1}"/>
              </a:ext>
            </a:extLst>
          </p:cNvPr>
          <p:cNvPicPr>
            <a:picLocks noChangeAspect="1"/>
          </p:cNvPicPr>
          <p:nvPr/>
        </p:nvPicPr>
        <p:blipFill rotWithShape="1">
          <a:blip r:embed="rId2"/>
          <a:srcRect t="54808" r="58894"/>
          <a:stretch/>
        </p:blipFill>
        <p:spPr>
          <a:xfrm>
            <a:off x="1973876" y="5057681"/>
            <a:ext cx="1636832" cy="650054"/>
          </a:xfrm>
          <a:prstGeom prst="rect">
            <a:avLst/>
          </a:prstGeom>
        </p:spPr>
      </p:pic>
      <p:cxnSp>
        <p:nvCxnSpPr>
          <p:cNvPr id="24" name="Straight Arrow Connector 23">
            <a:extLst>
              <a:ext uri="{FF2B5EF4-FFF2-40B4-BE49-F238E27FC236}">
                <a16:creationId xmlns:a16="http://schemas.microsoft.com/office/drawing/2014/main" id="{20245F74-4F87-4C4C-AC0C-B21411DFD4D9}"/>
              </a:ext>
            </a:extLst>
          </p:cNvPr>
          <p:cNvCxnSpPr>
            <a:cxnSpLocks/>
          </p:cNvCxnSpPr>
          <p:nvPr/>
        </p:nvCxnSpPr>
        <p:spPr>
          <a:xfrm flipH="1">
            <a:off x="2827218" y="5441938"/>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89CFFA7D-9EA8-485C-BDA7-03D304C61C00}"/>
              </a:ext>
            </a:extLst>
          </p:cNvPr>
          <p:cNvSpPr/>
          <p:nvPr/>
        </p:nvSpPr>
        <p:spPr>
          <a:xfrm>
            <a:off x="3665907" y="5172286"/>
            <a:ext cx="2402253" cy="578394"/>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ECDEA17-6FC4-4358-8331-6D42974F1558}"/>
              </a:ext>
            </a:extLst>
          </p:cNvPr>
          <p:cNvCxnSpPr>
            <a:cxnSpLocks/>
          </p:cNvCxnSpPr>
          <p:nvPr/>
        </p:nvCxnSpPr>
        <p:spPr>
          <a:xfrm flipH="1" flipV="1">
            <a:off x="5227149" y="5589040"/>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BB1-4F89-47CA-9C93-59571924D15E}"/>
              </a:ext>
            </a:extLst>
          </p:cNvPr>
          <p:cNvSpPr>
            <a:spLocks noGrp="1"/>
          </p:cNvSpPr>
          <p:nvPr>
            <p:ph type="title"/>
          </p:nvPr>
        </p:nvSpPr>
        <p:spPr/>
        <p:txBody>
          <a:bodyPr/>
          <a:lstStyle/>
          <a:p>
            <a:r>
              <a:rPr lang="en-US" dirty="0"/>
              <a:t>Key takeaway: inserting nodes</a:t>
            </a:r>
          </a:p>
        </p:txBody>
      </p:sp>
      <p:sp>
        <p:nvSpPr>
          <p:cNvPr id="3" name="Content Placeholder 2">
            <a:extLst>
              <a:ext uri="{FF2B5EF4-FFF2-40B4-BE49-F238E27FC236}">
                <a16:creationId xmlns:a16="http://schemas.microsoft.com/office/drawing/2014/main" id="{4D59BCB1-2886-49FB-8560-DE8993ADDB64}"/>
              </a:ext>
            </a:extLst>
          </p:cNvPr>
          <p:cNvSpPr>
            <a:spLocks noGrp="1"/>
          </p:cNvSpPr>
          <p:nvPr>
            <p:ph idx="1"/>
          </p:nvPr>
        </p:nvSpPr>
        <p:spPr/>
        <p:txBody>
          <a:bodyPr>
            <a:normAutofit/>
          </a:bodyPr>
          <a:lstStyle/>
          <a:p>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400" dirty="0"/>
          </a:p>
          <a:p>
            <a:endParaRPr lang="en-US" sz="2400" dirty="0"/>
          </a:p>
          <a:p>
            <a:pPr marL="0" indent="0">
              <a:buNone/>
            </a:pPr>
            <a:r>
              <a:rPr lang="en-US" sz="2400" dirty="0">
                <a:highlight>
                  <a:srgbClr val="FFFF00"/>
                </a:highlight>
              </a:rPr>
              <a:t>CAUTION!!!! when changing the pointers, </a:t>
            </a:r>
            <a:r>
              <a:rPr lang="en-US" sz="2400" b="1" dirty="0">
                <a:highlight>
                  <a:srgbClr val="FFFF00"/>
                </a:highlight>
              </a:rPr>
              <a:t>be careful not to “orphan” any nodes </a:t>
            </a:r>
            <a:r>
              <a:rPr lang="en-US" sz="2400" dirty="0">
                <a:highlight>
                  <a:srgbClr val="FFFF00"/>
                </a:highlight>
              </a:rPr>
              <a:t>or </a:t>
            </a:r>
            <a:r>
              <a:rPr lang="en-US" sz="2400" b="1" dirty="0">
                <a:highlight>
                  <a:srgbClr val="FFFF00"/>
                </a:highlight>
              </a:rPr>
              <a:t>lose the head!  </a:t>
            </a:r>
            <a:r>
              <a:rPr lang="en-US" sz="2400" dirty="0">
                <a:highlight>
                  <a:srgbClr val="FFFF00"/>
                </a:highlight>
              </a:rPr>
              <a:t>Be sure to </a:t>
            </a:r>
            <a:r>
              <a:rPr lang="en-US" sz="2400" b="1" u="sng" dirty="0">
                <a:highlight>
                  <a:srgbClr val="FFFF00"/>
                </a:highlight>
              </a:rPr>
              <a:t>maintain some connection to your head and all nodes at all times.  </a:t>
            </a:r>
            <a:r>
              <a:rPr lang="en-US" sz="2400" dirty="0">
                <a:highlight>
                  <a:srgbClr val="FFFF00"/>
                </a:highlight>
              </a:rPr>
              <a:t>Otherwise, your program will create memory leaks and lost nodes.</a:t>
            </a:r>
          </a:p>
          <a:p>
            <a:endParaRPr lang="en-US" dirty="0"/>
          </a:p>
        </p:txBody>
      </p:sp>
    </p:spTree>
    <p:extLst>
      <p:ext uri="{BB962C8B-B14F-4D97-AF65-F5344CB8AC3E}">
        <p14:creationId xmlns:p14="http://schemas.microsoft.com/office/powerpoint/2010/main" val="170196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D757-607E-4BFF-9D99-8C19E4B03B57}"/>
              </a:ext>
            </a:extLst>
          </p:cNvPr>
          <p:cNvSpPr>
            <a:spLocks noGrp="1"/>
          </p:cNvSpPr>
          <p:nvPr>
            <p:ph type="title"/>
          </p:nvPr>
        </p:nvSpPr>
        <p:spPr/>
        <p:txBody>
          <a:bodyPr/>
          <a:lstStyle/>
          <a:p>
            <a:r>
              <a:rPr lang="en-US" dirty="0"/>
              <a:t>Stepping through a linked list</a:t>
            </a:r>
          </a:p>
        </p:txBody>
      </p:sp>
      <p:sp>
        <p:nvSpPr>
          <p:cNvPr id="3" name="Content Placeholder 2">
            <a:extLst>
              <a:ext uri="{FF2B5EF4-FFF2-40B4-BE49-F238E27FC236}">
                <a16:creationId xmlns:a16="http://schemas.microsoft.com/office/drawing/2014/main" id="{BA3DEA67-E942-4B6D-95EE-D01D894CD49E}"/>
              </a:ext>
            </a:extLst>
          </p:cNvPr>
          <p:cNvSpPr>
            <a:spLocks noGrp="1"/>
          </p:cNvSpPr>
          <p:nvPr>
            <p:ph idx="1"/>
          </p:nvPr>
        </p:nvSpPr>
        <p:spPr/>
        <p:txBody>
          <a:bodyPr>
            <a:normAutofit fontScale="85000" lnSpcReduction="20000"/>
          </a:bodyPr>
          <a:lstStyle/>
          <a:p>
            <a:pPr marL="0" indent="0">
              <a:buNone/>
            </a:pPr>
            <a:r>
              <a:rPr lang="en-US" sz="2000" dirty="0"/>
              <a:t>Recall, the -&gt; operator allows us to step through a linked list.</a:t>
            </a:r>
          </a:p>
          <a:p>
            <a:pPr marL="0" indent="0">
              <a:buNone/>
            </a:pPr>
            <a:r>
              <a:rPr lang="en-US" sz="2000" dirty="0"/>
              <a:t>If next is the   name of our pointer, we can use -&gt;next to advance to the next item.</a:t>
            </a:r>
          </a:p>
          <a:p>
            <a:endParaRPr lang="en-US" sz="2000" dirty="0"/>
          </a:p>
          <a:p>
            <a:endParaRPr lang="en-US" sz="2000" dirty="0"/>
          </a:p>
          <a:p>
            <a:endParaRPr lang="en-US" sz="2000" dirty="0"/>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Examples:</a:t>
            </a:r>
          </a:p>
          <a:p>
            <a:pPr marL="0" indent="0">
              <a:buNone/>
            </a:pPr>
            <a:r>
              <a:rPr lang="en-US" sz="1600" dirty="0">
                <a:latin typeface="Consolas" panose="020B0609020204030204" pitchFamily="49" charset="0"/>
              </a:rPr>
              <a:t>cout &lt;&lt; head-&gt;data;			// returns 10</a:t>
            </a:r>
          </a:p>
          <a:p>
            <a:pPr marL="0" indent="0">
              <a:buNone/>
            </a:pPr>
            <a:r>
              <a:rPr lang="en-US" sz="1600" dirty="0">
                <a:latin typeface="Consolas" panose="020B0609020204030204" pitchFamily="49" charset="0"/>
              </a:rPr>
              <a:t>cout &lt;&lt; head-&gt;next-&gt;data;			// returns 20</a:t>
            </a:r>
          </a:p>
          <a:p>
            <a:pPr marL="0" indent="0">
              <a:buNone/>
            </a:pPr>
            <a:r>
              <a:rPr lang="en-US" sz="1600" dirty="0">
                <a:latin typeface="Consolas" panose="020B0609020204030204" pitchFamily="49" charset="0"/>
              </a:rPr>
              <a:t>cout &lt;&lt; head-&gt;next-&gt;next-&gt;next; 		// returns NULL</a:t>
            </a:r>
          </a:p>
          <a:p>
            <a:pPr marL="0" indent="0">
              <a:buNone/>
            </a:pPr>
            <a:r>
              <a:rPr lang="en-US" sz="1600" dirty="0">
                <a:latin typeface="Consolas" panose="020B0609020204030204" pitchFamily="49" charset="0"/>
              </a:rPr>
              <a:t>cout &lt;&lt; head-&gt;next-&gt;next-&gt;next-&gt;data;		// returns </a:t>
            </a:r>
            <a:r>
              <a:rPr lang="en-US" sz="1600" dirty="0" err="1">
                <a:latin typeface="Consolas" panose="020B0609020204030204" pitchFamily="49" charset="0"/>
              </a:rPr>
              <a:t>nullpointer</a:t>
            </a:r>
            <a:r>
              <a:rPr lang="en-US" sz="1600" dirty="0">
                <a:latin typeface="Consolas" panose="020B0609020204030204" pitchFamily="49" charset="0"/>
              </a:rPr>
              <a:t> exception</a:t>
            </a:r>
          </a:p>
          <a:p>
            <a:pPr marL="0" indent="0">
              <a:buNone/>
            </a:pPr>
            <a:r>
              <a:rPr lang="en-US" sz="1600" dirty="0">
                <a:latin typeface="Consolas" panose="020B0609020204030204" pitchFamily="49" charset="0"/>
              </a:rPr>
              <a:t>head = head-&gt;next 				// makes head pointer point to the</a:t>
            </a:r>
          </a:p>
          <a:p>
            <a:pPr marL="0" indent="0">
              <a:buNone/>
            </a:pPr>
            <a:r>
              <a:rPr lang="en-US" sz="1600" dirty="0">
                <a:latin typeface="Consolas" panose="020B0609020204030204" pitchFamily="49" charset="0"/>
              </a:rPr>
              <a:t>					// next item in the list</a:t>
            </a:r>
          </a:p>
        </p:txBody>
      </p:sp>
      <p:pic>
        <p:nvPicPr>
          <p:cNvPr id="6" name="Picture 5">
            <a:extLst>
              <a:ext uri="{FF2B5EF4-FFF2-40B4-BE49-F238E27FC236}">
                <a16:creationId xmlns:a16="http://schemas.microsoft.com/office/drawing/2014/main" id="{D42EF1C6-0CD5-4411-86AA-18DC28171F37}"/>
              </a:ext>
            </a:extLst>
          </p:cNvPr>
          <p:cNvPicPr>
            <a:picLocks noChangeAspect="1"/>
          </p:cNvPicPr>
          <p:nvPr/>
        </p:nvPicPr>
        <p:blipFill rotWithShape="1">
          <a:blip r:embed="rId2"/>
          <a:srcRect b="54807"/>
          <a:stretch/>
        </p:blipFill>
        <p:spPr>
          <a:xfrm>
            <a:off x="2147758" y="2528913"/>
            <a:ext cx="7896483" cy="1289108"/>
          </a:xfrm>
          <a:prstGeom prst="rect">
            <a:avLst/>
          </a:prstGeom>
        </p:spPr>
      </p:pic>
    </p:spTree>
    <p:extLst>
      <p:ext uri="{BB962C8B-B14F-4D97-AF65-F5344CB8AC3E}">
        <p14:creationId xmlns:p14="http://schemas.microsoft.com/office/powerpoint/2010/main" val="389371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E8D5-C20A-43A2-8565-E4F259E9DEBB}"/>
              </a:ext>
            </a:extLst>
          </p:cNvPr>
          <p:cNvSpPr>
            <a:spLocks noGrp="1"/>
          </p:cNvSpPr>
          <p:nvPr>
            <p:ph type="title"/>
          </p:nvPr>
        </p:nvSpPr>
        <p:spPr/>
        <p:txBody>
          <a:bodyPr/>
          <a:lstStyle/>
          <a:p>
            <a:r>
              <a:rPr lang="en-US" dirty="0"/>
              <a:t>Linked list organization</a:t>
            </a:r>
          </a:p>
        </p:txBody>
      </p:sp>
      <p:sp>
        <p:nvSpPr>
          <p:cNvPr id="5" name="Rectangle 3">
            <a:extLst>
              <a:ext uri="{FF2B5EF4-FFF2-40B4-BE49-F238E27FC236}">
                <a16:creationId xmlns:a16="http://schemas.microsoft.com/office/drawing/2014/main" id="{157B7B54-CE42-4241-9008-BE8A9E327E6B}"/>
              </a:ext>
            </a:extLst>
          </p:cNvPr>
          <p:cNvSpPr>
            <a:spLocks noGrp="1" noChangeArrowheads="1"/>
          </p:cNvSpPr>
          <p:nvPr>
            <p:ph idx="1"/>
          </p:nvPr>
        </p:nvSpPr>
        <p:spPr>
          <a:xfrm>
            <a:off x="1948656" y="4886484"/>
            <a:ext cx="8294688" cy="1469866"/>
          </a:xfrm>
        </p:spPr>
        <p:txBody>
          <a:bodyPr>
            <a:normAutofit/>
          </a:bodyPr>
          <a:lstStyle/>
          <a:p>
            <a:r>
              <a:rPr lang="en-US" altLang="en-US" sz="2000" dirty="0"/>
              <a:t>A Linked list contains 0 or more nodes:</a:t>
            </a:r>
          </a:p>
          <a:p>
            <a:r>
              <a:rPr lang="en-US" altLang="en-US" sz="2000" dirty="0"/>
              <a:t>The linked list’s head to point to first node</a:t>
            </a:r>
          </a:p>
          <a:p>
            <a:r>
              <a:rPr lang="en-US" altLang="en-US" sz="2000" dirty="0"/>
              <a:t>Last node points to </a:t>
            </a:r>
            <a:r>
              <a:rPr lang="en-US" altLang="en-US" sz="2000" dirty="0">
                <a:latin typeface="Courier New" panose="02070309020205020404" pitchFamily="49" charset="0"/>
              </a:rPr>
              <a:t>nullptr(address 0)</a:t>
            </a:r>
            <a:endParaRPr lang="en-US" altLang="en-US" sz="2000" dirty="0"/>
          </a:p>
        </p:txBody>
      </p:sp>
      <p:grpSp>
        <p:nvGrpSpPr>
          <p:cNvPr id="6" name="Group 17">
            <a:extLst>
              <a:ext uri="{FF2B5EF4-FFF2-40B4-BE49-F238E27FC236}">
                <a16:creationId xmlns:a16="http://schemas.microsoft.com/office/drawing/2014/main" id="{80997265-F124-4703-8610-D5C45516FC82}"/>
              </a:ext>
            </a:extLst>
          </p:cNvPr>
          <p:cNvGrpSpPr>
            <a:grpSpLocks/>
          </p:cNvGrpSpPr>
          <p:nvPr/>
        </p:nvGrpSpPr>
        <p:grpSpPr bwMode="auto">
          <a:xfrm>
            <a:off x="2207261" y="3486311"/>
            <a:ext cx="8291514" cy="1144588"/>
            <a:chOff x="358" y="1824"/>
            <a:chExt cx="5223" cy="721"/>
          </a:xfrm>
        </p:grpSpPr>
        <p:sp>
          <p:nvSpPr>
            <p:cNvPr id="7" name="Rectangle 4">
              <a:extLst>
                <a:ext uri="{FF2B5EF4-FFF2-40B4-BE49-F238E27FC236}">
                  <a16:creationId xmlns:a16="http://schemas.microsoft.com/office/drawing/2014/main" id="{2A2F2874-132F-4656-82CE-532518CF42E2}"/>
                </a:ext>
              </a:extLst>
            </p:cNvPr>
            <p:cNvSpPr>
              <a:spLocks noChangeArrowheads="1"/>
            </p:cNvSpPr>
            <p:nvPr/>
          </p:nvSpPr>
          <p:spPr bwMode="auto">
            <a:xfrm>
              <a:off x="432" y="1824"/>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Rectangle 5">
              <a:extLst>
                <a:ext uri="{FF2B5EF4-FFF2-40B4-BE49-F238E27FC236}">
                  <a16:creationId xmlns:a16="http://schemas.microsoft.com/office/drawing/2014/main" id="{2734C2F3-08EB-4516-BCF0-3D209F2F41A7}"/>
                </a:ext>
              </a:extLst>
            </p:cNvPr>
            <p:cNvSpPr>
              <a:spLocks noChangeArrowheads="1"/>
            </p:cNvSpPr>
            <p:nvPr/>
          </p:nvSpPr>
          <p:spPr bwMode="auto">
            <a:xfrm>
              <a:off x="1152"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 name="Rectangle 6">
              <a:extLst>
                <a:ext uri="{FF2B5EF4-FFF2-40B4-BE49-F238E27FC236}">
                  <a16:creationId xmlns:a16="http://schemas.microsoft.com/office/drawing/2014/main" id="{4CBFA1A1-3C1D-45F0-B815-689A4121A8A1}"/>
                </a:ext>
              </a:extLst>
            </p:cNvPr>
            <p:cNvSpPr>
              <a:spLocks noChangeArrowheads="1"/>
            </p:cNvSpPr>
            <p:nvPr/>
          </p:nvSpPr>
          <p:spPr bwMode="auto">
            <a:xfrm>
              <a:off x="2256"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0" name="Rectangle 7">
              <a:extLst>
                <a:ext uri="{FF2B5EF4-FFF2-40B4-BE49-F238E27FC236}">
                  <a16:creationId xmlns:a16="http://schemas.microsoft.com/office/drawing/2014/main" id="{17AC7FE5-EA93-4B41-8649-FA284BC934D3}"/>
                </a:ext>
              </a:extLst>
            </p:cNvPr>
            <p:cNvSpPr>
              <a:spLocks noChangeArrowheads="1"/>
            </p:cNvSpPr>
            <p:nvPr/>
          </p:nvSpPr>
          <p:spPr bwMode="auto">
            <a:xfrm>
              <a:off x="3504" y="182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1" name="Rectangle 8">
              <a:extLst>
                <a:ext uri="{FF2B5EF4-FFF2-40B4-BE49-F238E27FC236}">
                  <a16:creationId xmlns:a16="http://schemas.microsoft.com/office/drawing/2014/main" id="{D9AF7685-DBC7-4ECC-B588-6D0C1DB7A282}"/>
                </a:ext>
              </a:extLst>
            </p:cNvPr>
            <p:cNvSpPr>
              <a:spLocks noChangeArrowheads="1"/>
            </p:cNvSpPr>
            <p:nvPr/>
          </p:nvSpPr>
          <p:spPr bwMode="auto">
            <a:xfrm>
              <a:off x="1632"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 name="Rectangle 9">
              <a:extLst>
                <a:ext uri="{FF2B5EF4-FFF2-40B4-BE49-F238E27FC236}">
                  <a16:creationId xmlns:a16="http://schemas.microsoft.com/office/drawing/2014/main" id="{6A525787-1B0E-4AD6-BBE5-EF73D3406530}"/>
                </a:ext>
              </a:extLst>
            </p:cNvPr>
            <p:cNvSpPr>
              <a:spLocks noChangeArrowheads="1"/>
            </p:cNvSpPr>
            <p:nvPr/>
          </p:nvSpPr>
          <p:spPr bwMode="auto">
            <a:xfrm>
              <a:off x="2736"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 name="Rectangle 10">
              <a:extLst>
                <a:ext uri="{FF2B5EF4-FFF2-40B4-BE49-F238E27FC236}">
                  <a16:creationId xmlns:a16="http://schemas.microsoft.com/office/drawing/2014/main" id="{01C7968B-F482-46F3-85B2-7BED0010568F}"/>
                </a:ext>
              </a:extLst>
            </p:cNvPr>
            <p:cNvSpPr>
              <a:spLocks noChangeArrowheads="1"/>
            </p:cNvSpPr>
            <p:nvPr/>
          </p:nvSpPr>
          <p:spPr bwMode="auto">
            <a:xfrm>
              <a:off x="3984" y="182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4" name="Line 11">
              <a:extLst>
                <a:ext uri="{FF2B5EF4-FFF2-40B4-BE49-F238E27FC236}">
                  <a16:creationId xmlns:a16="http://schemas.microsoft.com/office/drawing/2014/main" id="{9BAAE899-BC17-4FD0-8743-5AF1A9C4A8BE}"/>
                </a:ext>
              </a:extLst>
            </p:cNvPr>
            <p:cNvSpPr>
              <a:spLocks noChangeShapeType="1"/>
            </p:cNvSpPr>
            <p:nvPr/>
          </p:nvSpPr>
          <p:spPr bwMode="auto">
            <a:xfrm>
              <a:off x="624" y="201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a:extLst>
                <a:ext uri="{FF2B5EF4-FFF2-40B4-BE49-F238E27FC236}">
                  <a16:creationId xmlns:a16="http://schemas.microsoft.com/office/drawing/2014/main" id="{D8F3CDC1-C21B-443D-9AA8-79F1F7614E4A}"/>
                </a:ext>
              </a:extLst>
            </p:cNvPr>
            <p:cNvSpPr>
              <a:spLocks noChangeShapeType="1"/>
            </p:cNvSpPr>
            <p:nvPr/>
          </p:nvSpPr>
          <p:spPr bwMode="auto">
            <a:xfrm>
              <a:off x="1776" y="2016"/>
              <a:ext cx="48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a:extLst>
                <a:ext uri="{FF2B5EF4-FFF2-40B4-BE49-F238E27FC236}">
                  <a16:creationId xmlns:a16="http://schemas.microsoft.com/office/drawing/2014/main" id="{C8C50EE1-EDF2-4343-9268-85B1119020D3}"/>
                </a:ext>
              </a:extLst>
            </p:cNvPr>
            <p:cNvSpPr>
              <a:spLocks noChangeShapeType="1"/>
            </p:cNvSpPr>
            <p:nvPr/>
          </p:nvSpPr>
          <p:spPr bwMode="auto">
            <a:xfrm>
              <a:off x="2880"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a:extLst>
                <a:ext uri="{FF2B5EF4-FFF2-40B4-BE49-F238E27FC236}">
                  <a16:creationId xmlns:a16="http://schemas.microsoft.com/office/drawing/2014/main" id="{4C372D50-2CDF-427C-9A34-D51823FE91A5}"/>
                </a:ext>
              </a:extLst>
            </p:cNvPr>
            <p:cNvSpPr>
              <a:spLocks noChangeShapeType="1"/>
            </p:cNvSpPr>
            <p:nvPr/>
          </p:nvSpPr>
          <p:spPr bwMode="auto">
            <a:xfrm>
              <a:off x="4128" y="2016"/>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5">
              <a:extLst>
                <a:ext uri="{FF2B5EF4-FFF2-40B4-BE49-F238E27FC236}">
                  <a16:creationId xmlns:a16="http://schemas.microsoft.com/office/drawing/2014/main" id="{AEF86CD8-B392-4EA2-B542-7FAF42870200}"/>
                </a:ext>
              </a:extLst>
            </p:cNvPr>
            <p:cNvSpPr txBox="1">
              <a:spLocks noChangeArrowheads="1"/>
            </p:cNvSpPr>
            <p:nvPr/>
          </p:nvSpPr>
          <p:spPr bwMode="auto">
            <a:xfrm>
              <a:off x="4786" y="1855"/>
              <a:ext cx="7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nullptr</a:t>
              </a:r>
            </a:p>
          </p:txBody>
        </p:sp>
        <p:sp>
          <p:nvSpPr>
            <p:cNvPr id="19" name="Text Box 16">
              <a:extLst>
                <a:ext uri="{FF2B5EF4-FFF2-40B4-BE49-F238E27FC236}">
                  <a16:creationId xmlns:a16="http://schemas.microsoft.com/office/drawing/2014/main" id="{21B4F664-764D-46C9-B74E-8958062403CA}"/>
                </a:ext>
              </a:extLst>
            </p:cNvPr>
            <p:cNvSpPr txBox="1">
              <a:spLocks noChangeArrowheads="1"/>
            </p:cNvSpPr>
            <p:nvPr/>
          </p:nvSpPr>
          <p:spPr bwMode="auto">
            <a:xfrm>
              <a:off x="358" y="2208"/>
              <a:ext cx="4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list</a:t>
              </a:r>
            </a:p>
            <a:p>
              <a:pPr algn="ctr" eaLnBrk="1" hangingPunct="1">
                <a:lnSpc>
                  <a:spcPct val="80000"/>
                </a:lnSpc>
                <a:spcBef>
                  <a:spcPct val="0"/>
                </a:spcBef>
                <a:buFontTx/>
                <a:buNone/>
              </a:pPr>
              <a:r>
                <a:rPr lang="en-US" altLang="en-US" sz="1800" dirty="0"/>
                <a:t>head</a:t>
              </a:r>
            </a:p>
          </p:txBody>
        </p:sp>
      </p:grpSp>
      <p:pic>
        <p:nvPicPr>
          <p:cNvPr id="20" name="Picture 19">
            <a:extLst>
              <a:ext uri="{FF2B5EF4-FFF2-40B4-BE49-F238E27FC236}">
                <a16:creationId xmlns:a16="http://schemas.microsoft.com/office/drawing/2014/main" id="{D40BC62A-07FB-4F1E-9EDE-8B2221683C86}"/>
              </a:ext>
            </a:extLst>
          </p:cNvPr>
          <p:cNvPicPr>
            <a:picLocks noChangeAspect="1"/>
          </p:cNvPicPr>
          <p:nvPr/>
        </p:nvPicPr>
        <p:blipFill>
          <a:blip r:embed="rId3"/>
          <a:stretch>
            <a:fillRect/>
          </a:stretch>
        </p:blipFill>
        <p:spPr>
          <a:xfrm>
            <a:off x="3907472" y="1512529"/>
            <a:ext cx="6381750" cy="1533525"/>
          </a:xfrm>
          <a:prstGeom prst="rect">
            <a:avLst/>
          </a:prstGeom>
        </p:spPr>
      </p:pic>
      <p:pic>
        <p:nvPicPr>
          <p:cNvPr id="21" name="Graphic 20" descr="Toy Train">
            <a:extLst>
              <a:ext uri="{FF2B5EF4-FFF2-40B4-BE49-F238E27FC236}">
                <a16:creationId xmlns:a16="http://schemas.microsoft.com/office/drawing/2014/main" id="{65634332-DBE9-49AB-A500-88689068FE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890393" y="1264480"/>
            <a:ext cx="1809750" cy="1533524"/>
          </a:xfrm>
          <a:prstGeom prst="rect">
            <a:avLst/>
          </a:prstGeom>
        </p:spPr>
      </p:pic>
      <p:cxnSp>
        <p:nvCxnSpPr>
          <p:cNvPr id="22" name="Straight Arrow Connector 21">
            <a:extLst>
              <a:ext uri="{FF2B5EF4-FFF2-40B4-BE49-F238E27FC236}">
                <a16:creationId xmlns:a16="http://schemas.microsoft.com/office/drawing/2014/main" id="{F38E32C8-FEB1-4C44-A0B6-FE572167C6F9}"/>
              </a:ext>
            </a:extLst>
          </p:cNvPr>
          <p:cNvCxnSpPr/>
          <p:nvPr/>
        </p:nvCxnSpPr>
        <p:spPr>
          <a:xfrm>
            <a:off x="3614419" y="2078867"/>
            <a:ext cx="3505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02CD1D4-9528-439B-A02E-F1B4E59EDE22}"/>
              </a:ext>
            </a:extLst>
          </p:cNvPr>
          <p:cNvSpPr txBox="1"/>
          <p:nvPr/>
        </p:nvSpPr>
        <p:spPr>
          <a:xfrm>
            <a:off x="2234073" y="3076334"/>
            <a:ext cx="1447800" cy="369332"/>
          </a:xfrm>
          <a:prstGeom prst="rect">
            <a:avLst/>
          </a:prstGeom>
          <a:noFill/>
        </p:spPr>
        <p:txBody>
          <a:bodyPr wrap="square" rtlCol="0">
            <a:spAutoFit/>
          </a:bodyPr>
          <a:lstStyle/>
          <a:p>
            <a:r>
              <a:rPr lang="en-US" dirty="0"/>
              <a:t>head</a:t>
            </a:r>
          </a:p>
        </p:txBody>
      </p:sp>
      <p:sp>
        <p:nvSpPr>
          <p:cNvPr id="24" name="TextBox 23">
            <a:extLst>
              <a:ext uri="{FF2B5EF4-FFF2-40B4-BE49-F238E27FC236}">
                <a16:creationId xmlns:a16="http://schemas.microsoft.com/office/drawing/2014/main" id="{99ED8E8D-3FC5-403F-8078-9B4BC59F306B}"/>
              </a:ext>
            </a:extLst>
          </p:cNvPr>
          <p:cNvSpPr txBox="1"/>
          <p:nvPr/>
        </p:nvSpPr>
        <p:spPr>
          <a:xfrm>
            <a:off x="3614418" y="4006057"/>
            <a:ext cx="996316" cy="369332"/>
          </a:xfrm>
          <a:prstGeom prst="rect">
            <a:avLst/>
          </a:prstGeom>
          <a:noFill/>
        </p:spPr>
        <p:txBody>
          <a:bodyPr wrap="square" rtlCol="0">
            <a:spAutoFit/>
          </a:bodyPr>
          <a:lstStyle/>
          <a:p>
            <a:r>
              <a:rPr lang="en-US" dirty="0"/>
              <a:t>Node 1</a:t>
            </a:r>
          </a:p>
        </p:txBody>
      </p:sp>
      <p:sp>
        <p:nvSpPr>
          <p:cNvPr id="26" name="TextBox 25">
            <a:extLst>
              <a:ext uri="{FF2B5EF4-FFF2-40B4-BE49-F238E27FC236}">
                <a16:creationId xmlns:a16="http://schemas.microsoft.com/office/drawing/2014/main" id="{9C63C104-FA8B-4967-9568-BE49AAB65647}"/>
              </a:ext>
            </a:extLst>
          </p:cNvPr>
          <p:cNvSpPr txBox="1"/>
          <p:nvPr/>
        </p:nvSpPr>
        <p:spPr>
          <a:xfrm>
            <a:off x="5390512" y="4006057"/>
            <a:ext cx="996316" cy="369332"/>
          </a:xfrm>
          <a:prstGeom prst="rect">
            <a:avLst/>
          </a:prstGeom>
          <a:noFill/>
        </p:spPr>
        <p:txBody>
          <a:bodyPr wrap="square" rtlCol="0">
            <a:spAutoFit/>
          </a:bodyPr>
          <a:lstStyle/>
          <a:p>
            <a:r>
              <a:rPr lang="en-US" dirty="0"/>
              <a:t>Node 2</a:t>
            </a:r>
          </a:p>
        </p:txBody>
      </p:sp>
      <p:sp>
        <p:nvSpPr>
          <p:cNvPr id="28" name="TextBox 27">
            <a:extLst>
              <a:ext uri="{FF2B5EF4-FFF2-40B4-BE49-F238E27FC236}">
                <a16:creationId xmlns:a16="http://schemas.microsoft.com/office/drawing/2014/main" id="{FFE9CD43-CC98-4436-B20D-6F417BE55295}"/>
              </a:ext>
            </a:extLst>
          </p:cNvPr>
          <p:cNvSpPr txBox="1"/>
          <p:nvPr/>
        </p:nvSpPr>
        <p:spPr>
          <a:xfrm>
            <a:off x="7348218" y="4055984"/>
            <a:ext cx="996316" cy="369332"/>
          </a:xfrm>
          <a:prstGeom prst="rect">
            <a:avLst/>
          </a:prstGeom>
          <a:noFill/>
        </p:spPr>
        <p:txBody>
          <a:bodyPr wrap="square" rtlCol="0">
            <a:spAutoFit/>
          </a:bodyPr>
          <a:lstStyle/>
          <a:p>
            <a:r>
              <a:rPr lang="en-US" dirty="0"/>
              <a:t>Node 3</a:t>
            </a:r>
          </a:p>
        </p:txBody>
      </p:sp>
    </p:spTree>
    <p:extLst>
      <p:ext uri="{BB962C8B-B14F-4D97-AF65-F5344CB8AC3E}">
        <p14:creationId xmlns:p14="http://schemas.microsoft.com/office/powerpoint/2010/main" val="177490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54F4-7ECC-41AB-8321-6AC92A21C220}"/>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93B52FF9-ECDC-4D32-9A42-B8278616D8AB}"/>
              </a:ext>
            </a:extLst>
          </p:cNvPr>
          <p:cNvSpPr>
            <a:spLocks noGrp="1"/>
          </p:cNvSpPr>
          <p:nvPr>
            <p:ph idx="1"/>
          </p:nvPr>
        </p:nvSpPr>
        <p:spPr/>
        <p:txBody>
          <a:bodyPr>
            <a:noAutofit/>
          </a:bodyPr>
          <a:lstStyle/>
          <a:p>
            <a:pPr marL="0" indent="0">
              <a:buNone/>
            </a:pPr>
            <a:r>
              <a:rPr lang="en-US" sz="2000" dirty="0"/>
              <a:t>Suppose we have the below linked list, with myPointer pointing to the second node.  Which of the following lines of code will advance the pointer “myPointer” to the next node?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dirty="0" err="1"/>
              <a:t>myPointer</a:t>
            </a:r>
            <a:r>
              <a:rPr lang="en-US" sz="2000" dirty="0"/>
              <a:t>-&gt;next;</a:t>
            </a:r>
          </a:p>
          <a:p>
            <a:pPr marL="0" indent="0">
              <a:buNone/>
            </a:pPr>
            <a:r>
              <a:rPr lang="en-US" sz="2000" dirty="0"/>
              <a:t>B: </a:t>
            </a:r>
            <a:r>
              <a:rPr lang="en-US" sz="2000" dirty="0" err="1"/>
              <a:t>myPointer</a:t>
            </a:r>
            <a:r>
              <a:rPr lang="en-US" sz="2000" dirty="0"/>
              <a:t> = next;</a:t>
            </a:r>
          </a:p>
          <a:p>
            <a:pPr marL="0" indent="0">
              <a:buNone/>
            </a:pPr>
            <a:r>
              <a:rPr lang="en-US" sz="2000" dirty="0"/>
              <a:t>C: myPointer = next+1;</a:t>
            </a:r>
          </a:p>
          <a:p>
            <a:pPr marL="0" indent="0">
              <a:buNone/>
            </a:pPr>
            <a:r>
              <a:rPr lang="en-US" sz="2000" dirty="0"/>
              <a:t>D: myPointer++;</a:t>
            </a:r>
          </a:p>
          <a:p>
            <a:pPr marL="0" indent="0">
              <a:buNone/>
            </a:pPr>
            <a:r>
              <a:rPr lang="en-US" sz="2000" dirty="0"/>
              <a:t>E: myPointer = myPointer-&gt;next;</a:t>
            </a:r>
          </a:p>
        </p:txBody>
      </p:sp>
      <p:grpSp>
        <p:nvGrpSpPr>
          <p:cNvPr id="7" name="Group 6">
            <a:extLst>
              <a:ext uri="{FF2B5EF4-FFF2-40B4-BE49-F238E27FC236}">
                <a16:creationId xmlns:a16="http://schemas.microsoft.com/office/drawing/2014/main" id="{4B713BF4-0D39-2CD6-CBC0-A97E05682C4A}"/>
              </a:ext>
            </a:extLst>
          </p:cNvPr>
          <p:cNvGrpSpPr/>
          <p:nvPr/>
        </p:nvGrpSpPr>
        <p:grpSpPr>
          <a:xfrm>
            <a:off x="2144381" y="2563160"/>
            <a:ext cx="7903234" cy="1731680"/>
            <a:chOff x="4024420" y="3834931"/>
            <a:chExt cx="5957780" cy="1305411"/>
          </a:xfrm>
        </p:grpSpPr>
        <p:grpSp>
          <p:nvGrpSpPr>
            <p:cNvPr id="5" name="Group 4">
              <a:extLst>
                <a:ext uri="{FF2B5EF4-FFF2-40B4-BE49-F238E27FC236}">
                  <a16:creationId xmlns:a16="http://schemas.microsoft.com/office/drawing/2014/main" id="{2B1BE317-4EDC-FA37-8427-8C30AEC948AB}"/>
                </a:ext>
              </a:extLst>
            </p:cNvPr>
            <p:cNvGrpSpPr/>
            <p:nvPr/>
          </p:nvGrpSpPr>
          <p:grpSpPr>
            <a:xfrm>
              <a:off x="4024420" y="3834931"/>
              <a:ext cx="5957780" cy="1305411"/>
              <a:chOff x="3338809" y="2696153"/>
              <a:chExt cx="5957780" cy="1305411"/>
            </a:xfrm>
          </p:grpSpPr>
          <p:pic>
            <p:nvPicPr>
              <p:cNvPr id="6" name="Picture 5">
                <a:extLst>
                  <a:ext uri="{FF2B5EF4-FFF2-40B4-BE49-F238E27FC236}">
                    <a16:creationId xmlns:a16="http://schemas.microsoft.com/office/drawing/2014/main" id="{8F586D2B-F897-49F6-970B-264A73EB4897}"/>
                  </a:ext>
                </a:extLst>
              </p:cNvPr>
              <p:cNvPicPr>
                <a:picLocks noChangeAspect="1"/>
              </p:cNvPicPr>
              <p:nvPr/>
            </p:nvPicPr>
            <p:blipFill rotWithShape="1">
              <a:blip r:embed="rId3"/>
              <a:srcRect b="54807"/>
              <a:stretch/>
            </p:blipFill>
            <p:spPr>
              <a:xfrm>
                <a:off x="3338809" y="3028951"/>
                <a:ext cx="5957780" cy="972613"/>
              </a:xfrm>
              <a:prstGeom prst="rect">
                <a:avLst/>
              </a:prstGeom>
            </p:spPr>
          </p:pic>
          <p:sp>
            <p:nvSpPr>
              <p:cNvPr id="9" name="TextBox 8">
                <a:extLst>
                  <a:ext uri="{FF2B5EF4-FFF2-40B4-BE49-F238E27FC236}">
                    <a16:creationId xmlns:a16="http://schemas.microsoft.com/office/drawing/2014/main" id="{17F7D0AB-9CBB-4211-A9D8-4E27E1952803}"/>
                  </a:ext>
                </a:extLst>
              </p:cNvPr>
              <p:cNvSpPr txBox="1"/>
              <p:nvPr/>
            </p:nvSpPr>
            <p:spPr>
              <a:xfrm>
                <a:off x="5753100" y="2696153"/>
                <a:ext cx="1084606" cy="278418"/>
              </a:xfrm>
              <a:prstGeom prst="rect">
                <a:avLst/>
              </a:prstGeom>
              <a:noFill/>
            </p:spPr>
            <p:txBody>
              <a:bodyPr wrap="square" rtlCol="0">
                <a:spAutoFit/>
              </a:bodyPr>
              <a:lstStyle/>
              <a:p>
                <a:pPr algn="ctr"/>
                <a:r>
                  <a:rPr lang="en-US" dirty="0">
                    <a:solidFill>
                      <a:schemeClr val="accent1"/>
                    </a:solidFill>
                  </a:rPr>
                  <a:t>myPointer</a:t>
                </a:r>
              </a:p>
            </p:txBody>
          </p:sp>
        </p:grpSp>
        <p:cxnSp>
          <p:nvCxnSpPr>
            <p:cNvPr id="8" name="Straight Arrow Connector 7">
              <a:extLst>
                <a:ext uri="{FF2B5EF4-FFF2-40B4-BE49-F238E27FC236}">
                  <a16:creationId xmlns:a16="http://schemas.microsoft.com/office/drawing/2014/main" id="{382D6DD9-8048-4B40-94F8-31F6F84DD15E}"/>
                </a:ext>
              </a:extLst>
            </p:cNvPr>
            <p:cNvCxnSpPr>
              <a:cxnSpLocks/>
            </p:cNvCxnSpPr>
            <p:nvPr/>
          </p:nvCxnSpPr>
          <p:spPr>
            <a:xfrm>
              <a:off x="6999156" y="4129638"/>
              <a:ext cx="0" cy="277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6807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E7B-153F-4C45-A412-7226169BAF7B}"/>
              </a:ext>
            </a:extLst>
          </p:cNvPr>
          <p:cNvSpPr>
            <a:spLocks noGrp="1"/>
          </p:cNvSpPr>
          <p:nvPr>
            <p:ph type="title"/>
          </p:nvPr>
        </p:nvSpPr>
        <p:spPr/>
        <p:txBody>
          <a:bodyPr>
            <a:normAutofit/>
          </a:bodyPr>
          <a:lstStyle/>
          <a:p>
            <a:r>
              <a:rPr lang="en-US" dirty="0"/>
              <a:t>Things to be aware of when stepping</a:t>
            </a:r>
          </a:p>
        </p:txBody>
      </p:sp>
      <p:sp>
        <p:nvSpPr>
          <p:cNvPr id="3" name="Content Placeholder 2">
            <a:extLst>
              <a:ext uri="{FF2B5EF4-FFF2-40B4-BE49-F238E27FC236}">
                <a16:creationId xmlns:a16="http://schemas.microsoft.com/office/drawing/2014/main" id="{A7C63B40-3069-423E-9A32-9DA0E239148D}"/>
              </a:ext>
            </a:extLst>
          </p:cNvPr>
          <p:cNvSpPr>
            <a:spLocks noGrp="1"/>
          </p:cNvSpPr>
          <p:nvPr>
            <p:ph idx="1"/>
          </p:nvPr>
        </p:nvSpPr>
        <p:spPr/>
        <p:txBody>
          <a:bodyPr>
            <a:normAutofit/>
          </a:bodyPr>
          <a:lstStyle/>
          <a:p>
            <a:r>
              <a:rPr lang="en-US" sz="2000" dirty="0"/>
              <a:t>You can only travel one direction in a (singly) linked list. You cannot use -&gt; next to go backwards.</a:t>
            </a:r>
          </a:p>
          <a:p>
            <a:endParaRPr lang="en-US" sz="2000" dirty="0"/>
          </a:p>
          <a:p>
            <a:r>
              <a:rPr lang="en-US" sz="2000" dirty="0"/>
              <a:t>There are special types of linked lists (doubly linked lists) where you have two pointers per node, allowing travel in both directions.</a:t>
            </a:r>
          </a:p>
          <a:p>
            <a:endParaRPr lang="en-US" sz="2000" dirty="0"/>
          </a:p>
          <a:p>
            <a:r>
              <a:rPr lang="en-US" sz="2000" dirty="0"/>
              <a:t>Our book likes to name the linked list pointers “link” but programmers also commonly name the pointers “next”. </a:t>
            </a:r>
          </a:p>
        </p:txBody>
      </p:sp>
    </p:spTree>
    <p:extLst>
      <p:ext uri="{BB962C8B-B14F-4D97-AF65-F5344CB8AC3E}">
        <p14:creationId xmlns:p14="http://schemas.microsoft.com/office/powerpoint/2010/main" val="1443405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86F3-8601-478B-B85B-3219BDD4FCCB}"/>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8BAD77A7-EC02-4C97-8367-A9FED37437BB}"/>
              </a:ext>
            </a:extLst>
          </p:cNvPr>
          <p:cNvSpPr>
            <a:spLocks noGrp="1"/>
          </p:cNvSpPr>
          <p:nvPr>
            <p:ph idx="1"/>
          </p:nvPr>
        </p:nvSpPr>
        <p:spPr/>
        <p:txBody>
          <a:bodyPr/>
          <a:lstStyle/>
          <a:p>
            <a:r>
              <a:rPr lang="en-US" dirty="0"/>
              <a:t>Next: how to search in a linked list</a:t>
            </a:r>
          </a:p>
        </p:txBody>
      </p:sp>
    </p:spTree>
    <p:extLst>
      <p:ext uri="{BB962C8B-B14F-4D97-AF65-F5344CB8AC3E}">
        <p14:creationId xmlns:p14="http://schemas.microsoft.com/office/powerpoint/2010/main" val="3495939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964-BFCF-4C0D-B8A3-F7439E1D2591}"/>
              </a:ext>
            </a:extLst>
          </p:cNvPr>
          <p:cNvSpPr>
            <a:spLocks noGrp="1"/>
          </p:cNvSpPr>
          <p:nvPr>
            <p:ph type="title"/>
          </p:nvPr>
        </p:nvSpPr>
        <p:spPr/>
        <p:txBody>
          <a:bodyPr>
            <a:normAutofit/>
          </a:bodyPr>
          <a:lstStyle/>
          <a:p>
            <a:r>
              <a:rPr lang="en-US" dirty="0"/>
              <a:t>How to search in a linked list: pseudocode</a:t>
            </a:r>
          </a:p>
        </p:txBody>
      </p:sp>
      <p:sp>
        <p:nvSpPr>
          <p:cNvPr id="3" name="Content Placeholder 2">
            <a:extLst>
              <a:ext uri="{FF2B5EF4-FFF2-40B4-BE49-F238E27FC236}">
                <a16:creationId xmlns:a16="http://schemas.microsoft.com/office/drawing/2014/main" id="{3E3E5E80-D950-4DFB-B435-654914E6FADC}"/>
              </a:ext>
            </a:extLst>
          </p:cNvPr>
          <p:cNvSpPr>
            <a:spLocks noGrp="1"/>
          </p:cNvSpPr>
          <p:nvPr>
            <p:ph idx="1"/>
          </p:nvPr>
        </p:nvSpPr>
        <p:spPr>
          <a:xfrm>
            <a:off x="381000" y="1847850"/>
            <a:ext cx="5715000" cy="4351338"/>
          </a:xfrm>
        </p:spPr>
        <p:txBody>
          <a:bodyPr>
            <a:normAutofit fontScale="85000" lnSpcReduction="10000"/>
          </a:bodyPr>
          <a:lstStyle/>
          <a:p>
            <a:pPr marL="514350" indent="-514350">
              <a:buFont typeface="+mj-lt"/>
              <a:buAutoNum type="arabicPeriod"/>
            </a:pPr>
            <a:r>
              <a:rPr lang="en-US" dirty="0"/>
              <a:t>Declare a pointer (below, it is called “here”) to point to a node.</a:t>
            </a:r>
          </a:p>
          <a:p>
            <a:pPr marL="514350" indent="-514350">
              <a:buFont typeface="+mj-lt"/>
              <a:buAutoNum type="arabicPeriod"/>
            </a:pPr>
            <a:r>
              <a:rPr lang="en-US" dirty="0"/>
              <a:t>Set here to point to the head initially</a:t>
            </a:r>
          </a:p>
          <a:p>
            <a:pPr marL="514350" indent="-514350">
              <a:buFont typeface="+mj-lt"/>
              <a:buAutoNum type="arabicPeriod"/>
            </a:pPr>
            <a:r>
              <a:rPr lang="en-US" dirty="0"/>
              <a:t>Check whether the node we are pointing to contains the desired value</a:t>
            </a:r>
          </a:p>
          <a:p>
            <a:pPr marL="514350" indent="-514350">
              <a:buFont typeface="+mj-lt"/>
              <a:buAutoNum type="arabicPeriod"/>
            </a:pPr>
            <a:r>
              <a:rPr lang="en-US" dirty="0"/>
              <a:t>If the pointer’s value is the desired value, return the pointer.</a:t>
            </a:r>
          </a:p>
          <a:p>
            <a:pPr marL="514350" indent="-514350">
              <a:buFont typeface="+mj-lt"/>
              <a:buAutoNum type="arabicPeriod"/>
            </a:pPr>
            <a:r>
              <a:rPr lang="en-US" dirty="0"/>
              <a:t>If not, move to the next node of the linked list (here = here-&gt;next)</a:t>
            </a:r>
          </a:p>
          <a:p>
            <a:pPr marL="514350" indent="-514350">
              <a:buFont typeface="+mj-lt"/>
              <a:buAutoNum type="arabicPeriod"/>
            </a:pPr>
            <a:r>
              <a:rPr lang="en-US" dirty="0"/>
              <a:t>Otherwise, if we search all the way until we reach null, the desired value must not be present in the Linked List.</a:t>
            </a:r>
          </a:p>
        </p:txBody>
      </p:sp>
      <p:grpSp>
        <p:nvGrpSpPr>
          <p:cNvPr id="6" name="Group 5">
            <a:extLst>
              <a:ext uri="{FF2B5EF4-FFF2-40B4-BE49-F238E27FC236}">
                <a16:creationId xmlns:a16="http://schemas.microsoft.com/office/drawing/2014/main" id="{560D32CF-586D-9FDE-4783-7128DE122977}"/>
              </a:ext>
            </a:extLst>
          </p:cNvPr>
          <p:cNvGrpSpPr/>
          <p:nvPr/>
        </p:nvGrpSpPr>
        <p:grpSpPr>
          <a:xfrm>
            <a:off x="6593303" y="1847850"/>
            <a:ext cx="4957013" cy="3851108"/>
            <a:chOff x="2115058" y="3819746"/>
            <a:chExt cx="3544319" cy="2468610"/>
          </a:xfrm>
        </p:grpSpPr>
        <p:pic>
          <p:nvPicPr>
            <p:cNvPr id="8" name="Picture 4" descr="15">
              <a:extLst>
                <a:ext uri="{FF2B5EF4-FFF2-40B4-BE49-F238E27FC236}">
                  <a16:creationId xmlns:a16="http://schemas.microsoft.com/office/drawing/2014/main" id="{C5440A1B-149F-4590-B929-D1EB5F4D89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806"/>
            <a:stretch/>
          </p:blipFill>
          <p:spPr bwMode="auto">
            <a:xfrm>
              <a:off x="2482908" y="3819746"/>
              <a:ext cx="3176469" cy="246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0708619D-4C4F-4F6F-897A-B33A46EA051F}"/>
                </a:ext>
              </a:extLst>
            </p:cNvPr>
            <p:cNvSpPr/>
            <p:nvPr/>
          </p:nvSpPr>
          <p:spPr>
            <a:xfrm>
              <a:off x="2115058" y="4800602"/>
              <a:ext cx="1281793" cy="440871"/>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346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If you need to search and then insert something into a linked list, you should declare two pointers to help you search.</a:t>
            </a:r>
          </a:p>
          <a:p>
            <a:pPr lvl="1"/>
            <a:r>
              <a:rPr lang="en-US" sz="2000" dirty="0"/>
              <a:t>One pointer to point at the current location</a:t>
            </a:r>
          </a:p>
          <a:p>
            <a:pPr lvl="1"/>
            <a:r>
              <a:rPr lang="en-US" sz="2000" dirty="0"/>
              <a:t>One pointer to point at the previous location</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2"/>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88AD4D-6DBA-4048-95EE-63051D14DF80}"/>
              </a:ext>
            </a:extLst>
          </p:cNvPr>
          <p:cNvCxnSpPr>
            <a:cxnSpLocks/>
          </p:cNvCxnSpPr>
          <p:nvPr/>
        </p:nvCxnSpPr>
        <p:spPr>
          <a:xfrm flipH="1">
            <a:off x="5845910" y="3429001"/>
            <a:ext cx="1852245"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960241-0BDB-4963-8CFB-1283D6262281}"/>
              </a:ext>
            </a:extLst>
          </p:cNvPr>
          <p:cNvCxnSpPr>
            <a:cxnSpLocks/>
          </p:cNvCxnSpPr>
          <p:nvPr/>
        </p:nvCxnSpPr>
        <p:spPr>
          <a:xfrm flipH="1">
            <a:off x="4600434" y="3429001"/>
            <a:ext cx="3097721"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A987D3E-49AB-46C5-BAC1-03FA7B2FDC52}"/>
              </a:ext>
            </a:extLst>
          </p:cNvPr>
          <p:cNvSpPr txBox="1"/>
          <p:nvPr/>
        </p:nvSpPr>
        <p:spPr>
          <a:xfrm>
            <a:off x="7635362" y="3141785"/>
            <a:ext cx="2469931" cy="1477328"/>
          </a:xfrm>
          <a:prstGeom prst="rect">
            <a:avLst/>
          </a:prstGeom>
          <a:noFill/>
        </p:spPr>
        <p:txBody>
          <a:bodyPr wrap="square" rtlCol="0">
            <a:spAutoFit/>
          </a:bodyPr>
          <a:lstStyle/>
          <a:p>
            <a:r>
              <a:rPr lang="en-US" dirty="0"/>
              <a:t>Declare pointers to point at the current and previous node.  </a:t>
            </a:r>
          </a:p>
          <a:p>
            <a:endParaRPr lang="en-US" dirty="0"/>
          </a:p>
          <a:p>
            <a:endParaRPr lang="en-US" dirty="0"/>
          </a:p>
        </p:txBody>
      </p:sp>
    </p:spTree>
    <p:extLst>
      <p:ext uri="{BB962C8B-B14F-4D97-AF65-F5344CB8AC3E}">
        <p14:creationId xmlns:p14="http://schemas.microsoft.com/office/powerpoint/2010/main" val="4087431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200" dirty="0"/>
              <a:t>You can use a while  loop to step through the linked list until the current and previous pointers find the desired location.</a:t>
            </a:r>
          </a:p>
          <a:p>
            <a:pPr marL="0" indent="0">
              <a:buNone/>
            </a:pPr>
            <a:r>
              <a:rPr lang="en-US" sz="2200" dirty="0"/>
              <a:t>Then, you can use current and previous pointers to help insert the node you want to insert:</a:t>
            </a:r>
          </a:p>
        </p:txBody>
      </p:sp>
      <p:grpSp>
        <p:nvGrpSpPr>
          <p:cNvPr id="9" name="Group 8">
            <a:extLst>
              <a:ext uri="{FF2B5EF4-FFF2-40B4-BE49-F238E27FC236}">
                <a16:creationId xmlns:a16="http://schemas.microsoft.com/office/drawing/2014/main" id="{C44C31C4-148B-1A0B-9035-8EDCABAE6C51}"/>
              </a:ext>
            </a:extLst>
          </p:cNvPr>
          <p:cNvGrpSpPr/>
          <p:nvPr/>
        </p:nvGrpSpPr>
        <p:grpSpPr>
          <a:xfrm>
            <a:off x="642034" y="3429000"/>
            <a:ext cx="6856963" cy="2927351"/>
            <a:chOff x="1844836" y="3942496"/>
            <a:chExt cx="5654161" cy="2413855"/>
          </a:xfrm>
        </p:grpSpPr>
        <p:pic>
          <p:nvPicPr>
            <p:cNvPr id="5" name="Picture 4">
              <a:extLst>
                <a:ext uri="{FF2B5EF4-FFF2-40B4-BE49-F238E27FC236}">
                  <a16:creationId xmlns:a16="http://schemas.microsoft.com/office/drawing/2014/main" id="{060CEAA7-603F-48E6-B693-A0ACC0A3B9FA}"/>
                </a:ext>
              </a:extLst>
            </p:cNvPr>
            <p:cNvPicPr/>
            <p:nvPr/>
          </p:nvPicPr>
          <p:blipFill>
            <a:blip r:embed="rId3"/>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FA3BF5-3517-42F1-8E27-638ADD3C109C}"/>
              </a:ext>
            </a:extLst>
          </p:cNvPr>
          <p:cNvSpPr txBox="1"/>
          <p:nvPr/>
        </p:nvSpPr>
        <p:spPr>
          <a:xfrm>
            <a:off x="7794493" y="3251988"/>
            <a:ext cx="4035716" cy="3240887"/>
          </a:xfrm>
          <a:prstGeom prst="rect">
            <a:avLst/>
          </a:prstGeom>
          <a:noFill/>
        </p:spPr>
        <p:txBody>
          <a:bodyPr wrap="square">
            <a:spAutoFit/>
          </a:bodyPr>
          <a:lstStyle/>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rPr>
              <a:t>nodeToInsert-&gt;next =</a:t>
            </a:r>
            <a:r>
              <a:rPr lang="en-US" sz="1600" dirty="0">
                <a:solidFill>
                  <a:srgbClr val="000000"/>
                </a:solidFill>
                <a:latin typeface="Consolas" panose="020B0609020204030204" pitchFamily="49" charset="0"/>
                <a:cs typeface="Times New Roman" panose="02020603050405020304" pitchFamily="18" charset="0"/>
              </a:rPr>
              <a:t> current;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-&gt;next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nodeToInsert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5612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F90F97E-105C-4B21-8E25-82FA87FF9282}"/>
              </a:ext>
            </a:extLst>
          </p:cNvPr>
          <p:cNvSpPr txBox="1"/>
          <p:nvPr/>
        </p:nvSpPr>
        <p:spPr>
          <a:xfrm>
            <a:off x="6338353" y="2099918"/>
            <a:ext cx="3937762" cy="2862322"/>
          </a:xfrm>
          <a:prstGeom prst="rect">
            <a:avLst/>
          </a:prstGeom>
          <a:solidFill>
            <a:schemeClr val="accent6">
              <a:lumMod val="20000"/>
              <a:lumOff val="80000"/>
            </a:schemeClr>
          </a:solidFill>
        </p:spPr>
        <p:txBody>
          <a:bodyPr wrap="square" rtlCol="0">
            <a:spAutoFit/>
          </a:bodyPr>
          <a:lstStyle/>
          <a:p>
            <a:r>
              <a:rPr lang="en-US" dirty="0"/>
              <a:t>B</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81F0751F-22B7-4F12-9BC0-1ECFB92FB3FD}"/>
              </a:ext>
            </a:extLst>
          </p:cNvPr>
          <p:cNvSpPr txBox="1"/>
          <p:nvPr/>
        </p:nvSpPr>
        <p:spPr>
          <a:xfrm>
            <a:off x="1896981" y="2099918"/>
            <a:ext cx="3937762" cy="2862322"/>
          </a:xfrm>
          <a:prstGeom prst="rect">
            <a:avLst/>
          </a:prstGeom>
          <a:solidFill>
            <a:schemeClr val="accent5">
              <a:lumMod val="20000"/>
              <a:lumOff val="80000"/>
            </a:schemeClr>
          </a:solidFill>
        </p:spPr>
        <p:txBody>
          <a:bodyPr wrap="square" rtlCol="0">
            <a:spAutoFit/>
          </a:bodyPr>
          <a:lstStyle/>
          <a:p>
            <a:r>
              <a:rPr lang="en-US" dirty="0"/>
              <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468517F-C6CB-4CE4-B0C8-92B2C5E360E4}"/>
              </a:ext>
            </a:extLst>
          </p:cNvPr>
          <p:cNvSpPr>
            <a:spLocks noGrp="1"/>
          </p:cNvSpPr>
          <p:nvPr>
            <p:ph type="title"/>
          </p:nvPr>
        </p:nvSpPr>
        <p:spPr/>
        <p:txBody>
          <a:bodyPr/>
          <a:lstStyle/>
          <a:p>
            <a:r>
              <a:rPr lang="en-US" dirty="0"/>
              <a:t>Another Codey Sense question</a:t>
            </a:r>
          </a:p>
        </p:txBody>
      </p:sp>
      <p:sp>
        <p:nvSpPr>
          <p:cNvPr id="3" name="Content Placeholder 2">
            <a:extLst>
              <a:ext uri="{FF2B5EF4-FFF2-40B4-BE49-F238E27FC236}">
                <a16:creationId xmlns:a16="http://schemas.microsoft.com/office/drawing/2014/main" id="{101B8808-0D1E-4704-A454-88EA8F5E65F5}"/>
              </a:ext>
            </a:extLst>
          </p:cNvPr>
          <p:cNvSpPr>
            <a:spLocks noGrp="1"/>
          </p:cNvSpPr>
          <p:nvPr>
            <p:ph idx="1"/>
          </p:nvPr>
        </p:nvSpPr>
        <p:spPr>
          <a:xfrm>
            <a:off x="381000" y="1572126"/>
            <a:ext cx="11430000" cy="4627062"/>
          </a:xfrm>
        </p:spPr>
        <p:txBody>
          <a:bodyPr>
            <a:normAutofit/>
          </a:bodyPr>
          <a:lstStyle/>
          <a:p>
            <a:pPr marL="0" indent="0">
              <a:buNone/>
            </a:pPr>
            <a:r>
              <a:rPr lang="en-US" sz="2000" dirty="0"/>
              <a:t>Which of the following statements about these loops is </a:t>
            </a:r>
            <a:r>
              <a:rPr lang="en-US" sz="2000" b="1" dirty="0"/>
              <a:t>true?</a:t>
            </a:r>
          </a:p>
        </p:txBody>
      </p:sp>
      <p:sp>
        <p:nvSpPr>
          <p:cNvPr id="6" name="TextBox 5">
            <a:extLst>
              <a:ext uri="{FF2B5EF4-FFF2-40B4-BE49-F238E27FC236}">
                <a16:creationId xmlns:a16="http://schemas.microsoft.com/office/drawing/2014/main" id="{7795C55C-31D0-419C-AAEE-78E0F116CBB7}"/>
              </a:ext>
            </a:extLst>
          </p:cNvPr>
          <p:cNvSpPr txBox="1"/>
          <p:nvPr/>
        </p:nvSpPr>
        <p:spPr>
          <a:xfrm>
            <a:off x="2327112" y="2215155"/>
            <a:ext cx="3377003" cy="2684068"/>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sz="1200" dirty="0">
                <a:latin typeface="Calibri" panose="020F0502020204030204" pitchFamily="34" charset="0"/>
                <a:ea typeface="Times New Roman" panose="02020603050405020304" pitchFamily="18" charset="0"/>
                <a:cs typeface="Times New Roman" panose="02020603050405020304" pitchFamily="18" charset="0"/>
              </a:rPr>
            </a:br>
            <a:r>
              <a:rPr lang="en-US" sz="1200" dirty="0">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5A44008-BB65-416B-9C5F-0D6516305BB8}"/>
              </a:ext>
            </a:extLst>
          </p:cNvPr>
          <p:cNvSpPr txBox="1"/>
          <p:nvPr/>
        </p:nvSpPr>
        <p:spPr>
          <a:xfrm>
            <a:off x="6833798" y="2284584"/>
            <a:ext cx="3377003" cy="2288832"/>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(curr-&gt;data != desiredValue)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9E5564F-3C1F-4FDC-B4A6-2490577623B5}"/>
              </a:ext>
            </a:extLst>
          </p:cNvPr>
          <p:cNvSpPr txBox="1"/>
          <p:nvPr/>
        </p:nvSpPr>
        <p:spPr>
          <a:xfrm>
            <a:off x="2154156" y="5012994"/>
            <a:ext cx="8433633" cy="1477328"/>
          </a:xfrm>
          <a:prstGeom prst="rect">
            <a:avLst/>
          </a:prstGeom>
          <a:noFill/>
        </p:spPr>
        <p:txBody>
          <a:bodyPr wrap="square" rtlCol="0">
            <a:spAutoFit/>
          </a:bodyPr>
          <a:lstStyle/>
          <a:p>
            <a:r>
              <a:rPr lang="en-US" dirty="0"/>
              <a:t>A: Loop A is less efficient since it requires more code</a:t>
            </a:r>
          </a:p>
          <a:p>
            <a:r>
              <a:rPr lang="en-US" dirty="0"/>
              <a:t>B: Loop B could create an infinite loop</a:t>
            </a:r>
          </a:p>
          <a:p>
            <a:r>
              <a:rPr lang="en-US" dirty="0"/>
              <a:t>C: Loop B could cause a runtime exception if the desired value is not present in the list</a:t>
            </a:r>
          </a:p>
          <a:p>
            <a:r>
              <a:rPr lang="en-US" dirty="0"/>
              <a:t>D: Both of these loops are equivalent</a:t>
            </a:r>
          </a:p>
          <a:p>
            <a:endParaRPr lang="en-US" dirty="0"/>
          </a:p>
        </p:txBody>
      </p:sp>
    </p:spTree>
    <p:extLst>
      <p:ext uri="{BB962C8B-B14F-4D97-AF65-F5344CB8AC3E}">
        <p14:creationId xmlns:p14="http://schemas.microsoft.com/office/powerpoint/2010/main" val="138353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77D-CE42-4F2F-98EB-EA633FD3D551}"/>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BFE5F22F-9D92-48B4-BE6F-51C4D30A4B00}"/>
              </a:ext>
            </a:extLst>
          </p:cNvPr>
          <p:cNvSpPr>
            <a:spLocks noGrp="1"/>
          </p:cNvSpPr>
          <p:nvPr>
            <p:ph idx="1"/>
          </p:nvPr>
        </p:nvSpPr>
        <p:spPr/>
        <p:txBody>
          <a:bodyPr/>
          <a:lstStyle/>
          <a:p>
            <a:r>
              <a:rPr lang="en-US" dirty="0"/>
              <a:t>Next topic: linked list good practices</a:t>
            </a:r>
          </a:p>
          <a:p>
            <a:r>
              <a:rPr lang="en-US" dirty="0"/>
              <a:t>Searching a linked list</a:t>
            </a:r>
          </a:p>
        </p:txBody>
      </p:sp>
    </p:spTree>
    <p:extLst>
      <p:ext uri="{BB962C8B-B14F-4D97-AF65-F5344CB8AC3E}">
        <p14:creationId xmlns:p14="http://schemas.microsoft.com/office/powerpoint/2010/main" val="4173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33E2-EFBD-4308-AE03-1BA13C3D397D}"/>
              </a:ext>
            </a:extLst>
          </p:cNvPr>
          <p:cNvSpPr>
            <a:spLocks noGrp="1"/>
          </p:cNvSpPr>
          <p:nvPr>
            <p:ph type="title"/>
          </p:nvPr>
        </p:nvSpPr>
        <p:spPr/>
        <p:txBody>
          <a:bodyPr/>
          <a:lstStyle/>
          <a:p>
            <a:r>
              <a:rPr lang="en-US" dirty="0"/>
              <a:t>Linked List good practices</a:t>
            </a:r>
          </a:p>
        </p:txBody>
      </p:sp>
      <p:sp>
        <p:nvSpPr>
          <p:cNvPr id="3" name="Content Placeholder 2">
            <a:extLst>
              <a:ext uri="{FF2B5EF4-FFF2-40B4-BE49-F238E27FC236}">
                <a16:creationId xmlns:a16="http://schemas.microsoft.com/office/drawing/2014/main" id="{03519982-2DFB-47C8-B5FB-1AE5CB04BF8E}"/>
              </a:ext>
            </a:extLst>
          </p:cNvPr>
          <p:cNvSpPr>
            <a:spLocks noGrp="1"/>
          </p:cNvSpPr>
          <p:nvPr>
            <p:ph idx="1"/>
          </p:nvPr>
        </p:nvSpPr>
        <p:spPr/>
        <p:txBody>
          <a:bodyPr>
            <a:normAutofit/>
          </a:bodyPr>
          <a:lstStyle/>
          <a:p>
            <a:r>
              <a:rPr lang="en-US" sz="2400" dirty="0"/>
              <a:t>Make sure you check for an empty list before manipulating it.  </a:t>
            </a:r>
          </a:p>
          <a:p>
            <a:endParaRPr lang="en-US" sz="2400" dirty="0"/>
          </a:p>
          <a:p>
            <a:r>
              <a:rPr lang="en-US" sz="2400" dirty="0"/>
              <a:t>You should always keep one pointer variable pointing to the head of the linked list.  This pointer can be used as the linked list argument in functions and to help you access the data.</a:t>
            </a:r>
          </a:p>
          <a:p>
            <a:endParaRPr lang="en-US" sz="2400" dirty="0"/>
          </a:p>
          <a:p>
            <a:r>
              <a:rPr lang="en-US" sz="2400" dirty="0"/>
              <a:t>Be careful not to lose your head node. If you overwrite your pointer which points to the head node, you can  lose your ability to access that node.  You could lose your ability to access your memory, and also tie up memory that cannot be used for other parts of your program.</a:t>
            </a:r>
          </a:p>
          <a:p>
            <a:pPr marL="0" indent="0">
              <a:buNone/>
            </a:pPr>
            <a:endParaRPr lang="en-US" sz="3200" dirty="0"/>
          </a:p>
        </p:txBody>
      </p:sp>
    </p:spTree>
    <p:extLst>
      <p:ext uri="{BB962C8B-B14F-4D97-AF65-F5344CB8AC3E}">
        <p14:creationId xmlns:p14="http://schemas.microsoft.com/office/powerpoint/2010/main" val="399706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F84F-2328-44F1-91AD-963FED95DB26}"/>
              </a:ext>
            </a:extLst>
          </p:cNvPr>
          <p:cNvSpPr>
            <a:spLocks noGrp="1"/>
          </p:cNvSpPr>
          <p:nvPr>
            <p:ph type="title"/>
          </p:nvPr>
        </p:nvSpPr>
        <p:spPr/>
        <p:txBody>
          <a:bodyPr/>
          <a:lstStyle/>
          <a:p>
            <a:r>
              <a:rPr lang="en-US" dirty="0"/>
              <a:t>Memory leaks and lost nodes</a:t>
            </a:r>
          </a:p>
        </p:txBody>
      </p:sp>
      <p:sp>
        <p:nvSpPr>
          <p:cNvPr id="3" name="Content Placeholder 2">
            <a:extLst>
              <a:ext uri="{FF2B5EF4-FFF2-40B4-BE49-F238E27FC236}">
                <a16:creationId xmlns:a16="http://schemas.microsoft.com/office/drawing/2014/main" id="{8E59251A-2E40-4F04-98A9-4F6121170E00}"/>
              </a:ext>
            </a:extLst>
          </p:cNvPr>
          <p:cNvSpPr>
            <a:spLocks noGrp="1"/>
          </p:cNvSpPr>
          <p:nvPr>
            <p:ph idx="1"/>
          </p:nvPr>
        </p:nvSpPr>
        <p:spPr>
          <a:xfrm>
            <a:off x="1981201" y="1600201"/>
            <a:ext cx="3743325" cy="4525963"/>
          </a:xfrm>
        </p:spPr>
        <p:txBody>
          <a:bodyPr>
            <a:normAutofit/>
          </a:bodyPr>
          <a:lstStyle/>
          <a:p>
            <a:r>
              <a:rPr lang="en-US" sz="2400" dirty="0"/>
              <a:t>Lost nodes can create memory leaks.</a:t>
            </a:r>
          </a:p>
          <a:p>
            <a:r>
              <a:rPr lang="en-US" sz="2400" dirty="0"/>
              <a:t>Memory leaks can cause the operating system to crash when it runs out of memory.</a:t>
            </a:r>
          </a:p>
          <a:p>
            <a:r>
              <a:rPr lang="en-US" sz="2400" dirty="0"/>
              <a:t>To avoid memory leaks, always keep some pointer pointing to the head of the linked list.</a:t>
            </a:r>
          </a:p>
        </p:txBody>
      </p:sp>
      <p:pic>
        <p:nvPicPr>
          <p:cNvPr id="6" name="Picture 4" descr="15">
            <a:extLst>
              <a:ext uri="{FF2B5EF4-FFF2-40B4-BE49-F238E27FC236}">
                <a16:creationId xmlns:a16="http://schemas.microsoft.com/office/drawing/2014/main" id="{7110EC38-2C2C-4A8D-AB3E-6CE15070F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153" y="1647826"/>
            <a:ext cx="3624461"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90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E06A-CCF3-4C2D-AC81-9E576DA5FDA0}"/>
              </a:ext>
            </a:extLst>
          </p:cNvPr>
          <p:cNvSpPr>
            <a:spLocks noGrp="1"/>
          </p:cNvSpPr>
          <p:nvPr>
            <p:ph type="title"/>
          </p:nvPr>
        </p:nvSpPr>
        <p:spPr/>
        <p:txBody>
          <a:bodyPr/>
          <a:lstStyle/>
          <a:p>
            <a:r>
              <a:rPr lang="en-US" dirty="0"/>
              <a:t>Node organization</a:t>
            </a:r>
          </a:p>
        </p:txBody>
      </p:sp>
      <p:sp>
        <p:nvSpPr>
          <p:cNvPr id="5" name="Rectangle 3">
            <a:extLst>
              <a:ext uri="{FF2B5EF4-FFF2-40B4-BE49-F238E27FC236}">
                <a16:creationId xmlns:a16="http://schemas.microsoft.com/office/drawing/2014/main" id="{1CDB87E1-C161-42C1-9419-B124C4F64C84}"/>
              </a:ext>
            </a:extLst>
          </p:cNvPr>
          <p:cNvSpPr>
            <a:spLocks noGrp="1" noChangeArrowheads="1"/>
          </p:cNvSpPr>
          <p:nvPr>
            <p:ph idx="1"/>
          </p:nvPr>
        </p:nvSpPr>
        <p:spPr/>
        <p:txBody>
          <a:bodyPr>
            <a:normAutofit/>
          </a:bodyPr>
          <a:lstStyle/>
          <a:p>
            <a:r>
              <a:rPr lang="en-US" altLang="en-US" sz="2000" dirty="0"/>
              <a:t>In C++, nodes are implemented as structs or classes</a:t>
            </a:r>
          </a:p>
          <a:p>
            <a:r>
              <a:rPr lang="en-US" altLang="en-US" sz="2000" dirty="0"/>
              <a:t>A node contains:</a:t>
            </a:r>
          </a:p>
          <a:p>
            <a:pPr lvl="1"/>
            <a:r>
              <a:rPr lang="en-US" altLang="en-US" sz="2000" dirty="0"/>
              <a:t>data: one or more data fields – may be organized as structure, object, etc.</a:t>
            </a:r>
          </a:p>
          <a:p>
            <a:pPr lvl="1"/>
            <a:r>
              <a:rPr lang="en-US" altLang="en-US" sz="2000" dirty="0"/>
              <a:t>a pointer (often called “next”) that can point to another node</a:t>
            </a:r>
          </a:p>
        </p:txBody>
      </p:sp>
      <p:sp>
        <p:nvSpPr>
          <p:cNvPr id="6" name="Rectangle 4">
            <a:extLst>
              <a:ext uri="{FF2B5EF4-FFF2-40B4-BE49-F238E27FC236}">
                <a16:creationId xmlns:a16="http://schemas.microsoft.com/office/drawing/2014/main" id="{9773F15C-8E84-43D5-9B4C-51B05B92B8DB}"/>
              </a:ext>
            </a:extLst>
          </p:cNvPr>
          <p:cNvSpPr>
            <a:spLocks noChangeArrowheads="1"/>
          </p:cNvSpPr>
          <p:nvPr/>
        </p:nvSpPr>
        <p:spPr bwMode="auto">
          <a:xfrm>
            <a:off x="6629400" y="3982073"/>
            <a:ext cx="2895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7" name="Rectangle 5">
            <a:extLst>
              <a:ext uri="{FF2B5EF4-FFF2-40B4-BE49-F238E27FC236}">
                <a16:creationId xmlns:a16="http://schemas.microsoft.com/office/drawing/2014/main" id="{D88D4336-3C2F-4173-BE5F-B8981431FD9E}"/>
              </a:ext>
            </a:extLst>
          </p:cNvPr>
          <p:cNvSpPr>
            <a:spLocks noChangeArrowheads="1"/>
          </p:cNvSpPr>
          <p:nvPr/>
        </p:nvSpPr>
        <p:spPr bwMode="auto">
          <a:xfrm>
            <a:off x="8610600" y="3982073"/>
            <a:ext cx="914400" cy="990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 name="Text Box 6">
            <a:extLst>
              <a:ext uri="{FF2B5EF4-FFF2-40B4-BE49-F238E27FC236}">
                <a16:creationId xmlns:a16="http://schemas.microsoft.com/office/drawing/2014/main" id="{F2878CC8-5D4D-4CCD-B116-D2E08D64DF9E}"/>
              </a:ext>
            </a:extLst>
          </p:cNvPr>
          <p:cNvSpPr txBox="1">
            <a:spLocks noChangeArrowheads="1"/>
          </p:cNvSpPr>
          <p:nvPr/>
        </p:nvSpPr>
        <p:spPr bwMode="auto">
          <a:xfrm>
            <a:off x="7315201" y="4286874"/>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t>data</a:t>
            </a:r>
          </a:p>
        </p:txBody>
      </p:sp>
      <p:sp>
        <p:nvSpPr>
          <p:cNvPr id="9" name="Text Box 7">
            <a:extLst>
              <a:ext uri="{FF2B5EF4-FFF2-40B4-BE49-F238E27FC236}">
                <a16:creationId xmlns:a16="http://schemas.microsoft.com/office/drawing/2014/main" id="{0F3EC401-F28B-4ECA-9533-67C833ABF478}"/>
              </a:ext>
            </a:extLst>
          </p:cNvPr>
          <p:cNvSpPr txBox="1">
            <a:spLocks noChangeArrowheads="1"/>
          </p:cNvSpPr>
          <p:nvPr/>
        </p:nvSpPr>
        <p:spPr bwMode="auto">
          <a:xfrm>
            <a:off x="8756431" y="3982073"/>
            <a:ext cx="668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dirty="0"/>
              <a:t>next</a:t>
            </a:r>
          </a:p>
        </p:txBody>
      </p:sp>
      <p:sp>
        <p:nvSpPr>
          <p:cNvPr id="10" name="Line 8">
            <a:extLst>
              <a:ext uri="{FF2B5EF4-FFF2-40B4-BE49-F238E27FC236}">
                <a16:creationId xmlns:a16="http://schemas.microsoft.com/office/drawing/2014/main" id="{1C6650FD-84E7-4B66-8D59-48FE73E6FF7D}"/>
              </a:ext>
            </a:extLst>
          </p:cNvPr>
          <p:cNvSpPr>
            <a:spLocks noChangeShapeType="1"/>
          </p:cNvSpPr>
          <p:nvPr/>
        </p:nvSpPr>
        <p:spPr bwMode="auto">
          <a:xfrm>
            <a:off x="9067800" y="4515473"/>
            <a:ext cx="1295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TextBox 12">
            <a:extLst>
              <a:ext uri="{FF2B5EF4-FFF2-40B4-BE49-F238E27FC236}">
                <a16:creationId xmlns:a16="http://schemas.microsoft.com/office/drawing/2014/main" id="{D44315ED-2C0B-490D-AC14-E0F4BB03216F}"/>
              </a:ext>
            </a:extLst>
          </p:cNvPr>
          <p:cNvSpPr txBox="1"/>
          <p:nvPr/>
        </p:nvSpPr>
        <p:spPr>
          <a:xfrm>
            <a:off x="1569873" y="3780472"/>
            <a:ext cx="4487973"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ListNode</a:t>
            </a: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2"/>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093288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CF4F-759C-4ADD-9AC8-08F485A4BF6A}"/>
              </a:ext>
            </a:extLst>
          </p:cNvPr>
          <p:cNvSpPr>
            <a:spLocks noGrp="1"/>
          </p:cNvSpPr>
          <p:nvPr>
            <p:ph type="title"/>
          </p:nvPr>
        </p:nvSpPr>
        <p:spPr/>
        <p:txBody>
          <a:bodyPr/>
          <a:lstStyle/>
          <a:p>
            <a:r>
              <a:rPr lang="en-US" dirty="0"/>
              <a:t>Linked List Operations to know</a:t>
            </a:r>
          </a:p>
        </p:txBody>
      </p:sp>
      <p:sp>
        <p:nvSpPr>
          <p:cNvPr id="7" name="Rectangle 3">
            <a:extLst>
              <a:ext uri="{FF2B5EF4-FFF2-40B4-BE49-F238E27FC236}">
                <a16:creationId xmlns:a16="http://schemas.microsoft.com/office/drawing/2014/main" id="{24139EB0-80ED-4A31-A09E-D8CF47C5338D}"/>
              </a:ext>
            </a:extLst>
          </p:cNvPr>
          <p:cNvSpPr>
            <a:spLocks noGrp="1" noChangeArrowheads="1"/>
          </p:cNvSpPr>
          <p:nvPr>
            <p:ph idx="1"/>
          </p:nvPr>
        </p:nvSpPr>
        <p:spPr/>
        <p:txBody>
          <a:bodyPr>
            <a:normAutofit/>
          </a:bodyPr>
          <a:lstStyle/>
          <a:p>
            <a:r>
              <a:rPr lang="en-US" altLang="en-US" sz="3200" dirty="0"/>
              <a:t>Basic operations:</a:t>
            </a:r>
          </a:p>
          <a:p>
            <a:pPr lvl="1"/>
            <a:r>
              <a:rPr lang="en-US" altLang="en-US" sz="3200" dirty="0"/>
              <a:t>append a node to the end of the list</a:t>
            </a:r>
          </a:p>
          <a:p>
            <a:pPr lvl="1"/>
            <a:r>
              <a:rPr lang="en-US" altLang="en-US" sz="3200" dirty="0"/>
              <a:t>insert a node within the list</a:t>
            </a:r>
          </a:p>
          <a:p>
            <a:pPr lvl="1"/>
            <a:r>
              <a:rPr lang="en-US" altLang="en-US" sz="3200" dirty="0"/>
              <a:t>traverse the linked list</a:t>
            </a:r>
          </a:p>
          <a:p>
            <a:pPr lvl="1"/>
            <a:r>
              <a:rPr lang="en-US" altLang="en-US" sz="3200" dirty="0"/>
              <a:t>delete a node</a:t>
            </a:r>
          </a:p>
          <a:p>
            <a:pPr lvl="1"/>
            <a:r>
              <a:rPr lang="en-US" altLang="en-US" sz="3200" dirty="0"/>
              <a:t>delete/destroy the list</a:t>
            </a:r>
          </a:p>
          <a:p>
            <a:pPr marL="457200" lvl="1" indent="0">
              <a:buNone/>
            </a:pPr>
            <a:endParaRPr lang="en-US" altLang="en-US" sz="3200" dirty="0"/>
          </a:p>
        </p:txBody>
      </p:sp>
    </p:spTree>
    <p:extLst>
      <p:ext uri="{BB962C8B-B14F-4D97-AF65-F5344CB8AC3E}">
        <p14:creationId xmlns:p14="http://schemas.microsoft.com/office/powerpoint/2010/main" val="5325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B766-2ED2-4AB8-9206-0527280A958E}"/>
              </a:ext>
            </a:extLst>
          </p:cNvPr>
          <p:cNvSpPr>
            <a:spLocks noGrp="1"/>
          </p:cNvSpPr>
          <p:nvPr>
            <p:ph type="title"/>
          </p:nvPr>
        </p:nvSpPr>
        <p:spPr/>
        <p:txBody>
          <a:bodyPr>
            <a:normAutofit/>
          </a:bodyPr>
          <a:lstStyle/>
          <a:p>
            <a:r>
              <a:rPr lang="en-US" dirty="0"/>
              <a:t>Overview: Inserting a node into a linked list</a:t>
            </a:r>
          </a:p>
        </p:txBody>
      </p:sp>
      <p:sp>
        <p:nvSpPr>
          <p:cNvPr id="3" name="Content Placeholder 2">
            <a:extLst>
              <a:ext uri="{FF2B5EF4-FFF2-40B4-BE49-F238E27FC236}">
                <a16:creationId xmlns:a16="http://schemas.microsoft.com/office/drawing/2014/main" id="{053C401E-A899-4112-AA60-7B7E04881985}"/>
              </a:ext>
            </a:extLst>
          </p:cNvPr>
          <p:cNvSpPr>
            <a:spLocks noGrp="1"/>
          </p:cNvSpPr>
          <p:nvPr>
            <p:ph idx="1"/>
          </p:nvPr>
        </p:nvSpPr>
        <p:spPr/>
        <p:txBody>
          <a:bodyPr>
            <a:normAutofit fontScale="85000" lnSpcReduction="20000"/>
          </a:bodyPr>
          <a:lstStyle/>
          <a:p>
            <a:pPr marL="0" indent="0">
              <a:buNone/>
            </a:pPr>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CAUTION!!!! when changing the pointers, </a:t>
            </a:r>
            <a:r>
              <a:rPr lang="en-US" sz="2000" b="1" dirty="0"/>
              <a:t>be careful not to “orphan” any nodes </a:t>
            </a:r>
            <a:r>
              <a:rPr lang="en-US" sz="2000" dirty="0"/>
              <a:t>or </a:t>
            </a:r>
            <a:r>
              <a:rPr lang="en-US" sz="2000" b="1" dirty="0"/>
              <a:t>lose the head!  </a:t>
            </a:r>
            <a:r>
              <a:rPr lang="en-US" sz="2000" dirty="0"/>
              <a:t>Be sure to </a:t>
            </a:r>
            <a:r>
              <a:rPr lang="en-US" sz="2000" b="1" u="sng" dirty="0"/>
              <a:t>maintain some connection to your head and all nodes at all times.  </a:t>
            </a:r>
            <a:r>
              <a:rPr lang="en-US" sz="2000" dirty="0"/>
              <a:t>Otherwise, your program will create memory leaks and lost nodes.</a:t>
            </a:r>
          </a:p>
        </p:txBody>
      </p:sp>
      <p:pic>
        <p:nvPicPr>
          <p:cNvPr id="6" name="Picture 5">
            <a:extLst>
              <a:ext uri="{FF2B5EF4-FFF2-40B4-BE49-F238E27FC236}">
                <a16:creationId xmlns:a16="http://schemas.microsoft.com/office/drawing/2014/main" id="{69A383C9-5936-4F72-A460-02D3BA43359D}"/>
              </a:ext>
            </a:extLst>
          </p:cNvPr>
          <p:cNvPicPr/>
          <p:nvPr/>
        </p:nvPicPr>
        <p:blipFill>
          <a:blip r:embed="rId2"/>
          <a:stretch>
            <a:fillRect/>
          </a:stretch>
        </p:blipFill>
        <p:spPr>
          <a:xfrm>
            <a:off x="3536495" y="2753972"/>
            <a:ext cx="5119006" cy="2539093"/>
          </a:xfrm>
          <a:prstGeom prst="rect">
            <a:avLst/>
          </a:prstGeom>
        </p:spPr>
      </p:pic>
    </p:spTree>
    <p:extLst>
      <p:ext uri="{BB962C8B-B14F-4D97-AF65-F5344CB8AC3E}">
        <p14:creationId xmlns:p14="http://schemas.microsoft.com/office/powerpoint/2010/main" val="1690604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615972"/>
            <a:ext cx="8229600" cy="4525963"/>
          </a:xfrm>
        </p:spPr>
        <p:txBody>
          <a:bodyPr/>
          <a:lstStyle/>
          <a:p>
            <a:r>
              <a:rPr lang="en-US" sz="2000" dirty="0"/>
              <a:t>Suppose we have these two nodes.  We want to insert the head linked list into otherListHead’s linked list, between nodes 40 and 50.</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look at this step by step.</a:t>
            </a:r>
          </a:p>
        </p:txBody>
      </p:sp>
      <p:grpSp>
        <p:nvGrpSpPr>
          <p:cNvPr id="21" name="Group 20">
            <a:extLst>
              <a:ext uri="{FF2B5EF4-FFF2-40B4-BE49-F238E27FC236}">
                <a16:creationId xmlns:a16="http://schemas.microsoft.com/office/drawing/2014/main" id="{7D655573-C639-4ED3-8B06-57A808FDCDD1}"/>
              </a:ext>
            </a:extLst>
          </p:cNvPr>
          <p:cNvGrpSpPr/>
          <p:nvPr/>
        </p:nvGrpSpPr>
        <p:grpSpPr>
          <a:xfrm>
            <a:off x="1781909" y="2437472"/>
            <a:ext cx="8098691" cy="1809143"/>
            <a:chOff x="257908" y="2437471"/>
            <a:chExt cx="8098691" cy="1809143"/>
          </a:xfrm>
        </p:grpSpPr>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257908" y="243747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4374661" y="2488032"/>
              <a:ext cx="3981938" cy="650054"/>
            </a:xfrm>
            <a:prstGeom prst="rect">
              <a:avLst/>
            </a:prstGeom>
          </p:spPr>
        </p:pic>
        <p:pic>
          <p:nvPicPr>
            <p:cNvPr id="10" name="Picture 9">
              <a:extLst>
                <a:ext uri="{FF2B5EF4-FFF2-40B4-BE49-F238E27FC236}">
                  <a16:creationId xmlns:a16="http://schemas.microsoft.com/office/drawing/2014/main" id="{C85E2613-3E8B-4355-AF17-831F7CBD2E98}"/>
                </a:ext>
              </a:extLst>
            </p:cNvPr>
            <p:cNvPicPr>
              <a:picLocks noChangeAspect="1"/>
            </p:cNvPicPr>
            <p:nvPr/>
          </p:nvPicPr>
          <p:blipFill rotWithShape="1">
            <a:blip r:embed="rId2"/>
            <a:srcRect t="54808" r="57851"/>
            <a:stretch/>
          </p:blipFill>
          <p:spPr>
            <a:xfrm>
              <a:off x="720969" y="3538154"/>
              <a:ext cx="1678354" cy="650054"/>
            </a:xfrm>
            <a:prstGeom prst="rect">
              <a:avLst/>
            </a:prstGeom>
          </p:spPr>
        </p:pic>
        <p:pic>
          <p:nvPicPr>
            <p:cNvPr id="14" name="Picture 13">
              <a:extLst>
                <a:ext uri="{FF2B5EF4-FFF2-40B4-BE49-F238E27FC236}">
                  <a16:creationId xmlns:a16="http://schemas.microsoft.com/office/drawing/2014/main" id="{6D70068F-47D1-41F9-8298-D83570C1103A}"/>
                </a:ext>
              </a:extLst>
            </p:cNvPr>
            <p:cNvPicPr>
              <a:picLocks noChangeAspect="1"/>
            </p:cNvPicPr>
            <p:nvPr/>
          </p:nvPicPr>
          <p:blipFill rotWithShape="1">
            <a:blip r:embed="rId2"/>
            <a:srcRect l="15408" r="13199" b="54807"/>
            <a:stretch/>
          </p:blipFill>
          <p:spPr>
            <a:xfrm>
              <a:off x="2399323" y="3520327"/>
              <a:ext cx="2842847" cy="650055"/>
            </a:xfrm>
            <a:prstGeom prst="rect">
              <a:avLst/>
            </a:prstGeom>
          </p:spPr>
        </p:pic>
        <p:pic>
          <p:nvPicPr>
            <p:cNvPr id="12" name="Picture 11">
              <a:extLst>
                <a:ext uri="{FF2B5EF4-FFF2-40B4-BE49-F238E27FC236}">
                  <a16:creationId xmlns:a16="http://schemas.microsoft.com/office/drawing/2014/main" id="{C13BA096-47E6-4823-91E3-AD398B7A0558}"/>
                </a:ext>
              </a:extLst>
            </p:cNvPr>
            <p:cNvPicPr>
              <a:picLocks noChangeAspect="1"/>
            </p:cNvPicPr>
            <p:nvPr/>
          </p:nvPicPr>
          <p:blipFill rotWithShape="1">
            <a:blip r:embed="rId2"/>
            <a:srcRect l="41609" t="54808"/>
            <a:stretch/>
          </p:blipFill>
          <p:spPr>
            <a:xfrm>
              <a:off x="5128849" y="3538154"/>
              <a:ext cx="2325076" cy="650054"/>
            </a:xfrm>
            <a:prstGeom prst="rect">
              <a:avLst/>
            </a:prstGeom>
          </p:spPr>
        </p:pic>
        <p:sp>
          <p:nvSpPr>
            <p:cNvPr id="15" name="Rectangle 14">
              <a:extLst>
                <a:ext uri="{FF2B5EF4-FFF2-40B4-BE49-F238E27FC236}">
                  <a16:creationId xmlns:a16="http://schemas.microsoft.com/office/drawing/2014/main" id="{BF2D792B-B601-4E1A-89C3-8D2954DB1F9A}"/>
                </a:ext>
              </a:extLst>
            </p:cNvPr>
            <p:cNvSpPr/>
            <p:nvPr/>
          </p:nvSpPr>
          <p:spPr>
            <a:xfrm>
              <a:off x="914400" y="2495847"/>
              <a:ext cx="2672861"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878D67-7BAF-4820-A316-B5237A2CB4DA}"/>
                </a:ext>
              </a:extLst>
            </p:cNvPr>
            <p:cNvSpPr/>
            <p:nvPr/>
          </p:nvSpPr>
          <p:spPr>
            <a:xfrm>
              <a:off x="2399323" y="3538154"/>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086982A-3004-4BFC-8778-B810FB8D19A8}"/>
                </a:ext>
              </a:extLst>
            </p:cNvPr>
            <p:cNvSpPr/>
            <p:nvPr/>
          </p:nvSpPr>
          <p:spPr>
            <a:xfrm>
              <a:off x="3372337" y="3020224"/>
              <a:ext cx="1643191" cy="6323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insert</a:t>
              </a:r>
            </a:p>
          </p:txBody>
        </p:sp>
        <p:pic>
          <p:nvPicPr>
            <p:cNvPr id="20" name="Picture 19">
              <a:extLst>
                <a:ext uri="{FF2B5EF4-FFF2-40B4-BE49-F238E27FC236}">
                  <a16:creationId xmlns:a16="http://schemas.microsoft.com/office/drawing/2014/main" id="{FEA5718F-46AD-4486-BCF3-9D5941DF02CE}"/>
                </a:ext>
              </a:extLst>
            </p:cNvPr>
            <p:cNvPicPr>
              <a:picLocks noChangeAspect="1"/>
            </p:cNvPicPr>
            <p:nvPr/>
          </p:nvPicPr>
          <p:blipFill rotWithShape="1">
            <a:blip r:embed="rId2"/>
            <a:srcRect r="85034" b="54807"/>
            <a:stretch/>
          </p:blipFill>
          <p:spPr>
            <a:xfrm>
              <a:off x="963246" y="3522664"/>
              <a:ext cx="595920" cy="650055"/>
            </a:xfrm>
            <a:prstGeom prst="rect">
              <a:avLst/>
            </a:prstGeom>
          </p:spPr>
        </p:pic>
      </p:grpSp>
    </p:spTree>
    <p:extLst>
      <p:ext uri="{BB962C8B-B14F-4D97-AF65-F5344CB8AC3E}">
        <p14:creationId xmlns:p14="http://schemas.microsoft.com/office/powerpoint/2010/main" val="219593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457200" indent="-457200">
              <a:buAutoNum type="arabicPeriod"/>
            </a:pPr>
            <a:r>
              <a:rPr lang="en-US" sz="2000" dirty="0"/>
              <a:t>Identify the location where you want to insert the new nodes</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Font typeface="+mj-lt"/>
              <a:buAutoNum type="arabicPeriod"/>
            </a:pPr>
            <a:r>
              <a:rPr lang="en-US" sz="2000" b="1" dirty="0"/>
              <a:t>Connect the pointer from the new node to the list to create a link.  </a:t>
            </a:r>
            <a:r>
              <a:rPr lang="en-US" sz="2000" dirty="0"/>
              <a:t>What code should we write to do this?</a:t>
            </a:r>
          </a:p>
          <a:p>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859C016A-19CF-45B6-8191-8A92D8634B6F}"/>
              </a:ext>
            </a:extLst>
          </p:cNvPr>
          <p:cNvPicPr>
            <a:picLocks noChangeAspect="1"/>
          </p:cNvPicPr>
          <p:nvPr/>
        </p:nvPicPr>
        <p:blipFill rotWithShape="1">
          <a:blip r:embed="rId2"/>
          <a:srcRect b="54807"/>
          <a:stretch/>
        </p:blipFill>
        <p:spPr>
          <a:xfrm>
            <a:off x="3646852" y="2661081"/>
            <a:ext cx="3981938" cy="650055"/>
          </a:xfrm>
          <a:prstGeom prst="rect">
            <a:avLst/>
          </a:prstGeom>
        </p:spPr>
      </p:pic>
      <p:pic>
        <p:nvPicPr>
          <p:cNvPr id="8" name="Picture 7">
            <a:extLst>
              <a:ext uri="{FF2B5EF4-FFF2-40B4-BE49-F238E27FC236}">
                <a16:creationId xmlns:a16="http://schemas.microsoft.com/office/drawing/2014/main" id="{30961505-BBA6-4984-B7D3-C1F231A4B50B}"/>
              </a:ext>
            </a:extLst>
          </p:cNvPr>
          <p:cNvPicPr>
            <a:picLocks noChangeAspect="1"/>
          </p:cNvPicPr>
          <p:nvPr/>
        </p:nvPicPr>
        <p:blipFill rotWithShape="1">
          <a:blip r:embed="rId2"/>
          <a:srcRect t="54808"/>
          <a:stretch/>
        </p:blipFill>
        <p:spPr>
          <a:xfrm>
            <a:off x="3459282" y="2084090"/>
            <a:ext cx="3981938" cy="650054"/>
          </a:xfrm>
          <a:prstGeom prst="rect">
            <a:avLst/>
          </a:prstGeom>
        </p:spPr>
      </p:pic>
      <p:sp>
        <p:nvSpPr>
          <p:cNvPr id="5" name="Oval 4">
            <a:extLst>
              <a:ext uri="{FF2B5EF4-FFF2-40B4-BE49-F238E27FC236}">
                <a16:creationId xmlns:a16="http://schemas.microsoft.com/office/drawing/2014/main" id="{1D853740-05D7-4C2F-BA71-C1EBE9951A26}"/>
              </a:ext>
            </a:extLst>
          </p:cNvPr>
          <p:cNvSpPr/>
          <p:nvPr/>
        </p:nvSpPr>
        <p:spPr>
          <a:xfrm>
            <a:off x="5107352" y="2301671"/>
            <a:ext cx="195385" cy="247166"/>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61FC34-D04C-4F0A-9454-1C903CAE28DA}"/>
              </a:ext>
            </a:extLst>
          </p:cNvPr>
          <p:cNvSpPr txBox="1"/>
          <p:nvPr/>
        </p:nvSpPr>
        <p:spPr>
          <a:xfrm>
            <a:off x="4779106" y="1983459"/>
            <a:ext cx="1047261" cy="307777"/>
          </a:xfrm>
          <a:prstGeom prst="rect">
            <a:avLst/>
          </a:prstGeom>
          <a:noFill/>
        </p:spPr>
        <p:txBody>
          <a:bodyPr wrap="square" rtlCol="0">
            <a:spAutoFit/>
          </a:bodyPr>
          <a:lstStyle/>
          <a:p>
            <a:r>
              <a:rPr lang="en-US" sz="1400" dirty="0">
                <a:solidFill>
                  <a:srgbClr val="0070C0"/>
                </a:solidFill>
              </a:rPr>
              <a:t>Insert here</a:t>
            </a:r>
          </a:p>
        </p:txBody>
      </p:sp>
      <p:sp>
        <p:nvSpPr>
          <p:cNvPr id="28" name="TextBox 27">
            <a:extLst>
              <a:ext uri="{FF2B5EF4-FFF2-40B4-BE49-F238E27FC236}">
                <a16:creationId xmlns:a16="http://schemas.microsoft.com/office/drawing/2014/main" id="{27BC81A9-3A6F-433A-8002-A3758B7E40DD}"/>
              </a:ext>
            </a:extLst>
          </p:cNvPr>
          <p:cNvSpPr txBox="1"/>
          <p:nvPr/>
        </p:nvSpPr>
        <p:spPr>
          <a:xfrm>
            <a:off x="4779105" y="3621050"/>
            <a:ext cx="2231290" cy="307777"/>
          </a:xfrm>
          <a:prstGeom prst="rect">
            <a:avLst/>
          </a:prstGeom>
          <a:noFill/>
        </p:spPr>
        <p:txBody>
          <a:bodyPr wrap="square" rtlCol="0">
            <a:spAutoFit/>
          </a:bodyPr>
          <a:lstStyle/>
          <a:p>
            <a:r>
              <a:rPr lang="en-US" sz="1400" dirty="0">
                <a:solidFill>
                  <a:srgbClr val="0070C0"/>
                </a:solidFill>
              </a:rPr>
              <a:t>Stuff we want to insert</a:t>
            </a:r>
          </a:p>
        </p:txBody>
      </p:sp>
      <p:sp>
        <p:nvSpPr>
          <p:cNvPr id="29" name="Left Brace 28">
            <a:extLst>
              <a:ext uri="{FF2B5EF4-FFF2-40B4-BE49-F238E27FC236}">
                <a16:creationId xmlns:a16="http://schemas.microsoft.com/office/drawing/2014/main" id="{7A53A53B-DD12-446C-8FCA-F64CABCC85D1}"/>
              </a:ext>
            </a:extLst>
          </p:cNvPr>
          <p:cNvSpPr/>
          <p:nvPr/>
        </p:nvSpPr>
        <p:spPr>
          <a:xfrm rot="16200000">
            <a:off x="5510758" y="2244995"/>
            <a:ext cx="316523" cy="234669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68603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endParaRPr lang="en-US" sz="2000" dirty="0"/>
          </a:p>
          <a:p>
            <a:pPr marL="0" indent="0">
              <a:buNone/>
            </a:pPr>
            <a:r>
              <a:rPr lang="en-US" sz="2000" dirty="0"/>
              <a:t>2. 	 Connect the pointer from the new node to the list to create a link.</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279162" y="2912692"/>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3646852" y="2332029"/>
            <a:ext cx="3981938" cy="650054"/>
          </a:xfrm>
          <a:prstGeom prst="rect">
            <a:avLst/>
          </a:prstGeom>
        </p:spPr>
      </p:pic>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416062" y="2684251"/>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908908" y="3620283"/>
            <a:ext cx="8374184" cy="830997"/>
          </a:xfrm>
          <a:prstGeom prst="rect">
            <a:avLst/>
          </a:prstGeom>
          <a:noFill/>
        </p:spPr>
        <p:txBody>
          <a:bodyPr wrap="square" rtlCol="0">
            <a:spAutoFit/>
          </a:bodyPr>
          <a:lstStyle/>
          <a:p>
            <a:r>
              <a:rPr lang="en-US" sz="1600" dirty="0">
                <a:solidFill>
                  <a:schemeClr val="accent6">
                    <a:lumMod val="75000"/>
                  </a:schemeClr>
                </a:solidFill>
                <a:latin typeface="Consolas" panose="020B0609020204030204" pitchFamily="49" charset="0"/>
              </a:rPr>
              <a:t>head-&gt;next-&gt;next-&gt;next = otherListHead-&gt;next;</a:t>
            </a:r>
          </a:p>
          <a:p>
            <a:r>
              <a:rPr lang="en-US" sz="1600" dirty="0">
                <a:solidFill>
                  <a:schemeClr val="accent6">
                    <a:lumMod val="75000"/>
                  </a:schemeClr>
                </a:solidFill>
                <a:latin typeface="Consolas" panose="020B0609020204030204" pitchFamily="49" charset="0"/>
              </a:rPr>
              <a:t>//makes pointer at head’s 3</a:t>
            </a:r>
            <a:r>
              <a:rPr lang="en-US" sz="1600" baseline="30000" dirty="0">
                <a:solidFill>
                  <a:schemeClr val="accent6">
                    <a:lumMod val="75000"/>
                  </a:schemeClr>
                </a:solidFill>
                <a:latin typeface="Consolas" panose="020B0609020204030204" pitchFamily="49" charset="0"/>
              </a:rPr>
              <a:t>rd</a:t>
            </a:r>
            <a:r>
              <a:rPr lang="en-US" sz="1600" dirty="0">
                <a:solidFill>
                  <a:schemeClr val="accent6">
                    <a:lumMod val="75000"/>
                  </a:schemeClr>
                </a:solidFill>
                <a:latin typeface="Consolas" panose="020B0609020204030204" pitchFamily="49" charset="0"/>
              </a:rPr>
              <a:t> node point to the insertion point </a:t>
            </a:r>
          </a:p>
          <a:p>
            <a:r>
              <a:rPr lang="en-US" sz="1600" dirty="0">
                <a:solidFill>
                  <a:schemeClr val="accent6">
                    <a:lumMod val="75000"/>
                  </a:schemeClr>
                </a:solidFill>
                <a:latin typeface="Consolas" panose="020B0609020204030204" pitchFamily="49" charset="0"/>
              </a:rPr>
              <a:t>//(the location which otherListHead-&gt;next points at)</a:t>
            </a:r>
          </a:p>
        </p:txBody>
      </p:sp>
    </p:spTree>
    <p:extLst>
      <p:ext uri="{BB962C8B-B14F-4D97-AF65-F5344CB8AC3E}">
        <p14:creationId xmlns:p14="http://schemas.microsoft.com/office/powerpoint/2010/main" val="2796264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What code should we write to connect </a:t>
            </a:r>
            <a:r>
              <a:rPr lang="en-US" sz="2000" dirty="0" err="1"/>
              <a:t>otherListHead’s</a:t>
            </a:r>
            <a:r>
              <a:rPr lang="en-US" sz="2000" dirty="0"/>
              <a:t> node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2"/>
          <a:srcRect r="17321" b="54807"/>
          <a:stretch/>
        </p:blipFill>
        <p:spPr>
          <a:xfrm>
            <a:off x="2857501" y="2510332"/>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2"/>
          <a:srcRect t="54808"/>
          <a:stretch/>
        </p:blipFill>
        <p:spPr>
          <a:xfrm>
            <a:off x="4225191" y="1929669"/>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2698581"/>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281891"/>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388837"/>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88431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57B3BC-83B5-4113-B7A7-D1B30108DF6F}"/>
              </a:ext>
            </a:extLst>
          </p:cNvPr>
          <p:cNvPicPr>
            <a:picLocks noChangeAspect="1"/>
          </p:cNvPicPr>
          <p:nvPr/>
        </p:nvPicPr>
        <p:blipFill rotWithShape="1">
          <a:blip r:embed="rId3"/>
          <a:srcRect t="54808" r="57851"/>
          <a:stretch/>
        </p:blipFill>
        <p:spPr>
          <a:xfrm>
            <a:off x="1957756" y="4104286"/>
            <a:ext cx="1678353" cy="650054"/>
          </a:xfrm>
          <a:prstGeom prst="rect">
            <a:avLst/>
          </a:prstGeom>
        </p:spPr>
      </p:pic>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Now  we need to connect otherListHead’s first node to the first node of head:</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r>
              <a:rPr lang="en-US" sz="2000" dirty="0"/>
              <a:t>Connect </a:t>
            </a:r>
            <a:r>
              <a:rPr lang="en-US" sz="2000" dirty="0" err="1"/>
              <a:t>otherListHead</a:t>
            </a:r>
            <a:r>
              <a:rPr lang="en-US" sz="2000" dirty="0"/>
              <a:t> to head:</a:t>
            </a:r>
          </a:p>
          <a:p>
            <a:endParaRPr lang="en-US" sz="2000" dirty="0"/>
          </a:p>
          <a:p>
            <a:pPr marL="0" indent="0">
              <a:buNone/>
            </a:pPr>
            <a:endParaRPr lang="en-US" sz="2000" dirty="0"/>
          </a:p>
        </p:txBody>
      </p:sp>
      <p:pic>
        <p:nvPicPr>
          <p:cNvPr id="11" name="Picture 10">
            <a:extLst>
              <a:ext uri="{FF2B5EF4-FFF2-40B4-BE49-F238E27FC236}">
                <a16:creationId xmlns:a16="http://schemas.microsoft.com/office/drawing/2014/main" id="{08F1045B-BB09-417C-9527-9025A8953D18}"/>
              </a:ext>
            </a:extLst>
          </p:cNvPr>
          <p:cNvPicPr>
            <a:picLocks noChangeAspect="1"/>
          </p:cNvPicPr>
          <p:nvPr/>
        </p:nvPicPr>
        <p:blipFill rotWithShape="1">
          <a:blip r:embed="rId3"/>
          <a:srcRect r="17321" b="54807"/>
          <a:stretch/>
        </p:blipFill>
        <p:spPr>
          <a:xfrm>
            <a:off x="2857501" y="2510332"/>
            <a:ext cx="3292231" cy="650055"/>
          </a:xfrm>
          <a:prstGeom prst="rect">
            <a:avLst/>
          </a:prstGeom>
        </p:spPr>
      </p:pic>
      <p:pic>
        <p:nvPicPr>
          <p:cNvPr id="16" name="Picture 15">
            <a:extLst>
              <a:ext uri="{FF2B5EF4-FFF2-40B4-BE49-F238E27FC236}">
                <a16:creationId xmlns:a16="http://schemas.microsoft.com/office/drawing/2014/main" id="{FEC9923A-8C24-464A-A164-ECDBAA90419C}"/>
              </a:ext>
            </a:extLst>
          </p:cNvPr>
          <p:cNvPicPr>
            <a:picLocks noChangeAspect="1"/>
          </p:cNvPicPr>
          <p:nvPr/>
        </p:nvPicPr>
        <p:blipFill rotWithShape="1">
          <a:blip r:embed="rId3"/>
          <a:srcRect t="54808"/>
          <a:stretch/>
        </p:blipFill>
        <p:spPr>
          <a:xfrm>
            <a:off x="4225191" y="1929669"/>
            <a:ext cx="3981938" cy="650054"/>
          </a:xfrm>
          <a:prstGeom prst="rect">
            <a:avLst/>
          </a:prstGeom>
        </p:spPr>
      </p:pic>
      <p:sp>
        <p:nvSpPr>
          <p:cNvPr id="20" name="Oval 19">
            <a:extLst>
              <a:ext uri="{FF2B5EF4-FFF2-40B4-BE49-F238E27FC236}">
                <a16:creationId xmlns:a16="http://schemas.microsoft.com/office/drawing/2014/main" id="{712325E0-FFCE-4C5C-A964-37A4E9037E55}"/>
              </a:ext>
            </a:extLst>
          </p:cNvPr>
          <p:cNvSpPr/>
          <p:nvPr/>
        </p:nvSpPr>
        <p:spPr>
          <a:xfrm>
            <a:off x="3450492" y="2698581"/>
            <a:ext cx="296985" cy="313716"/>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4F85D8A-1987-41CB-A12C-9CE8533658C4}"/>
              </a:ext>
            </a:extLst>
          </p:cNvPr>
          <p:cNvCxnSpPr>
            <a:cxnSpLocks/>
            <a:stCxn id="11" idx="3"/>
          </p:cNvCxnSpPr>
          <p:nvPr/>
        </p:nvCxnSpPr>
        <p:spPr>
          <a:xfrm flipH="1" flipV="1">
            <a:off x="5994401" y="2281891"/>
            <a:ext cx="155330" cy="55346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6B6B8CA-F676-4C13-80C5-7BB83D96E9FA}"/>
              </a:ext>
            </a:extLst>
          </p:cNvPr>
          <p:cNvSpPr txBox="1"/>
          <p:nvPr/>
        </p:nvSpPr>
        <p:spPr>
          <a:xfrm>
            <a:off x="1836616" y="5546807"/>
            <a:ext cx="8661622"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otherListHead-&gt;next = head;</a:t>
            </a:r>
          </a:p>
          <a:p>
            <a:r>
              <a:rPr lang="en-US" dirty="0">
                <a:solidFill>
                  <a:schemeClr val="accent6">
                    <a:lumMod val="75000"/>
                  </a:schemeClr>
                </a:solidFill>
                <a:latin typeface="Consolas" panose="020B0609020204030204" pitchFamily="49" charset="0"/>
              </a:rPr>
              <a:t>// makes otherListHead’s first node point to the first node of the </a:t>
            </a:r>
          </a:p>
          <a:p>
            <a:r>
              <a:rPr lang="en-US" dirty="0">
                <a:solidFill>
                  <a:schemeClr val="accent6">
                    <a:lumMod val="75000"/>
                  </a:schemeClr>
                </a:solidFill>
                <a:latin typeface="Consolas" panose="020B0609020204030204" pitchFamily="49" charset="0"/>
              </a:rPr>
              <a:t>// nodes to insert</a:t>
            </a:r>
          </a:p>
        </p:txBody>
      </p:sp>
      <p:cxnSp>
        <p:nvCxnSpPr>
          <p:cNvPr id="35" name="Straight Arrow Connector 34">
            <a:extLst>
              <a:ext uri="{FF2B5EF4-FFF2-40B4-BE49-F238E27FC236}">
                <a16:creationId xmlns:a16="http://schemas.microsoft.com/office/drawing/2014/main" id="{B110A5E0-F322-4B5C-802D-C8CF5B5647BF}"/>
              </a:ext>
            </a:extLst>
          </p:cNvPr>
          <p:cNvCxnSpPr/>
          <p:nvPr/>
        </p:nvCxnSpPr>
        <p:spPr>
          <a:xfrm flipH="1">
            <a:off x="3747476" y="2388837"/>
            <a:ext cx="1996832" cy="309745"/>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pic>
        <p:nvPicPr>
          <p:cNvPr id="36" name="Picture 35">
            <a:extLst>
              <a:ext uri="{FF2B5EF4-FFF2-40B4-BE49-F238E27FC236}">
                <a16:creationId xmlns:a16="http://schemas.microsoft.com/office/drawing/2014/main" id="{D0245F6D-1535-4272-B6C2-09CE32FB7DD3}"/>
              </a:ext>
            </a:extLst>
          </p:cNvPr>
          <p:cNvPicPr>
            <a:picLocks noChangeAspect="1"/>
          </p:cNvPicPr>
          <p:nvPr/>
        </p:nvPicPr>
        <p:blipFill rotWithShape="1">
          <a:blip r:embed="rId3"/>
          <a:srcRect r="17321" b="54807"/>
          <a:stretch/>
        </p:blipFill>
        <p:spPr>
          <a:xfrm>
            <a:off x="3275624" y="4734938"/>
            <a:ext cx="3292231" cy="650055"/>
          </a:xfrm>
          <a:prstGeom prst="rect">
            <a:avLst/>
          </a:prstGeom>
        </p:spPr>
      </p:pic>
      <p:pic>
        <p:nvPicPr>
          <p:cNvPr id="37" name="Picture 36">
            <a:extLst>
              <a:ext uri="{FF2B5EF4-FFF2-40B4-BE49-F238E27FC236}">
                <a16:creationId xmlns:a16="http://schemas.microsoft.com/office/drawing/2014/main" id="{D0411324-0772-4E17-91CE-32CC64B5DC8B}"/>
              </a:ext>
            </a:extLst>
          </p:cNvPr>
          <p:cNvPicPr>
            <a:picLocks noChangeAspect="1"/>
          </p:cNvPicPr>
          <p:nvPr/>
        </p:nvPicPr>
        <p:blipFill rotWithShape="1">
          <a:blip r:embed="rId3"/>
          <a:srcRect l="42542" t="54808"/>
          <a:stretch/>
        </p:blipFill>
        <p:spPr>
          <a:xfrm>
            <a:off x="6149731" y="4005434"/>
            <a:ext cx="2287952" cy="650054"/>
          </a:xfrm>
          <a:prstGeom prst="rect">
            <a:avLst/>
          </a:prstGeom>
        </p:spPr>
      </p:pic>
      <p:cxnSp>
        <p:nvCxnSpPr>
          <p:cNvPr id="39" name="Straight Arrow Connector 38">
            <a:extLst>
              <a:ext uri="{FF2B5EF4-FFF2-40B4-BE49-F238E27FC236}">
                <a16:creationId xmlns:a16="http://schemas.microsoft.com/office/drawing/2014/main" id="{CC7B3340-6C73-44F3-8942-513EC1D072CF}"/>
              </a:ext>
            </a:extLst>
          </p:cNvPr>
          <p:cNvCxnSpPr>
            <a:cxnSpLocks/>
            <a:stCxn id="36" idx="3"/>
            <a:endCxn id="37" idx="1"/>
          </p:cNvCxnSpPr>
          <p:nvPr/>
        </p:nvCxnSpPr>
        <p:spPr>
          <a:xfrm flipH="1" flipV="1">
            <a:off x="6149732" y="4330461"/>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E11A52C-A411-4895-92CF-0901D8D3536A}"/>
              </a:ext>
            </a:extLst>
          </p:cNvPr>
          <p:cNvCxnSpPr>
            <a:cxnSpLocks/>
          </p:cNvCxnSpPr>
          <p:nvPr/>
        </p:nvCxnSpPr>
        <p:spPr>
          <a:xfrm>
            <a:off x="3540369" y="4464601"/>
            <a:ext cx="515816" cy="650054"/>
          </a:xfrm>
          <a:prstGeom prst="straightConnector1">
            <a:avLst/>
          </a:prstGeom>
          <a:ln>
            <a:solidFill>
              <a:schemeClr val="accent6">
                <a:lumMod val="75000"/>
              </a:schemeClr>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72989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We now have the below inserted linked list!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0" indent="0">
              <a:buNone/>
            </a:pPr>
            <a:endParaRPr lang="en-US" sz="2000" dirty="0"/>
          </a:p>
          <a:p>
            <a:pPr marL="0" indent="0">
              <a:buNone/>
            </a:pPr>
            <a:r>
              <a:rPr lang="en-US" sz="2000" dirty="0"/>
              <a:t>4. Now  we need to update the head pointer, since the head pointer has changed from head to </a:t>
            </a:r>
            <a:r>
              <a:rPr lang="en-US" sz="2000" dirty="0" err="1"/>
              <a:t>otherListHead</a:t>
            </a:r>
            <a:r>
              <a:rPr lang="en-US" sz="2000" dirty="0"/>
              <a:t>.  What code should we write?</a:t>
            </a:r>
          </a:p>
        </p:txBody>
      </p:sp>
      <p:sp>
        <p:nvSpPr>
          <p:cNvPr id="4" name="Slide Number Placeholder 3">
            <a:extLst>
              <a:ext uri="{FF2B5EF4-FFF2-40B4-BE49-F238E27FC236}">
                <a16:creationId xmlns:a16="http://schemas.microsoft.com/office/drawing/2014/main" id="{681CBE72-3586-4FD4-8FCC-757F4532DED3}"/>
              </a:ext>
            </a:extLst>
          </p:cNvPr>
          <p:cNvSpPr>
            <a:spLocks noGrp="1"/>
          </p:cNvSpPr>
          <p:nvPr>
            <p:ph type="sldNum" sz="quarter" idx="12"/>
          </p:nvPr>
        </p:nvSpPr>
        <p:spPr/>
        <p:txBody>
          <a:bodyPr/>
          <a:lstStyle/>
          <a:p>
            <a:fld id="{D62DE1E3-95F9-5A49-8A46-D75D3CDD26F8}" type="slidenum">
              <a:rPr lang="en-US" smtClean="0"/>
              <a:t>47</a:t>
            </a:fld>
            <a:endParaRPr lang="en-US"/>
          </a:p>
        </p:txBody>
      </p:sp>
      <p:pic>
        <p:nvPicPr>
          <p:cNvPr id="17" name="Picture 16">
            <a:extLst>
              <a:ext uri="{FF2B5EF4-FFF2-40B4-BE49-F238E27FC236}">
                <a16:creationId xmlns:a16="http://schemas.microsoft.com/office/drawing/2014/main" id="{E74DA311-B24C-4895-8D25-0565A08B220E}"/>
              </a:ext>
            </a:extLst>
          </p:cNvPr>
          <p:cNvPicPr>
            <a:picLocks noChangeAspect="1"/>
          </p:cNvPicPr>
          <p:nvPr/>
        </p:nvPicPr>
        <p:blipFill rotWithShape="1">
          <a:blip r:embed="rId2"/>
          <a:srcRect t="54808" r="57851"/>
          <a:stretch/>
        </p:blipFill>
        <p:spPr>
          <a:xfrm>
            <a:off x="2262556" y="1965655"/>
            <a:ext cx="1678353" cy="650054"/>
          </a:xfrm>
          <a:prstGeom prst="rect">
            <a:avLst/>
          </a:prstGeom>
        </p:spPr>
      </p:pic>
      <p:pic>
        <p:nvPicPr>
          <p:cNvPr id="18" name="Picture 17">
            <a:extLst>
              <a:ext uri="{FF2B5EF4-FFF2-40B4-BE49-F238E27FC236}">
                <a16:creationId xmlns:a16="http://schemas.microsoft.com/office/drawing/2014/main" id="{1BC7367B-8526-464A-A4FF-1E321CBE116B}"/>
              </a:ext>
            </a:extLst>
          </p:cNvPr>
          <p:cNvPicPr>
            <a:picLocks noChangeAspect="1"/>
          </p:cNvPicPr>
          <p:nvPr/>
        </p:nvPicPr>
        <p:blipFill rotWithShape="1">
          <a:blip r:embed="rId2"/>
          <a:srcRect r="17321" b="54807"/>
          <a:stretch/>
        </p:blipFill>
        <p:spPr>
          <a:xfrm>
            <a:off x="3580424" y="2596307"/>
            <a:ext cx="3292231" cy="650055"/>
          </a:xfrm>
          <a:prstGeom prst="rect">
            <a:avLst/>
          </a:prstGeom>
        </p:spPr>
      </p:pic>
      <p:pic>
        <p:nvPicPr>
          <p:cNvPr id="19" name="Picture 18">
            <a:extLst>
              <a:ext uri="{FF2B5EF4-FFF2-40B4-BE49-F238E27FC236}">
                <a16:creationId xmlns:a16="http://schemas.microsoft.com/office/drawing/2014/main" id="{C5E1E7E3-81EF-4673-AC06-B7A3AFA6FDC4}"/>
              </a:ext>
            </a:extLst>
          </p:cNvPr>
          <p:cNvPicPr>
            <a:picLocks noChangeAspect="1"/>
          </p:cNvPicPr>
          <p:nvPr/>
        </p:nvPicPr>
        <p:blipFill rotWithShape="1">
          <a:blip r:embed="rId2"/>
          <a:srcRect l="42542" t="54808"/>
          <a:stretch/>
        </p:blipFill>
        <p:spPr>
          <a:xfrm>
            <a:off x="6454531" y="1866803"/>
            <a:ext cx="2287952" cy="650054"/>
          </a:xfrm>
          <a:prstGeom prst="rect">
            <a:avLst/>
          </a:prstGeom>
        </p:spPr>
      </p:pic>
      <p:cxnSp>
        <p:nvCxnSpPr>
          <p:cNvPr id="21" name="Straight Arrow Connector 20">
            <a:extLst>
              <a:ext uri="{FF2B5EF4-FFF2-40B4-BE49-F238E27FC236}">
                <a16:creationId xmlns:a16="http://schemas.microsoft.com/office/drawing/2014/main" id="{C2F3E168-BB80-4032-9D6D-1D4B7F140994}"/>
              </a:ext>
            </a:extLst>
          </p:cNvPr>
          <p:cNvCxnSpPr>
            <a:cxnSpLocks/>
            <a:stCxn id="18" idx="3"/>
            <a:endCxn id="19" idx="1"/>
          </p:cNvCxnSpPr>
          <p:nvPr/>
        </p:nvCxnSpPr>
        <p:spPr>
          <a:xfrm flipH="1" flipV="1">
            <a:off x="6454532" y="2191830"/>
            <a:ext cx="418123" cy="72950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1CD244-34F5-454B-9491-83BBC7074955}"/>
              </a:ext>
            </a:extLst>
          </p:cNvPr>
          <p:cNvCxnSpPr>
            <a:cxnSpLocks/>
          </p:cNvCxnSpPr>
          <p:nvPr/>
        </p:nvCxnSpPr>
        <p:spPr>
          <a:xfrm>
            <a:off x="3845169" y="2325970"/>
            <a:ext cx="515816" cy="650054"/>
          </a:xfrm>
          <a:prstGeom prst="straightConnector1">
            <a:avLst/>
          </a:prstGeom>
          <a:ln>
            <a:solidFill>
              <a:schemeClr val="tx1"/>
            </a:solidFill>
            <a:prstDash val="soli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5049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A77-E415-4959-A2B9-62F854088B49}"/>
              </a:ext>
            </a:extLst>
          </p:cNvPr>
          <p:cNvSpPr>
            <a:spLocks noGrp="1"/>
          </p:cNvSpPr>
          <p:nvPr>
            <p:ph type="title"/>
          </p:nvPr>
        </p:nvSpPr>
        <p:spPr/>
        <p:txBody>
          <a:bodyPr/>
          <a:lstStyle/>
          <a:p>
            <a:r>
              <a:rPr lang="en-US" dirty="0"/>
              <a:t>Example: Inserting nodes</a:t>
            </a:r>
          </a:p>
        </p:txBody>
      </p:sp>
      <p:sp>
        <p:nvSpPr>
          <p:cNvPr id="3" name="Content Placeholder 2">
            <a:extLst>
              <a:ext uri="{FF2B5EF4-FFF2-40B4-BE49-F238E27FC236}">
                <a16:creationId xmlns:a16="http://schemas.microsoft.com/office/drawing/2014/main" id="{6A1AEA92-DE63-422D-91DD-F0622FEFD228}"/>
              </a:ext>
            </a:extLst>
          </p:cNvPr>
          <p:cNvSpPr>
            <a:spLocks noGrp="1"/>
          </p:cNvSpPr>
          <p:nvPr>
            <p:ph idx="1"/>
          </p:nvPr>
        </p:nvSpPr>
        <p:spPr>
          <a:xfrm>
            <a:off x="1981200" y="1266118"/>
            <a:ext cx="8229600" cy="4525963"/>
          </a:xfrm>
        </p:spPr>
        <p:txBody>
          <a:bodyPr>
            <a:normAutofit/>
          </a:bodyPr>
          <a:lstStyle/>
          <a:p>
            <a:pPr marL="0" indent="0">
              <a:buNone/>
            </a:pPr>
            <a:r>
              <a:rPr lang="en-US" sz="2000" dirty="0"/>
              <a:t>All finished!  </a:t>
            </a:r>
          </a:p>
        </p:txBody>
      </p:sp>
      <p:sp>
        <p:nvSpPr>
          <p:cNvPr id="30" name="TextBox 29">
            <a:extLst>
              <a:ext uri="{FF2B5EF4-FFF2-40B4-BE49-F238E27FC236}">
                <a16:creationId xmlns:a16="http://schemas.microsoft.com/office/drawing/2014/main" id="{D6B6B8CA-F676-4C13-80C5-7BB83D96E9FA}"/>
              </a:ext>
            </a:extLst>
          </p:cNvPr>
          <p:cNvSpPr txBox="1"/>
          <p:nvPr/>
        </p:nvSpPr>
        <p:spPr>
          <a:xfrm>
            <a:off x="1981200" y="2935931"/>
            <a:ext cx="8374184" cy="92333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rPr>
              <a:t>head = otherListHead;</a:t>
            </a:r>
          </a:p>
          <a:p>
            <a:r>
              <a:rPr lang="en-US" dirty="0">
                <a:solidFill>
                  <a:schemeClr val="accent6">
                    <a:lumMod val="75000"/>
                  </a:schemeClr>
                </a:solidFill>
                <a:latin typeface="Consolas" panose="020B0609020204030204" pitchFamily="49" charset="0"/>
              </a:rPr>
              <a:t>//updates the location of the head pointer to be the new </a:t>
            </a:r>
          </a:p>
          <a:p>
            <a:r>
              <a:rPr lang="en-US" dirty="0">
                <a:solidFill>
                  <a:schemeClr val="accent6">
                    <a:lumMod val="75000"/>
                  </a:schemeClr>
                </a:solidFill>
                <a:latin typeface="Consolas" panose="020B0609020204030204" pitchFamily="49" charset="0"/>
              </a:rPr>
              <a:t>//beginning of the linked list, at otherListHead.</a:t>
            </a:r>
          </a:p>
        </p:txBody>
      </p:sp>
      <p:grpSp>
        <p:nvGrpSpPr>
          <p:cNvPr id="7" name="Group 6">
            <a:extLst>
              <a:ext uri="{FF2B5EF4-FFF2-40B4-BE49-F238E27FC236}">
                <a16:creationId xmlns:a16="http://schemas.microsoft.com/office/drawing/2014/main" id="{478AEE7E-257C-4955-BF1C-8C03347F2861}"/>
              </a:ext>
            </a:extLst>
          </p:cNvPr>
          <p:cNvGrpSpPr/>
          <p:nvPr/>
        </p:nvGrpSpPr>
        <p:grpSpPr>
          <a:xfrm>
            <a:off x="2311399" y="2024693"/>
            <a:ext cx="6732956" cy="783912"/>
            <a:chOff x="642815" y="4239647"/>
            <a:chExt cx="6732956" cy="783912"/>
          </a:xfrm>
        </p:grpSpPr>
        <p:pic>
          <p:nvPicPr>
            <p:cNvPr id="27" name="Picture 26">
              <a:extLst>
                <a:ext uri="{FF2B5EF4-FFF2-40B4-BE49-F238E27FC236}">
                  <a16:creationId xmlns:a16="http://schemas.microsoft.com/office/drawing/2014/main" id="{C23638AB-BE87-446F-AD31-57ED137FEC1E}"/>
                </a:ext>
              </a:extLst>
            </p:cNvPr>
            <p:cNvPicPr>
              <a:picLocks noChangeAspect="1"/>
            </p:cNvPicPr>
            <p:nvPr/>
          </p:nvPicPr>
          <p:blipFill rotWithShape="1">
            <a:blip r:embed="rId2"/>
            <a:srcRect t="54808" r="57851"/>
            <a:stretch/>
          </p:blipFill>
          <p:spPr>
            <a:xfrm>
              <a:off x="642815" y="4315099"/>
              <a:ext cx="1678354" cy="650054"/>
            </a:xfrm>
            <a:prstGeom prst="rect">
              <a:avLst/>
            </a:prstGeom>
          </p:spPr>
        </p:pic>
        <p:pic>
          <p:nvPicPr>
            <p:cNvPr id="28" name="Picture 27">
              <a:extLst>
                <a:ext uri="{FF2B5EF4-FFF2-40B4-BE49-F238E27FC236}">
                  <a16:creationId xmlns:a16="http://schemas.microsoft.com/office/drawing/2014/main" id="{A9033BCC-6A78-4F6F-ADD0-2AEB9D0022BF}"/>
                </a:ext>
              </a:extLst>
            </p:cNvPr>
            <p:cNvPicPr>
              <a:picLocks noChangeAspect="1"/>
            </p:cNvPicPr>
            <p:nvPr/>
          </p:nvPicPr>
          <p:blipFill rotWithShape="1">
            <a:blip r:embed="rId2"/>
            <a:srcRect l="15408" r="13199" b="54807"/>
            <a:stretch/>
          </p:blipFill>
          <p:spPr>
            <a:xfrm>
              <a:off x="2321169" y="4297272"/>
              <a:ext cx="2842847" cy="650055"/>
            </a:xfrm>
            <a:prstGeom prst="rect">
              <a:avLst/>
            </a:prstGeom>
          </p:spPr>
        </p:pic>
        <p:pic>
          <p:nvPicPr>
            <p:cNvPr id="29" name="Picture 28">
              <a:extLst>
                <a:ext uri="{FF2B5EF4-FFF2-40B4-BE49-F238E27FC236}">
                  <a16:creationId xmlns:a16="http://schemas.microsoft.com/office/drawing/2014/main" id="{862ACB89-7618-4D44-AFBC-0B7CC9F60356}"/>
                </a:ext>
              </a:extLst>
            </p:cNvPr>
            <p:cNvPicPr>
              <a:picLocks noChangeAspect="1"/>
            </p:cNvPicPr>
            <p:nvPr/>
          </p:nvPicPr>
          <p:blipFill rotWithShape="1">
            <a:blip r:embed="rId2"/>
            <a:srcRect l="41609" t="54808"/>
            <a:stretch/>
          </p:blipFill>
          <p:spPr>
            <a:xfrm>
              <a:off x="5050695" y="4315099"/>
              <a:ext cx="2325076" cy="650054"/>
            </a:xfrm>
            <a:prstGeom prst="rect">
              <a:avLst/>
            </a:prstGeom>
          </p:spPr>
        </p:pic>
        <p:sp>
          <p:nvSpPr>
            <p:cNvPr id="32" name="Rectangle 31">
              <a:extLst>
                <a:ext uri="{FF2B5EF4-FFF2-40B4-BE49-F238E27FC236}">
                  <a16:creationId xmlns:a16="http://schemas.microsoft.com/office/drawing/2014/main" id="{27D92ACF-6502-4C93-9F1E-B13271AC25E2}"/>
                </a:ext>
              </a:extLst>
            </p:cNvPr>
            <p:cNvSpPr/>
            <p:nvPr/>
          </p:nvSpPr>
          <p:spPr>
            <a:xfrm>
              <a:off x="2321169" y="4315099"/>
              <a:ext cx="2729526" cy="70846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A978ED1-FD10-404E-94E9-84864A94A7D7}"/>
                </a:ext>
              </a:extLst>
            </p:cNvPr>
            <p:cNvPicPr>
              <a:picLocks noChangeAspect="1"/>
            </p:cNvPicPr>
            <p:nvPr/>
          </p:nvPicPr>
          <p:blipFill rotWithShape="1">
            <a:blip r:embed="rId2"/>
            <a:srcRect r="85034" b="54807"/>
            <a:stretch/>
          </p:blipFill>
          <p:spPr>
            <a:xfrm>
              <a:off x="885092" y="4299609"/>
              <a:ext cx="595920" cy="650055"/>
            </a:xfrm>
            <a:prstGeom prst="rect">
              <a:avLst/>
            </a:prstGeom>
          </p:spPr>
        </p:pic>
        <p:sp>
          <p:nvSpPr>
            <p:cNvPr id="38" name="TextBox 37">
              <a:extLst>
                <a:ext uri="{FF2B5EF4-FFF2-40B4-BE49-F238E27FC236}">
                  <a16:creationId xmlns:a16="http://schemas.microsoft.com/office/drawing/2014/main" id="{E10C9716-F594-4A21-AD21-E23C9B722F79}"/>
                </a:ext>
              </a:extLst>
            </p:cNvPr>
            <p:cNvSpPr txBox="1"/>
            <p:nvPr/>
          </p:nvSpPr>
          <p:spPr>
            <a:xfrm>
              <a:off x="885092" y="4239647"/>
              <a:ext cx="595920" cy="276999"/>
            </a:xfrm>
            <a:prstGeom prst="rect">
              <a:avLst/>
            </a:prstGeom>
            <a:solidFill>
              <a:schemeClr val="bg1"/>
            </a:solidFill>
          </p:spPr>
          <p:txBody>
            <a:bodyPr wrap="square">
              <a:spAutoFit/>
            </a:bodyPr>
            <a:lstStyle/>
            <a:p>
              <a:r>
                <a:rPr lang="en-US" sz="1200" dirty="0">
                  <a:solidFill>
                    <a:schemeClr val="accent6">
                      <a:lumMod val="75000"/>
                    </a:schemeClr>
                  </a:solidFill>
                  <a:latin typeface="Consolas" panose="020B0609020204030204" pitchFamily="49" charset="0"/>
                </a:rPr>
                <a:t>head</a:t>
              </a:r>
              <a:endParaRPr lang="en-US" sz="1200" dirty="0">
                <a:solidFill>
                  <a:schemeClr val="accent6">
                    <a:lumMod val="75000"/>
                  </a:schemeClr>
                </a:solidFill>
              </a:endParaRPr>
            </a:p>
          </p:txBody>
        </p:sp>
      </p:grpSp>
    </p:spTree>
    <p:extLst>
      <p:ext uri="{BB962C8B-B14F-4D97-AF65-F5344CB8AC3E}">
        <p14:creationId xmlns:p14="http://schemas.microsoft.com/office/powerpoint/2010/main" val="375504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D329FB9-3EB8-4AD3-9955-145F1782FAEC}"/>
              </a:ext>
            </a:extLst>
          </p:cNvPr>
          <p:cNvPicPr>
            <a:picLocks noChangeAspect="1"/>
          </p:cNvPicPr>
          <p:nvPr/>
        </p:nvPicPr>
        <p:blipFill rotWithShape="1">
          <a:blip r:embed="rId2"/>
          <a:srcRect b="54807"/>
          <a:stretch/>
        </p:blipFill>
        <p:spPr>
          <a:xfrm>
            <a:off x="3008923" y="3818617"/>
            <a:ext cx="3981938" cy="650055"/>
          </a:xfrm>
          <a:prstGeom prst="rect">
            <a:avLst/>
          </a:prstGeom>
        </p:spPr>
      </p:pic>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fontScale="62500" lnSpcReduction="20000"/>
          </a:bodyPr>
          <a:lstStyle/>
          <a:p>
            <a:pPr marL="0" indent="0">
              <a:buNone/>
            </a:pPr>
            <a:r>
              <a:rPr lang="en-US" sz="2000" dirty="0"/>
              <a:t>We just discussed that 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pPr marL="0" indent="0">
              <a:buNone/>
            </a:pPr>
            <a:r>
              <a:rPr lang="en-US" sz="2000" dirty="0"/>
              <a:t>What would happen if we reversed these steps like shown below?</a:t>
            </a:r>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514350" indent="-514350">
              <a:buFont typeface="Arial"/>
              <a:buAutoNum type="arabicPeriod"/>
            </a:pPr>
            <a:endParaRPr lang="en-US" sz="2000" dirty="0"/>
          </a:p>
          <a:p>
            <a:pPr marL="0" indent="0">
              <a:buNone/>
            </a:pPr>
            <a:r>
              <a:rPr lang="en-US" sz="2000" dirty="0"/>
              <a:t>A: Reversing the steps does not matter.  We would get the same result.</a:t>
            </a:r>
          </a:p>
          <a:p>
            <a:pPr marL="0" indent="0">
              <a:buNone/>
            </a:pPr>
            <a:r>
              <a:rPr lang="en-US" sz="2000" dirty="0"/>
              <a:t>B: Reversing the steps will produce the same result with less code.</a:t>
            </a:r>
          </a:p>
          <a:p>
            <a:pPr marL="0" indent="0">
              <a:buNone/>
            </a:pPr>
            <a:r>
              <a:rPr lang="en-US" sz="2000" dirty="0"/>
              <a:t>C: Reversing the steps will produce the same result, but with more code needed.</a:t>
            </a:r>
          </a:p>
          <a:p>
            <a:pPr marL="0" indent="0">
              <a:buNone/>
            </a:pPr>
            <a:r>
              <a:rPr lang="en-US" sz="2000" dirty="0"/>
              <a:t>D: Reversing the steps will produce a different result.  Some nodes will be orphaned and we will produce a memory leak.</a:t>
            </a:r>
          </a:p>
          <a:p>
            <a:pPr marL="0" indent="0">
              <a:buNone/>
            </a:pPr>
            <a:endParaRPr lang="en-US" sz="2000" dirty="0">
              <a:solidFill>
                <a:schemeClr val="accent6">
                  <a:lumMod val="75000"/>
                </a:schemeClr>
              </a:solidFill>
              <a:latin typeface="Consolas" panose="020B0609020204030204" pitchFamily="49" charset="0"/>
            </a:endParaRPr>
          </a:p>
        </p:txBody>
      </p:sp>
      <p:pic>
        <p:nvPicPr>
          <p:cNvPr id="8" name="Picture 7">
            <a:extLst>
              <a:ext uri="{FF2B5EF4-FFF2-40B4-BE49-F238E27FC236}">
                <a16:creationId xmlns:a16="http://schemas.microsoft.com/office/drawing/2014/main" id="{857C884B-5ED7-4A22-BDFA-F178D190E2A8}"/>
              </a:ext>
            </a:extLst>
          </p:cNvPr>
          <p:cNvPicPr>
            <a:picLocks noChangeAspect="1"/>
          </p:cNvPicPr>
          <p:nvPr/>
        </p:nvPicPr>
        <p:blipFill rotWithShape="1">
          <a:blip r:embed="rId2"/>
          <a:srcRect t="54808"/>
          <a:stretch/>
        </p:blipFill>
        <p:spPr>
          <a:xfrm>
            <a:off x="4373684" y="3267933"/>
            <a:ext cx="3981938" cy="650054"/>
          </a:xfrm>
          <a:prstGeom prst="rect">
            <a:avLst/>
          </a:prstGeom>
        </p:spPr>
      </p:pic>
      <p:cxnSp>
        <p:nvCxnSpPr>
          <p:cNvPr id="10" name="Straight Arrow Connector 9">
            <a:extLst>
              <a:ext uri="{FF2B5EF4-FFF2-40B4-BE49-F238E27FC236}">
                <a16:creationId xmlns:a16="http://schemas.microsoft.com/office/drawing/2014/main" id="{66C15111-822A-4F1E-971D-49A73E27257F}"/>
              </a:ext>
            </a:extLst>
          </p:cNvPr>
          <p:cNvCxnSpPr>
            <a:cxnSpLocks/>
          </p:cNvCxnSpPr>
          <p:nvPr/>
        </p:nvCxnSpPr>
        <p:spPr>
          <a:xfrm flipH="1" flipV="1">
            <a:off x="6142894" y="3620155"/>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EB0044-1040-4BE8-A7E1-FBC04D108B29}"/>
              </a:ext>
            </a:extLst>
          </p:cNvPr>
          <p:cNvCxnSpPr>
            <a:cxnSpLocks/>
          </p:cNvCxnSpPr>
          <p:nvPr/>
        </p:nvCxnSpPr>
        <p:spPr>
          <a:xfrm flipH="1">
            <a:off x="3744055" y="3620155"/>
            <a:ext cx="2170238" cy="553469"/>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33490657-731A-4162-8B20-BA47DBEA778C}"/>
              </a:ext>
            </a:extLst>
          </p:cNvPr>
          <p:cNvSpPr txBox="1"/>
          <p:nvPr/>
        </p:nvSpPr>
        <p:spPr>
          <a:xfrm>
            <a:off x="3057505" y="3059258"/>
            <a:ext cx="1672524" cy="923330"/>
          </a:xfrm>
          <a:prstGeom prst="rect">
            <a:avLst/>
          </a:prstGeom>
          <a:noFill/>
        </p:spPr>
        <p:txBody>
          <a:bodyPr wrap="square" rtlCol="0">
            <a:spAutoFit/>
          </a:bodyPr>
          <a:lstStyle/>
          <a:p>
            <a:r>
              <a:rPr lang="en-US" dirty="0">
                <a:solidFill>
                  <a:schemeClr val="accent5"/>
                </a:solidFill>
              </a:rPr>
              <a:t>1. Add link from list to new node</a:t>
            </a:r>
          </a:p>
        </p:txBody>
      </p:sp>
      <p:sp>
        <p:nvSpPr>
          <p:cNvPr id="14" name="TextBox 13">
            <a:extLst>
              <a:ext uri="{FF2B5EF4-FFF2-40B4-BE49-F238E27FC236}">
                <a16:creationId xmlns:a16="http://schemas.microsoft.com/office/drawing/2014/main" id="{B34C9637-A4EA-4624-88A8-20EE777CFF46}"/>
              </a:ext>
            </a:extLst>
          </p:cNvPr>
          <p:cNvSpPr txBox="1"/>
          <p:nvPr/>
        </p:nvSpPr>
        <p:spPr>
          <a:xfrm>
            <a:off x="6298224" y="3824372"/>
            <a:ext cx="2307491" cy="646331"/>
          </a:xfrm>
          <a:prstGeom prst="rect">
            <a:avLst/>
          </a:prstGeom>
          <a:noFill/>
        </p:spPr>
        <p:txBody>
          <a:bodyPr wrap="square" rtlCol="0">
            <a:spAutoFit/>
          </a:bodyPr>
          <a:lstStyle/>
          <a:p>
            <a:r>
              <a:rPr lang="en-US" dirty="0">
                <a:solidFill>
                  <a:schemeClr val="accent6">
                    <a:lumMod val="75000"/>
                  </a:schemeClr>
                </a:solidFill>
              </a:rPr>
              <a:t>2. Add link from new node to list</a:t>
            </a:r>
          </a:p>
        </p:txBody>
      </p:sp>
    </p:spTree>
    <p:extLst>
      <p:ext uri="{BB962C8B-B14F-4D97-AF65-F5344CB8AC3E}">
        <p14:creationId xmlns:p14="http://schemas.microsoft.com/office/powerpoint/2010/main" val="40540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D68C-79ED-45A5-ACBE-52F6E0D349A7}"/>
              </a:ext>
            </a:extLst>
          </p:cNvPr>
          <p:cNvSpPr>
            <a:spLocks noGrp="1"/>
          </p:cNvSpPr>
          <p:nvPr>
            <p:ph type="title"/>
          </p:nvPr>
        </p:nvSpPr>
        <p:spPr/>
        <p:txBody>
          <a:bodyPr/>
          <a:lstStyle/>
          <a:p>
            <a:r>
              <a:rPr lang="en-US" dirty="0"/>
              <a:t>Process for building a linked list</a:t>
            </a:r>
          </a:p>
        </p:txBody>
      </p:sp>
      <p:sp>
        <p:nvSpPr>
          <p:cNvPr id="3" name="Content Placeholder 2">
            <a:extLst>
              <a:ext uri="{FF2B5EF4-FFF2-40B4-BE49-F238E27FC236}">
                <a16:creationId xmlns:a16="http://schemas.microsoft.com/office/drawing/2014/main" id="{6C6FF0C3-BDC8-41A1-8AC9-EA774DA947AB}"/>
              </a:ext>
            </a:extLst>
          </p:cNvPr>
          <p:cNvSpPr>
            <a:spLocks noGrp="1"/>
          </p:cNvSpPr>
          <p:nvPr>
            <p:ph idx="1"/>
          </p:nvPr>
        </p:nvSpPr>
        <p:spPr/>
        <p:txBody>
          <a:bodyPr>
            <a:normAutofit fontScale="92500" lnSpcReduction="20000"/>
          </a:bodyPr>
          <a:lstStyle/>
          <a:p>
            <a:pPr marL="0" indent="0">
              <a:buNone/>
            </a:pPr>
            <a:r>
              <a:rPr lang="en-US" sz="2000" dirty="0"/>
              <a:t>First, set up the head of a linked list with nodes.  Then, after we get the head, we can add more nodes.</a:t>
            </a:r>
          </a:p>
          <a:p>
            <a:pPr marL="0" indent="0">
              <a:buNone/>
            </a:pPr>
            <a:endParaRPr lang="en-US" sz="2000" dirty="0"/>
          </a:p>
          <a:p>
            <a:pPr marL="514350" indent="-514350">
              <a:buFont typeface="+mj-lt"/>
              <a:buAutoNum type="arabicPeriod"/>
            </a:pPr>
            <a:r>
              <a:rPr lang="en-US" sz="2000" dirty="0"/>
              <a:t>Declare a struct or object which you want to use for each item or node</a:t>
            </a:r>
          </a:p>
          <a:p>
            <a:pPr marL="514350" indent="-514350">
              <a:buFont typeface="+mj-lt"/>
              <a:buAutoNum type="arabicPeriod"/>
            </a:pPr>
            <a:endParaRPr lang="en-US" sz="2000" dirty="0"/>
          </a:p>
          <a:p>
            <a:pPr marL="514350" indent="-514350">
              <a:buFont typeface="+mj-lt"/>
              <a:buAutoNum type="arabicPeriod"/>
            </a:pPr>
            <a:r>
              <a:rPr lang="en-US" sz="2000" dirty="0"/>
              <a:t>Declare a pointer variable that points to the head of the linked list.  </a:t>
            </a:r>
          </a:p>
          <a:p>
            <a:pPr marL="514350" indent="-514350">
              <a:buFont typeface="+mj-lt"/>
              <a:buAutoNum type="arabicPeriod"/>
            </a:pPr>
            <a:endParaRPr lang="en-US" sz="2000" dirty="0"/>
          </a:p>
          <a:p>
            <a:pPr marL="514350" indent="-514350">
              <a:buFont typeface="+mj-lt"/>
              <a:buAutoNum type="arabicPeriod"/>
            </a:pPr>
            <a:r>
              <a:rPr lang="en-US" sz="2000" dirty="0"/>
              <a:t>Use the new operator to make head point to a new node.  This is the first node of the list.</a:t>
            </a:r>
          </a:p>
          <a:p>
            <a:pPr marL="514350" indent="-514350">
              <a:buFont typeface="+mj-lt"/>
              <a:buAutoNum type="arabicPeriod"/>
            </a:pPr>
            <a:endParaRPr lang="en-US" sz="2000" dirty="0"/>
          </a:p>
          <a:p>
            <a:pPr marL="514350" indent="-514350">
              <a:buFont typeface="+mj-lt"/>
              <a:buAutoNum type="arabicPeriod"/>
            </a:pPr>
            <a:r>
              <a:rPr lang="en-US" sz="2000" dirty="0"/>
              <a:t>Use the arrow operator to update the values and pointers in each node.</a:t>
            </a:r>
          </a:p>
          <a:p>
            <a:pPr marL="514350" indent="-514350">
              <a:buFont typeface="+mj-lt"/>
              <a:buAutoNum type="arabicPeriod"/>
            </a:pPr>
            <a:endParaRPr lang="en-US" sz="2000" dirty="0"/>
          </a:p>
          <a:p>
            <a:pPr marL="514350" indent="-514350">
              <a:buFont typeface="+mj-lt"/>
              <a:buAutoNum type="arabicPeriod"/>
            </a:pPr>
            <a:r>
              <a:rPr lang="en-US" sz="2000" dirty="0"/>
              <a:t>Keep adding nodes using the new operator or by rearranging the pointers connecting each node.</a:t>
            </a:r>
          </a:p>
          <a:p>
            <a:pPr marL="514350" indent="-514350">
              <a:buFont typeface="+mj-lt"/>
              <a:buAutoNum type="arabicPeriod"/>
            </a:pPr>
            <a:endParaRPr lang="en-US" sz="2000" dirty="0"/>
          </a:p>
          <a:p>
            <a:pPr marL="514350" indent="-514350">
              <a:buFont typeface="+mj-lt"/>
              <a:buAutoNum type="arabicPeriod"/>
            </a:pPr>
            <a:r>
              <a:rPr lang="en-US" sz="2000" dirty="0"/>
              <a:t>Make sure the last node points to nullptr.</a:t>
            </a:r>
          </a:p>
        </p:txBody>
      </p:sp>
    </p:spTree>
    <p:extLst>
      <p:ext uri="{BB962C8B-B14F-4D97-AF65-F5344CB8AC3E}">
        <p14:creationId xmlns:p14="http://schemas.microsoft.com/office/powerpoint/2010/main" val="2054143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9CFFA7D-9EA8-485C-BDA7-03D304C61C00}"/>
              </a:ext>
            </a:extLst>
          </p:cNvPr>
          <p:cNvSpPr/>
          <p:nvPr/>
        </p:nvSpPr>
        <p:spPr>
          <a:xfrm>
            <a:off x="3665907" y="4803320"/>
            <a:ext cx="2402253" cy="578394"/>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EFD79-F012-4FC6-9518-5C3FE0A40AB4}"/>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3EBCE682-199D-4FBD-A5CD-F0716FB83C8B}"/>
              </a:ext>
            </a:extLst>
          </p:cNvPr>
          <p:cNvSpPr>
            <a:spLocks noGrp="1"/>
          </p:cNvSpPr>
          <p:nvPr>
            <p:ph idx="1"/>
          </p:nvPr>
        </p:nvSpPr>
        <p:spPr/>
        <p:txBody>
          <a:bodyPr>
            <a:normAutofit/>
          </a:bodyPr>
          <a:lstStyle/>
          <a:p>
            <a:pPr marL="0" indent="0">
              <a:buNone/>
            </a:pPr>
            <a:r>
              <a:rPr lang="en-US" sz="2000" dirty="0"/>
              <a:t>Reversing the steps will produce a different result.  Some nodes will be orphaned and we will produce a memory leak.  </a:t>
            </a:r>
          </a:p>
          <a:p>
            <a:pPr marL="457200" indent="-457200">
              <a:buAutoNum type="arabicPeriod"/>
            </a:pPr>
            <a:r>
              <a:rPr lang="en-US" sz="2000" dirty="0">
                <a:solidFill>
                  <a:schemeClr val="accent5"/>
                </a:solidFill>
              </a:rPr>
              <a:t>Add a link from list to new node</a:t>
            </a:r>
          </a:p>
          <a:p>
            <a:pPr marL="457200" indent="-457200">
              <a:buAutoNum type="arabicPeriod"/>
            </a:pPr>
            <a:endParaRPr lang="en-US" sz="2000" dirty="0">
              <a:solidFill>
                <a:schemeClr val="accent5"/>
              </a:solidFill>
            </a:endParaRPr>
          </a:p>
          <a:p>
            <a:pPr marL="457200" indent="-457200">
              <a:buAutoNum type="arabicPeriod"/>
            </a:pPr>
            <a:endParaRPr lang="en-US" sz="2000" dirty="0">
              <a:solidFill>
                <a:schemeClr val="accent5"/>
              </a:solidFill>
            </a:endParaRPr>
          </a:p>
          <a:p>
            <a:pPr marL="0" indent="0">
              <a:buNone/>
            </a:pPr>
            <a:endParaRPr lang="en-US" sz="2000" dirty="0">
              <a:solidFill>
                <a:schemeClr val="accent5"/>
              </a:solidFill>
            </a:endParaRPr>
          </a:p>
          <a:p>
            <a:pPr marL="0" indent="0">
              <a:buNone/>
            </a:pPr>
            <a:r>
              <a:rPr lang="en-US" sz="2000" dirty="0">
                <a:solidFill>
                  <a:schemeClr val="accent6">
                    <a:lumMod val="75000"/>
                  </a:schemeClr>
                </a:solidFill>
              </a:rPr>
              <a:t>2.     Add a link from new node back to the list</a:t>
            </a:r>
            <a:endParaRPr lang="en-US" sz="2000" dirty="0"/>
          </a:p>
          <a:p>
            <a:pPr marL="0" indent="0">
              <a:buNone/>
            </a:pPr>
            <a:endParaRPr lang="en-US" sz="2000" dirty="0">
              <a:solidFill>
                <a:schemeClr val="accent6">
                  <a:lumMod val="75000"/>
                </a:schemeClr>
              </a:solidFill>
              <a:latin typeface="Consolas" panose="020B0609020204030204" pitchFamily="49" charset="0"/>
            </a:endParaRPr>
          </a:p>
        </p:txBody>
      </p:sp>
      <p:pic>
        <p:nvPicPr>
          <p:cNvPr id="13" name="Picture 12">
            <a:extLst>
              <a:ext uri="{FF2B5EF4-FFF2-40B4-BE49-F238E27FC236}">
                <a16:creationId xmlns:a16="http://schemas.microsoft.com/office/drawing/2014/main" id="{3D554D64-83B9-46FC-A4F0-AD4CC8BA8042}"/>
              </a:ext>
            </a:extLst>
          </p:cNvPr>
          <p:cNvPicPr>
            <a:picLocks noChangeAspect="1"/>
          </p:cNvPicPr>
          <p:nvPr/>
        </p:nvPicPr>
        <p:blipFill rotWithShape="1">
          <a:blip r:embed="rId2"/>
          <a:srcRect b="54807"/>
          <a:stretch/>
        </p:blipFill>
        <p:spPr>
          <a:xfrm>
            <a:off x="2241794" y="3342467"/>
            <a:ext cx="3981938" cy="650055"/>
          </a:xfrm>
          <a:prstGeom prst="rect">
            <a:avLst/>
          </a:prstGeom>
        </p:spPr>
      </p:pic>
      <p:pic>
        <p:nvPicPr>
          <p:cNvPr id="15" name="Picture 14">
            <a:extLst>
              <a:ext uri="{FF2B5EF4-FFF2-40B4-BE49-F238E27FC236}">
                <a16:creationId xmlns:a16="http://schemas.microsoft.com/office/drawing/2014/main" id="{07C4D2F7-CDF2-45E1-AB83-4ABEBF896386}"/>
              </a:ext>
            </a:extLst>
          </p:cNvPr>
          <p:cNvPicPr>
            <a:picLocks noChangeAspect="1"/>
          </p:cNvPicPr>
          <p:nvPr/>
        </p:nvPicPr>
        <p:blipFill rotWithShape="1">
          <a:blip r:embed="rId2"/>
          <a:srcRect t="54808"/>
          <a:stretch/>
        </p:blipFill>
        <p:spPr>
          <a:xfrm>
            <a:off x="2129449" y="2643668"/>
            <a:ext cx="3981938" cy="650054"/>
          </a:xfrm>
          <a:prstGeom prst="rect">
            <a:avLst/>
          </a:prstGeom>
        </p:spPr>
      </p:pic>
      <p:cxnSp>
        <p:nvCxnSpPr>
          <p:cNvPr id="17" name="Straight Arrow Connector 16">
            <a:extLst>
              <a:ext uri="{FF2B5EF4-FFF2-40B4-BE49-F238E27FC236}">
                <a16:creationId xmlns:a16="http://schemas.microsoft.com/office/drawing/2014/main" id="{BAC6EBC2-147C-44F9-BD42-87A4FB789242}"/>
              </a:ext>
            </a:extLst>
          </p:cNvPr>
          <p:cNvCxnSpPr>
            <a:cxnSpLocks/>
          </p:cNvCxnSpPr>
          <p:nvPr/>
        </p:nvCxnSpPr>
        <p:spPr>
          <a:xfrm flipH="1">
            <a:off x="2982791" y="3027925"/>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id="{16686C7F-1AE4-449B-AD3E-D7975C41FF62}"/>
              </a:ext>
            </a:extLst>
          </p:cNvPr>
          <p:cNvSpPr txBox="1"/>
          <p:nvPr/>
        </p:nvSpPr>
        <p:spPr>
          <a:xfrm>
            <a:off x="6068159" y="4744069"/>
            <a:ext cx="3193316" cy="1200329"/>
          </a:xfrm>
          <a:prstGeom prst="rect">
            <a:avLst/>
          </a:prstGeom>
          <a:noFill/>
        </p:spPr>
        <p:txBody>
          <a:bodyPr wrap="square" rtlCol="0">
            <a:spAutoFit/>
          </a:bodyPr>
          <a:lstStyle/>
          <a:p>
            <a:r>
              <a:rPr lang="en-US" dirty="0">
                <a:solidFill>
                  <a:schemeClr val="accent6">
                    <a:lumMod val="75000"/>
                  </a:schemeClr>
                </a:solidFill>
              </a:rPr>
              <a:t>There is nothing left to connect back to, because we lost the memory address of these nodes!</a:t>
            </a:r>
          </a:p>
        </p:txBody>
      </p:sp>
      <p:sp>
        <p:nvSpPr>
          <p:cNvPr id="6" name="Rectangle 5">
            <a:extLst>
              <a:ext uri="{FF2B5EF4-FFF2-40B4-BE49-F238E27FC236}">
                <a16:creationId xmlns:a16="http://schemas.microsoft.com/office/drawing/2014/main" id="{493A5D95-993E-40B2-80A9-8B3B15225064}"/>
              </a:ext>
            </a:extLst>
          </p:cNvPr>
          <p:cNvSpPr/>
          <p:nvPr/>
        </p:nvSpPr>
        <p:spPr>
          <a:xfrm>
            <a:off x="3821480" y="2758273"/>
            <a:ext cx="2402253" cy="578394"/>
          </a:xfrm>
          <a:prstGeom prst="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A29F46B-94C7-44BD-97C1-767B7F935D34}"/>
              </a:ext>
            </a:extLst>
          </p:cNvPr>
          <p:cNvSpPr txBox="1"/>
          <p:nvPr/>
        </p:nvSpPr>
        <p:spPr>
          <a:xfrm>
            <a:off x="6591790" y="2585805"/>
            <a:ext cx="3619011" cy="1477328"/>
          </a:xfrm>
          <a:prstGeom prst="rect">
            <a:avLst/>
          </a:prstGeom>
          <a:noFill/>
        </p:spPr>
        <p:txBody>
          <a:bodyPr wrap="square">
            <a:spAutoFit/>
          </a:bodyPr>
          <a:lstStyle/>
          <a:p>
            <a:r>
              <a:rPr lang="en-US" dirty="0">
                <a:solidFill>
                  <a:schemeClr val="accent5"/>
                </a:solidFill>
              </a:rPr>
              <a:t>These nodes become orphaned because we just disconnected from them from their head node!!!  There is nothing storing the memory address of node 50.</a:t>
            </a:r>
          </a:p>
        </p:txBody>
      </p:sp>
      <p:pic>
        <p:nvPicPr>
          <p:cNvPr id="22" name="Picture 21">
            <a:extLst>
              <a:ext uri="{FF2B5EF4-FFF2-40B4-BE49-F238E27FC236}">
                <a16:creationId xmlns:a16="http://schemas.microsoft.com/office/drawing/2014/main" id="{B866BA32-8347-408D-8DE9-954C1A379A43}"/>
              </a:ext>
            </a:extLst>
          </p:cNvPr>
          <p:cNvPicPr>
            <a:picLocks noChangeAspect="1"/>
          </p:cNvPicPr>
          <p:nvPr/>
        </p:nvPicPr>
        <p:blipFill rotWithShape="1">
          <a:blip r:embed="rId2"/>
          <a:srcRect b="54807"/>
          <a:stretch/>
        </p:blipFill>
        <p:spPr>
          <a:xfrm>
            <a:off x="2086221" y="5387514"/>
            <a:ext cx="3981938" cy="650055"/>
          </a:xfrm>
          <a:prstGeom prst="rect">
            <a:avLst/>
          </a:prstGeom>
        </p:spPr>
      </p:pic>
      <p:pic>
        <p:nvPicPr>
          <p:cNvPr id="23" name="Picture 22">
            <a:extLst>
              <a:ext uri="{FF2B5EF4-FFF2-40B4-BE49-F238E27FC236}">
                <a16:creationId xmlns:a16="http://schemas.microsoft.com/office/drawing/2014/main" id="{36223069-7F3F-43A2-99AA-B7A1B5E856D1}"/>
              </a:ext>
            </a:extLst>
          </p:cNvPr>
          <p:cNvPicPr>
            <a:picLocks noChangeAspect="1"/>
          </p:cNvPicPr>
          <p:nvPr/>
        </p:nvPicPr>
        <p:blipFill rotWithShape="1">
          <a:blip r:embed="rId2"/>
          <a:srcRect t="54808" r="58894"/>
          <a:stretch/>
        </p:blipFill>
        <p:spPr>
          <a:xfrm>
            <a:off x="1973876" y="4688715"/>
            <a:ext cx="1636832" cy="650054"/>
          </a:xfrm>
          <a:prstGeom prst="rect">
            <a:avLst/>
          </a:prstGeom>
        </p:spPr>
      </p:pic>
      <p:cxnSp>
        <p:nvCxnSpPr>
          <p:cNvPr id="24" name="Straight Arrow Connector 23">
            <a:extLst>
              <a:ext uri="{FF2B5EF4-FFF2-40B4-BE49-F238E27FC236}">
                <a16:creationId xmlns:a16="http://schemas.microsoft.com/office/drawing/2014/main" id="{20245F74-4F87-4C4C-AC0C-B21411DFD4D9}"/>
              </a:ext>
            </a:extLst>
          </p:cNvPr>
          <p:cNvCxnSpPr>
            <a:cxnSpLocks/>
          </p:cNvCxnSpPr>
          <p:nvPr/>
        </p:nvCxnSpPr>
        <p:spPr>
          <a:xfrm flipH="1">
            <a:off x="2827218" y="5072972"/>
            <a:ext cx="721459" cy="671621"/>
          </a:xfrm>
          <a:prstGeom prst="straightConnector1">
            <a:avLst/>
          </a:prstGeom>
          <a:ln>
            <a:solidFill>
              <a:srgbClr val="0070C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CECDEA17-6FC4-4358-8331-6D42974F1558}"/>
              </a:ext>
            </a:extLst>
          </p:cNvPr>
          <p:cNvCxnSpPr>
            <a:cxnSpLocks/>
          </p:cNvCxnSpPr>
          <p:nvPr/>
        </p:nvCxnSpPr>
        <p:spPr>
          <a:xfrm flipH="1" flipV="1">
            <a:off x="5227149" y="5220074"/>
            <a:ext cx="155330" cy="553469"/>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78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BB1-4F89-47CA-9C93-59571924D15E}"/>
              </a:ext>
            </a:extLst>
          </p:cNvPr>
          <p:cNvSpPr>
            <a:spLocks noGrp="1"/>
          </p:cNvSpPr>
          <p:nvPr>
            <p:ph type="title"/>
          </p:nvPr>
        </p:nvSpPr>
        <p:spPr/>
        <p:txBody>
          <a:bodyPr/>
          <a:lstStyle/>
          <a:p>
            <a:r>
              <a:rPr lang="en-US" dirty="0"/>
              <a:t>Key takeaway: inserting nodes</a:t>
            </a:r>
          </a:p>
        </p:txBody>
      </p:sp>
      <p:sp>
        <p:nvSpPr>
          <p:cNvPr id="3" name="Content Placeholder 2">
            <a:extLst>
              <a:ext uri="{FF2B5EF4-FFF2-40B4-BE49-F238E27FC236}">
                <a16:creationId xmlns:a16="http://schemas.microsoft.com/office/drawing/2014/main" id="{4D59BCB1-2886-49FB-8560-DE8993ADDB64}"/>
              </a:ext>
            </a:extLst>
          </p:cNvPr>
          <p:cNvSpPr>
            <a:spLocks noGrp="1"/>
          </p:cNvSpPr>
          <p:nvPr>
            <p:ph idx="1"/>
          </p:nvPr>
        </p:nvSpPr>
        <p:spPr/>
        <p:txBody>
          <a:bodyPr>
            <a:normAutofit/>
          </a:bodyPr>
          <a:lstStyle/>
          <a:p>
            <a:r>
              <a:rPr lang="en-US" sz="2000" dirty="0"/>
              <a:t>To insert, you need to </a:t>
            </a:r>
          </a:p>
          <a:p>
            <a:pPr marL="514350" indent="-514350">
              <a:buAutoNum type="arabicParenR"/>
            </a:pPr>
            <a:r>
              <a:rPr lang="en-US" sz="2000" dirty="0"/>
              <a:t>add a link from the new node to the list, and </a:t>
            </a:r>
          </a:p>
          <a:p>
            <a:pPr marL="514350" indent="-514350">
              <a:buAutoNum type="arabicParenR"/>
            </a:pPr>
            <a:r>
              <a:rPr lang="en-US" sz="2000" dirty="0"/>
              <a:t>then add a link from the list to the new node.</a:t>
            </a:r>
          </a:p>
          <a:p>
            <a:endParaRPr lang="en-US" sz="2400" dirty="0"/>
          </a:p>
          <a:p>
            <a:endParaRPr lang="en-US" sz="2400" dirty="0"/>
          </a:p>
          <a:p>
            <a:pPr marL="0" indent="0">
              <a:buNone/>
            </a:pPr>
            <a:r>
              <a:rPr lang="en-US" sz="2400" dirty="0">
                <a:highlight>
                  <a:srgbClr val="FFFF00"/>
                </a:highlight>
              </a:rPr>
              <a:t>CAUTION!!!! when changing the pointers, </a:t>
            </a:r>
            <a:r>
              <a:rPr lang="en-US" sz="2400" b="1" dirty="0">
                <a:highlight>
                  <a:srgbClr val="FFFF00"/>
                </a:highlight>
              </a:rPr>
              <a:t>be careful not to “orphan” any nodes </a:t>
            </a:r>
            <a:r>
              <a:rPr lang="en-US" sz="2400" dirty="0">
                <a:highlight>
                  <a:srgbClr val="FFFF00"/>
                </a:highlight>
              </a:rPr>
              <a:t>or </a:t>
            </a:r>
            <a:r>
              <a:rPr lang="en-US" sz="2400" b="1" dirty="0">
                <a:highlight>
                  <a:srgbClr val="FFFF00"/>
                </a:highlight>
              </a:rPr>
              <a:t>lose the head!  </a:t>
            </a:r>
            <a:r>
              <a:rPr lang="en-US" sz="2400" dirty="0">
                <a:highlight>
                  <a:srgbClr val="FFFF00"/>
                </a:highlight>
              </a:rPr>
              <a:t>Be sure to </a:t>
            </a:r>
            <a:r>
              <a:rPr lang="en-US" sz="2400" b="1" u="sng" dirty="0">
                <a:highlight>
                  <a:srgbClr val="FFFF00"/>
                </a:highlight>
              </a:rPr>
              <a:t>maintain some connection to your head and all nodes at all times.  </a:t>
            </a:r>
            <a:r>
              <a:rPr lang="en-US" sz="2400" dirty="0">
                <a:highlight>
                  <a:srgbClr val="FFFF00"/>
                </a:highlight>
              </a:rPr>
              <a:t>Otherwise, your program will create memory leaks and lost nodes.</a:t>
            </a:r>
          </a:p>
          <a:p>
            <a:endParaRPr lang="en-US" dirty="0"/>
          </a:p>
        </p:txBody>
      </p:sp>
    </p:spTree>
    <p:extLst>
      <p:ext uri="{BB962C8B-B14F-4D97-AF65-F5344CB8AC3E}">
        <p14:creationId xmlns:p14="http://schemas.microsoft.com/office/powerpoint/2010/main" val="3276819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D757-607E-4BFF-9D99-8C19E4B03B57}"/>
              </a:ext>
            </a:extLst>
          </p:cNvPr>
          <p:cNvSpPr>
            <a:spLocks noGrp="1"/>
          </p:cNvSpPr>
          <p:nvPr>
            <p:ph type="title"/>
          </p:nvPr>
        </p:nvSpPr>
        <p:spPr/>
        <p:txBody>
          <a:bodyPr/>
          <a:lstStyle/>
          <a:p>
            <a:r>
              <a:rPr lang="en-US" dirty="0"/>
              <a:t>Stepping through a linked list</a:t>
            </a:r>
          </a:p>
        </p:txBody>
      </p:sp>
      <p:sp>
        <p:nvSpPr>
          <p:cNvPr id="3" name="Content Placeholder 2">
            <a:extLst>
              <a:ext uri="{FF2B5EF4-FFF2-40B4-BE49-F238E27FC236}">
                <a16:creationId xmlns:a16="http://schemas.microsoft.com/office/drawing/2014/main" id="{BA3DEA67-E942-4B6D-95EE-D01D894CD49E}"/>
              </a:ext>
            </a:extLst>
          </p:cNvPr>
          <p:cNvSpPr>
            <a:spLocks noGrp="1"/>
          </p:cNvSpPr>
          <p:nvPr>
            <p:ph idx="1"/>
          </p:nvPr>
        </p:nvSpPr>
        <p:spPr/>
        <p:txBody>
          <a:bodyPr>
            <a:normAutofit fontScale="85000" lnSpcReduction="20000"/>
          </a:bodyPr>
          <a:lstStyle/>
          <a:p>
            <a:pPr marL="0" indent="0">
              <a:buNone/>
            </a:pPr>
            <a:r>
              <a:rPr lang="en-US" sz="2000" dirty="0"/>
              <a:t>Recall, the -&gt; operator allows us to step through a linked list.</a:t>
            </a:r>
          </a:p>
          <a:p>
            <a:pPr marL="0" indent="0">
              <a:buNone/>
            </a:pPr>
            <a:r>
              <a:rPr lang="en-US" sz="2000" dirty="0"/>
              <a:t>If next is the   name of our pointer, we can use -&gt;next to advance to the next item.</a:t>
            </a:r>
          </a:p>
          <a:p>
            <a:endParaRPr lang="en-US" sz="2000" dirty="0"/>
          </a:p>
          <a:p>
            <a:endParaRPr lang="en-US" sz="2000" dirty="0"/>
          </a:p>
          <a:p>
            <a:endParaRPr lang="en-US" sz="2000" dirty="0"/>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Examples:</a:t>
            </a:r>
          </a:p>
          <a:p>
            <a:pPr marL="0" indent="0">
              <a:buNone/>
            </a:pPr>
            <a:r>
              <a:rPr lang="en-US" sz="1600" dirty="0">
                <a:latin typeface="Consolas" panose="020B0609020204030204" pitchFamily="49" charset="0"/>
              </a:rPr>
              <a:t>cout &lt;&lt; head-&gt;data;			//returns 10</a:t>
            </a:r>
          </a:p>
          <a:p>
            <a:pPr marL="0" indent="0">
              <a:buNone/>
            </a:pPr>
            <a:r>
              <a:rPr lang="en-US" sz="1600" dirty="0">
                <a:latin typeface="Consolas" panose="020B0609020204030204" pitchFamily="49" charset="0"/>
              </a:rPr>
              <a:t>cout &lt;&lt; head-&gt;next-&gt;data;			//returns 20</a:t>
            </a:r>
          </a:p>
          <a:p>
            <a:pPr marL="0" indent="0">
              <a:buNone/>
            </a:pPr>
            <a:r>
              <a:rPr lang="en-US" sz="1600" dirty="0">
                <a:latin typeface="Consolas" panose="020B0609020204030204" pitchFamily="49" charset="0"/>
              </a:rPr>
              <a:t>cout &lt;&lt; head-&gt;next-&gt;next-&gt;next; 		//returns NULL</a:t>
            </a:r>
          </a:p>
          <a:p>
            <a:pPr marL="0" indent="0">
              <a:buNone/>
            </a:pPr>
            <a:r>
              <a:rPr lang="en-US" sz="1600" dirty="0">
                <a:latin typeface="Consolas" panose="020B0609020204030204" pitchFamily="49" charset="0"/>
              </a:rPr>
              <a:t>cout &lt;&lt; head-&gt;next-&gt;next-&gt;next-&gt;data;		//returns </a:t>
            </a:r>
            <a:r>
              <a:rPr lang="en-US" sz="1600" dirty="0" err="1">
                <a:latin typeface="Consolas" panose="020B0609020204030204" pitchFamily="49" charset="0"/>
              </a:rPr>
              <a:t>nullpointer</a:t>
            </a:r>
            <a:r>
              <a:rPr lang="en-US" sz="1600" dirty="0">
                <a:latin typeface="Consolas" panose="020B0609020204030204" pitchFamily="49" charset="0"/>
              </a:rPr>
              <a:t> exception</a:t>
            </a:r>
          </a:p>
          <a:p>
            <a:pPr marL="0" indent="0">
              <a:buNone/>
            </a:pPr>
            <a:r>
              <a:rPr lang="en-US" sz="1600" dirty="0">
                <a:latin typeface="Consolas" panose="020B0609020204030204" pitchFamily="49" charset="0"/>
              </a:rPr>
              <a:t>head = head-&gt;next 				//makes head pointer point to the</a:t>
            </a:r>
          </a:p>
          <a:p>
            <a:pPr marL="0" indent="0">
              <a:buNone/>
            </a:pPr>
            <a:r>
              <a:rPr lang="en-US" sz="1600" dirty="0">
                <a:latin typeface="Consolas" panose="020B0609020204030204" pitchFamily="49" charset="0"/>
              </a:rPr>
              <a:t>					//next item in the list</a:t>
            </a:r>
          </a:p>
        </p:txBody>
      </p:sp>
      <p:pic>
        <p:nvPicPr>
          <p:cNvPr id="6" name="Picture 5">
            <a:extLst>
              <a:ext uri="{FF2B5EF4-FFF2-40B4-BE49-F238E27FC236}">
                <a16:creationId xmlns:a16="http://schemas.microsoft.com/office/drawing/2014/main" id="{D42EF1C6-0CD5-4411-86AA-18DC28171F37}"/>
              </a:ext>
            </a:extLst>
          </p:cNvPr>
          <p:cNvPicPr>
            <a:picLocks noChangeAspect="1"/>
          </p:cNvPicPr>
          <p:nvPr/>
        </p:nvPicPr>
        <p:blipFill rotWithShape="1">
          <a:blip r:embed="rId2"/>
          <a:srcRect b="54807"/>
          <a:stretch/>
        </p:blipFill>
        <p:spPr>
          <a:xfrm>
            <a:off x="3387795" y="2673292"/>
            <a:ext cx="3981938" cy="650055"/>
          </a:xfrm>
          <a:prstGeom prst="rect">
            <a:avLst/>
          </a:prstGeom>
        </p:spPr>
      </p:pic>
    </p:spTree>
    <p:extLst>
      <p:ext uri="{BB962C8B-B14F-4D97-AF65-F5344CB8AC3E}">
        <p14:creationId xmlns:p14="http://schemas.microsoft.com/office/powerpoint/2010/main" val="4074397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54F4-7ECC-41AB-8321-6AC92A21C220}"/>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93B52FF9-ECDC-4D32-9A42-B8278616D8AB}"/>
              </a:ext>
            </a:extLst>
          </p:cNvPr>
          <p:cNvSpPr>
            <a:spLocks noGrp="1"/>
          </p:cNvSpPr>
          <p:nvPr>
            <p:ph idx="1"/>
          </p:nvPr>
        </p:nvSpPr>
        <p:spPr/>
        <p:txBody>
          <a:bodyPr>
            <a:normAutofit fontScale="85000" lnSpcReduction="20000"/>
          </a:bodyPr>
          <a:lstStyle/>
          <a:p>
            <a:pPr marL="0" indent="0">
              <a:buNone/>
            </a:pPr>
            <a:r>
              <a:rPr lang="en-US" sz="2000" dirty="0"/>
              <a:t>Suppose we have the below linked list, with myPointer pointing to the second node.  Which of the following lines of code will advance the pointer “myPointer” to the next node?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a:r>
            <a:r>
              <a:rPr lang="en-US" sz="2000" dirty="0" err="1"/>
              <a:t>myPointer</a:t>
            </a:r>
            <a:r>
              <a:rPr lang="en-US" sz="2000" dirty="0"/>
              <a:t>-&gt;next;</a:t>
            </a:r>
          </a:p>
          <a:p>
            <a:pPr marL="0" indent="0">
              <a:buNone/>
            </a:pPr>
            <a:r>
              <a:rPr lang="en-US" sz="2000" dirty="0"/>
              <a:t>B: </a:t>
            </a:r>
            <a:r>
              <a:rPr lang="en-US" sz="2000" dirty="0" err="1"/>
              <a:t>myPointer</a:t>
            </a:r>
            <a:r>
              <a:rPr lang="en-US" sz="2000" dirty="0"/>
              <a:t> = next;</a:t>
            </a:r>
          </a:p>
          <a:p>
            <a:pPr marL="0" indent="0">
              <a:buNone/>
            </a:pPr>
            <a:r>
              <a:rPr lang="en-US" sz="2000" dirty="0"/>
              <a:t>C: myPointer = next+1;</a:t>
            </a:r>
          </a:p>
          <a:p>
            <a:pPr marL="0" indent="0">
              <a:buNone/>
            </a:pPr>
            <a:r>
              <a:rPr lang="en-US" sz="2000" dirty="0"/>
              <a:t>D: myPointer++;</a:t>
            </a:r>
          </a:p>
          <a:p>
            <a:pPr marL="0" indent="0">
              <a:buNone/>
            </a:pPr>
            <a:r>
              <a:rPr lang="en-US" sz="2000" dirty="0"/>
              <a:t>E: myPointer = myPointer-&gt;next;</a:t>
            </a:r>
          </a:p>
          <a:p>
            <a:pPr marL="0" indent="0">
              <a:buNone/>
            </a:pPr>
            <a:endParaRPr lang="en-US" sz="2000" dirty="0"/>
          </a:p>
        </p:txBody>
      </p:sp>
      <p:pic>
        <p:nvPicPr>
          <p:cNvPr id="6" name="Picture 5">
            <a:extLst>
              <a:ext uri="{FF2B5EF4-FFF2-40B4-BE49-F238E27FC236}">
                <a16:creationId xmlns:a16="http://schemas.microsoft.com/office/drawing/2014/main" id="{8F586D2B-F897-49F6-970B-264A73EB4897}"/>
              </a:ext>
            </a:extLst>
          </p:cNvPr>
          <p:cNvPicPr>
            <a:picLocks noChangeAspect="1"/>
          </p:cNvPicPr>
          <p:nvPr/>
        </p:nvPicPr>
        <p:blipFill rotWithShape="1">
          <a:blip r:embed="rId2"/>
          <a:srcRect b="54807"/>
          <a:stretch/>
        </p:blipFill>
        <p:spPr>
          <a:xfrm>
            <a:off x="3338809" y="3028951"/>
            <a:ext cx="5957780" cy="972613"/>
          </a:xfrm>
          <a:prstGeom prst="rect">
            <a:avLst/>
          </a:prstGeom>
        </p:spPr>
      </p:pic>
      <p:cxnSp>
        <p:nvCxnSpPr>
          <p:cNvPr id="8" name="Straight Arrow Connector 7">
            <a:extLst>
              <a:ext uri="{FF2B5EF4-FFF2-40B4-BE49-F238E27FC236}">
                <a16:creationId xmlns:a16="http://schemas.microsoft.com/office/drawing/2014/main" id="{382D6DD9-8048-4B40-94F8-31F6F84DD15E}"/>
              </a:ext>
            </a:extLst>
          </p:cNvPr>
          <p:cNvCxnSpPr>
            <a:cxnSpLocks/>
          </p:cNvCxnSpPr>
          <p:nvPr/>
        </p:nvCxnSpPr>
        <p:spPr>
          <a:xfrm>
            <a:off x="6316435" y="3028951"/>
            <a:ext cx="0" cy="277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7F7D0AB-9CBB-4211-A9D8-4E27E1952803}"/>
              </a:ext>
            </a:extLst>
          </p:cNvPr>
          <p:cNvSpPr txBox="1"/>
          <p:nvPr/>
        </p:nvSpPr>
        <p:spPr>
          <a:xfrm>
            <a:off x="5753100" y="2696153"/>
            <a:ext cx="1485900" cy="369332"/>
          </a:xfrm>
          <a:prstGeom prst="rect">
            <a:avLst/>
          </a:prstGeom>
          <a:noFill/>
        </p:spPr>
        <p:txBody>
          <a:bodyPr wrap="square" rtlCol="0">
            <a:spAutoFit/>
          </a:bodyPr>
          <a:lstStyle/>
          <a:p>
            <a:r>
              <a:rPr lang="en-US" dirty="0">
                <a:solidFill>
                  <a:schemeClr val="accent1"/>
                </a:solidFill>
              </a:rPr>
              <a:t>myPointer</a:t>
            </a:r>
          </a:p>
        </p:txBody>
      </p:sp>
    </p:spTree>
    <p:extLst>
      <p:ext uri="{BB962C8B-B14F-4D97-AF65-F5344CB8AC3E}">
        <p14:creationId xmlns:p14="http://schemas.microsoft.com/office/powerpoint/2010/main" val="2414334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E7B-153F-4C45-A412-7226169BAF7B}"/>
              </a:ext>
            </a:extLst>
          </p:cNvPr>
          <p:cNvSpPr>
            <a:spLocks noGrp="1"/>
          </p:cNvSpPr>
          <p:nvPr>
            <p:ph type="title"/>
          </p:nvPr>
        </p:nvSpPr>
        <p:spPr/>
        <p:txBody>
          <a:bodyPr>
            <a:normAutofit/>
          </a:bodyPr>
          <a:lstStyle/>
          <a:p>
            <a:r>
              <a:rPr lang="en-US" dirty="0"/>
              <a:t>Things to be aware of when stepping</a:t>
            </a:r>
          </a:p>
        </p:txBody>
      </p:sp>
      <p:sp>
        <p:nvSpPr>
          <p:cNvPr id="3" name="Content Placeholder 2">
            <a:extLst>
              <a:ext uri="{FF2B5EF4-FFF2-40B4-BE49-F238E27FC236}">
                <a16:creationId xmlns:a16="http://schemas.microsoft.com/office/drawing/2014/main" id="{A7C63B40-3069-423E-9A32-9DA0E239148D}"/>
              </a:ext>
            </a:extLst>
          </p:cNvPr>
          <p:cNvSpPr>
            <a:spLocks noGrp="1"/>
          </p:cNvSpPr>
          <p:nvPr>
            <p:ph idx="1"/>
          </p:nvPr>
        </p:nvSpPr>
        <p:spPr/>
        <p:txBody>
          <a:bodyPr>
            <a:normAutofit/>
          </a:bodyPr>
          <a:lstStyle/>
          <a:p>
            <a:r>
              <a:rPr lang="en-US" sz="2000" dirty="0"/>
              <a:t>You can only travel one direction in a (singly) linked list. You cannot use -&gt; next to go backwards.</a:t>
            </a:r>
          </a:p>
          <a:p>
            <a:endParaRPr lang="en-US" sz="2000" dirty="0"/>
          </a:p>
          <a:p>
            <a:r>
              <a:rPr lang="en-US" sz="2000" dirty="0"/>
              <a:t>There are special types of linked lists (doubly linked lists) where you have two pointers per node, allowing travel in both directions.</a:t>
            </a:r>
          </a:p>
          <a:p>
            <a:endParaRPr lang="en-US" sz="2000" dirty="0"/>
          </a:p>
          <a:p>
            <a:r>
              <a:rPr lang="en-US" sz="2000" dirty="0"/>
              <a:t>Our book likes to name the linked list pointers “link” but programmers also commonly name the pointers “next”. </a:t>
            </a:r>
          </a:p>
        </p:txBody>
      </p:sp>
    </p:spTree>
    <p:extLst>
      <p:ext uri="{BB962C8B-B14F-4D97-AF65-F5344CB8AC3E}">
        <p14:creationId xmlns:p14="http://schemas.microsoft.com/office/powerpoint/2010/main" val="1972232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86F3-8601-478B-B85B-3219BDD4FCCB}"/>
              </a:ext>
            </a:extLst>
          </p:cNvPr>
          <p:cNvSpPr>
            <a:spLocks noGrp="1"/>
          </p:cNvSpPr>
          <p:nvPr>
            <p:ph type="title"/>
          </p:nvPr>
        </p:nvSpPr>
        <p:spPr/>
        <p:txBody>
          <a:bodyPr/>
          <a:lstStyle/>
          <a:p>
            <a:r>
              <a:rPr lang="en-US" dirty="0"/>
              <a:t>Questions before we continue?</a:t>
            </a:r>
          </a:p>
        </p:txBody>
      </p:sp>
      <p:sp>
        <p:nvSpPr>
          <p:cNvPr id="3" name="Content Placeholder 2">
            <a:extLst>
              <a:ext uri="{FF2B5EF4-FFF2-40B4-BE49-F238E27FC236}">
                <a16:creationId xmlns:a16="http://schemas.microsoft.com/office/drawing/2014/main" id="{8BAD77A7-EC02-4C97-8367-A9FED37437BB}"/>
              </a:ext>
            </a:extLst>
          </p:cNvPr>
          <p:cNvSpPr>
            <a:spLocks noGrp="1"/>
          </p:cNvSpPr>
          <p:nvPr>
            <p:ph idx="1"/>
          </p:nvPr>
        </p:nvSpPr>
        <p:spPr/>
        <p:txBody>
          <a:bodyPr/>
          <a:lstStyle/>
          <a:p>
            <a:r>
              <a:rPr lang="en-US" dirty="0"/>
              <a:t>Next: how to search in a linked list</a:t>
            </a:r>
          </a:p>
        </p:txBody>
      </p:sp>
    </p:spTree>
    <p:extLst>
      <p:ext uri="{BB962C8B-B14F-4D97-AF65-F5344CB8AC3E}">
        <p14:creationId xmlns:p14="http://schemas.microsoft.com/office/powerpoint/2010/main" val="3824328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964-BFCF-4C0D-B8A3-F7439E1D2591}"/>
              </a:ext>
            </a:extLst>
          </p:cNvPr>
          <p:cNvSpPr>
            <a:spLocks noGrp="1"/>
          </p:cNvSpPr>
          <p:nvPr>
            <p:ph type="title"/>
          </p:nvPr>
        </p:nvSpPr>
        <p:spPr/>
        <p:txBody>
          <a:bodyPr>
            <a:normAutofit/>
          </a:bodyPr>
          <a:lstStyle/>
          <a:p>
            <a:r>
              <a:rPr lang="en-US" dirty="0"/>
              <a:t>How to search in a linked list: pseudocode</a:t>
            </a:r>
          </a:p>
        </p:txBody>
      </p:sp>
      <p:sp>
        <p:nvSpPr>
          <p:cNvPr id="3" name="Content Placeholder 2">
            <a:extLst>
              <a:ext uri="{FF2B5EF4-FFF2-40B4-BE49-F238E27FC236}">
                <a16:creationId xmlns:a16="http://schemas.microsoft.com/office/drawing/2014/main" id="{3E3E5E80-D950-4DFB-B435-654914E6FADC}"/>
              </a:ext>
            </a:extLst>
          </p:cNvPr>
          <p:cNvSpPr>
            <a:spLocks noGrp="1"/>
          </p:cNvSpPr>
          <p:nvPr>
            <p:ph idx="1"/>
          </p:nvPr>
        </p:nvSpPr>
        <p:spPr>
          <a:xfrm>
            <a:off x="1981200" y="1600200"/>
            <a:ext cx="8229599" cy="2008414"/>
          </a:xfrm>
        </p:spPr>
        <p:txBody>
          <a:bodyPr>
            <a:normAutofit fontScale="55000" lnSpcReduction="20000"/>
          </a:bodyPr>
          <a:lstStyle/>
          <a:p>
            <a:pPr marL="514350" indent="-514350">
              <a:buFont typeface="+mj-lt"/>
              <a:buAutoNum type="arabicPeriod"/>
            </a:pPr>
            <a:r>
              <a:rPr lang="en-US" dirty="0"/>
              <a:t>Declare a pointer (below, it is called “here”) to point to a node.</a:t>
            </a:r>
          </a:p>
          <a:p>
            <a:pPr marL="514350" indent="-514350">
              <a:buFont typeface="+mj-lt"/>
              <a:buAutoNum type="arabicPeriod"/>
            </a:pPr>
            <a:r>
              <a:rPr lang="en-US" dirty="0"/>
              <a:t>Set here to point to the head initially</a:t>
            </a:r>
          </a:p>
          <a:p>
            <a:pPr marL="514350" indent="-514350">
              <a:buFont typeface="+mj-lt"/>
              <a:buAutoNum type="arabicPeriod"/>
            </a:pPr>
            <a:r>
              <a:rPr lang="en-US" dirty="0"/>
              <a:t>Check whether the node we are pointing to contains the desired value</a:t>
            </a:r>
          </a:p>
          <a:p>
            <a:pPr marL="514350" indent="-514350">
              <a:buFont typeface="+mj-lt"/>
              <a:buAutoNum type="arabicPeriod"/>
            </a:pPr>
            <a:r>
              <a:rPr lang="en-US" dirty="0"/>
              <a:t>If the pointer’s value is the desired value, return the pointer.</a:t>
            </a:r>
          </a:p>
          <a:p>
            <a:pPr marL="514350" indent="-514350">
              <a:buFont typeface="+mj-lt"/>
              <a:buAutoNum type="arabicPeriod"/>
            </a:pPr>
            <a:r>
              <a:rPr lang="en-US" dirty="0"/>
              <a:t>If not, move to the next node of the linked list (here = here-&gt;next)</a:t>
            </a:r>
          </a:p>
          <a:p>
            <a:pPr marL="514350" indent="-514350">
              <a:buFont typeface="+mj-lt"/>
              <a:buAutoNum type="arabicPeriod"/>
            </a:pPr>
            <a:r>
              <a:rPr lang="en-US" dirty="0"/>
              <a:t>Otherwise, if we search all the way until we reach null, the desired value must not be present in the Linked List.</a:t>
            </a:r>
          </a:p>
        </p:txBody>
      </p:sp>
      <p:pic>
        <p:nvPicPr>
          <p:cNvPr id="8" name="Picture 4" descr="15">
            <a:extLst>
              <a:ext uri="{FF2B5EF4-FFF2-40B4-BE49-F238E27FC236}">
                <a16:creationId xmlns:a16="http://schemas.microsoft.com/office/drawing/2014/main" id="{C5440A1B-149F-4590-B929-D1EB5F4D89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806"/>
          <a:stretch/>
        </p:blipFill>
        <p:spPr bwMode="auto">
          <a:xfrm>
            <a:off x="2482908" y="3819746"/>
            <a:ext cx="3176469" cy="246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0708619D-4C4F-4F6F-897A-B33A46EA051F}"/>
              </a:ext>
            </a:extLst>
          </p:cNvPr>
          <p:cNvSpPr/>
          <p:nvPr/>
        </p:nvSpPr>
        <p:spPr>
          <a:xfrm>
            <a:off x="2115058" y="4800602"/>
            <a:ext cx="1281793" cy="440871"/>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305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If you need to search and then insert something into a linked list, you should declare two pointers to help you search.</a:t>
            </a:r>
          </a:p>
          <a:p>
            <a:pPr lvl="1"/>
            <a:r>
              <a:rPr lang="en-US" sz="2000" dirty="0"/>
              <a:t>One pointer to point at the current location</a:t>
            </a:r>
          </a:p>
          <a:p>
            <a:pPr lvl="1"/>
            <a:r>
              <a:rPr lang="en-US" sz="2000" dirty="0"/>
              <a:t>One pointer to point at the previous location</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3"/>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88AD4D-6DBA-4048-95EE-63051D14DF80}"/>
              </a:ext>
            </a:extLst>
          </p:cNvPr>
          <p:cNvCxnSpPr>
            <a:cxnSpLocks/>
          </p:cNvCxnSpPr>
          <p:nvPr/>
        </p:nvCxnSpPr>
        <p:spPr>
          <a:xfrm flipH="1">
            <a:off x="5845910" y="3429001"/>
            <a:ext cx="1852245"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F960241-0BDB-4963-8CFB-1283D6262281}"/>
              </a:ext>
            </a:extLst>
          </p:cNvPr>
          <p:cNvCxnSpPr>
            <a:cxnSpLocks/>
          </p:cNvCxnSpPr>
          <p:nvPr/>
        </p:nvCxnSpPr>
        <p:spPr>
          <a:xfrm flipH="1">
            <a:off x="4600434" y="3429001"/>
            <a:ext cx="3097721" cy="581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A987D3E-49AB-46C5-BAC1-03FA7B2FDC52}"/>
              </a:ext>
            </a:extLst>
          </p:cNvPr>
          <p:cNvSpPr txBox="1"/>
          <p:nvPr/>
        </p:nvSpPr>
        <p:spPr>
          <a:xfrm>
            <a:off x="7635362" y="3141785"/>
            <a:ext cx="2469931" cy="1477328"/>
          </a:xfrm>
          <a:prstGeom prst="rect">
            <a:avLst/>
          </a:prstGeom>
          <a:noFill/>
        </p:spPr>
        <p:txBody>
          <a:bodyPr wrap="square" rtlCol="0">
            <a:spAutoFit/>
          </a:bodyPr>
          <a:lstStyle/>
          <a:p>
            <a:r>
              <a:rPr lang="en-US" dirty="0"/>
              <a:t>Declare pointers to point at the current and previous node.  </a:t>
            </a:r>
          </a:p>
          <a:p>
            <a:endParaRPr lang="en-US" dirty="0"/>
          </a:p>
          <a:p>
            <a:endParaRPr lang="en-US" dirty="0"/>
          </a:p>
        </p:txBody>
      </p:sp>
    </p:spTree>
    <p:extLst>
      <p:ext uri="{BB962C8B-B14F-4D97-AF65-F5344CB8AC3E}">
        <p14:creationId xmlns:p14="http://schemas.microsoft.com/office/powerpoint/2010/main" val="3450354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AE6-95C5-4108-9931-2AC0B7D9B160}"/>
              </a:ext>
            </a:extLst>
          </p:cNvPr>
          <p:cNvSpPr>
            <a:spLocks noGrp="1"/>
          </p:cNvSpPr>
          <p:nvPr>
            <p:ph type="title"/>
          </p:nvPr>
        </p:nvSpPr>
        <p:spPr/>
        <p:txBody>
          <a:bodyPr>
            <a:normAutofit/>
          </a:bodyPr>
          <a:lstStyle/>
          <a:p>
            <a:r>
              <a:rPr lang="en-US" dirty="0"/>
              <a:t>More Hints  Searching and inserting</a:t>
            </a:r>
          </a:p>
        </p:txBody>
      </p:sp>
      <p:sp>
        <p:nvSpPr>
          <p:cNvPr id="3" name="Content Placeholder 2">
            <a:extLst>
              <a:ext uri="{FF2B5EF4-FFF2-40B4-BE49-F238E27FC236}">
                <a16:creationId xmlns:a16="http://schemas.microsoft.com/office/drawing/2014/main" id="{60EE1B5C-9B46-4E0E-9FC8-4172B6A55CA1}"/>
              </a:ext>
            </a:extLst>
          </p:cNvPr>
          <p:cNvSpPr>
            <a:spLocks noGrp="1"/>
          </p:cNvSpPr>
          <p:nvPr>
            <p:ph idx="1"/>
          </p:nvPr>
        </p:nvSpPr>
        <p:spPr/>
        <p:txBody>
          <a:bodyPr>
            <a:normAutofit/>
          </a:bodyPr>
          <a:lstStyle/>
          <a:p>
            <a:pPr marL="0" indent="0">
              <a:buNone/>
            </a:pPr>
            <a:r>
              <a:rPr lang="en-US" sz="2000" dirty="0"/>
              <a:t>You can use a while  loop to step through the linked list until the current and previous pointers find the desired location.</a:t>
            </a:r>
          </a:p>
          <a:p>
            <a:pPr marL="0" indent="0">
              <a:buNone/>
            </a:pPr>
            <a:r>
              <a:rPr lang="en-US" sz="2000" dirty="0"/>
              <a:t>Then, you can use current and previous pointers to help insert the node you want to insert:</a:t>
            </a:r>
          </a:p>
        </p:txBody>
      </p:sp>
      <p:pic>
        <p:nvPicPr>
          <p:cNvPr id="5" name="Picture 4">
            <a:extLst>
              <a:ext uri="{FF2B5EF4-FFF2-40B4-BE49-F238E27FC236}">
                <a16:creationId xmlns:a16="http://schemas.microsoft.com/office/drawing/2014/main" id="{060CEAA7-603F-48E6-B693-A0ACC0A3B9FA}"/>
              </a:ext>
            </a:extLst>
          </p:cNvPr>
          <p:cNvPicPr/>
          <p:nvPr/>
        </p:nvPicPr>
        <p:blipFill>
          <a:blip r:embed="rId2"/>
          <a:stretch>
            <a:fillRect/>
          </a:stretch>
        </p:blipFill>
        <p:spPr>
          <a:xfrm>
            <a:off x="1844836" y="3942496"/>
            <a:ext cx="5654161" cy="2413855"/>
          </a:xfrm>
          <a:prstGeom prst="rect">
            <a:avLst/>
          </a:prstGeom>
        </p:spPr>
      </p:pic>
      <p:sp>
        <p:nvSpPr>
          <p:cNvPr id="6" name="Oval 5">
            <a:extLst>
              <a:ext uri="{FF2B5EF4-FFF2-40B4-BE49-F238E27FC236}">
                <a16:creationId xmlns:a16="http://schemas.microsoft.com/office/drawing/2014/main" id="{3E69519F-8D72-455C-9402-662C75A21EEA}"/>
              </a:ext>
            </a:extLst>
          </p:cNvPr>
          <p:cNvSpPr/>
          <p:nvPr/>
        </p:nvSpPr>
        <p:spPr>
          <a:xfrm>
            <a:off x="4158190" y="4010452"/>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5D6D30-A13D-438C-9DAE-5E5D60AC5DB5}"/>
              </a:ext>
            </a:extLst>
          </p:cNvPr>
          <p:cNvSpPr/>
          <p:nvPr/>
        </p:nvSpPr>
        <p:spPr>
          <a:xfrm>
            <a:off x="5483032" y="3983097"/>
            <a:ext cx="976923" cy="28917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FA3BF5-3517-42F1-8E27-638ADD3C109C}"/>
              </a:ext>
            </a:extLst>
          </p:cNvPr>
          <p:cNvSpPr txBox="1"/>
          <p:nvPr/>
        </p:nvSpPr>
        <p:spPr>
          <a:xfrm>
            <a:off x="7846916" y="3557189"/>
            <a:ext cx="3739342" cy="2684068"/>
          </a:xfrm>
          <a:prstGeom prst="rect">
            <a:avLst/>
          </a:prstGeom>
          <a:noFill/>
        </p:spPr>
        <p:txBody>
          <a:bodyPr wrap="square">
            <a:spAutoFit/>
          </a:bodyPr>
          <a:lstStyle/>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prev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ListNode* curr = head;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(curr != </a:t>
            </a:r>
            <a:r>
              <a:rPr lang="en-US" sz="12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3550" indent="-463550">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 (curr-&gt;data == desiredValue)</a:t>
            </a:r>
          </a:p>
          <a:p>
            <a:pPr marL="746125" lvl="1" indent="-288925">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break;</a:t>
            </a:r>
          </a:p>
          <a:p>
            <a:pPr marL="746125" lvl="1" indent="-288925">
              <a:lnSpc>
                <a:spcPct val="107000"/>
              </a:lnSpc>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746125" lvl="1" indent="-288925">
              <a:lnSpc>
                <a:spcPct val="107000"/>
              </a:lnSpc>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curr</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curr-&gt;next;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rPr>
              <a:t>nodeToInsert-&gt;next =</a:t>
            </a:r>
            <a:r>
              <a:rPr lang="en-US" sz="1200" dirty="0">
                <a:solidFill>
                  <a:srgbClr val="000000"/>
                </a:solidFill>
                <a:latin typeface="Consolas" panose="020B0609020204030204" pitchFamily="49" charset="0"/>
                <a:cs typeface="Times New Roman" panose="02020603050405020304" pitchFamily="18" charset="0"/>
              </a:rPr>
              <a:t> current;</a:t>
            </a:r>
            <a:endPar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prev</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-&gt;next = nodeToInsert;</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7275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206B-DDF4-4408-AC78-D0F9D83070C7}"/>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50B788B3-B678-4F48-93B6-8299C3FEB434}"/>
              </a:ext>
            </a:extLst>
          </p:cNvPr>
          <p:cNvSpPr>
            <a:spLocks noGrp="1"/>
          </p:cNvSpPr>
          <p:nvPr>
            <p:ph idx="1"/>
          </p:nvPr>
        </p:nvSpPr>
        <p:spPr/>
        <p:txBody>
          <a:bodyPr>
            <a:normAutofit/>
          </a:bodyPr>
          <a:lstStyle/>
          <a:p>
            <a:r>
              <a:rPr lang="en-US" sz="2000" dirty="0"/>
              <a:t>How to use linked lists with classes, constructors and destructors</a:t>
            </a:r>
          </a:p>
          <a:p>
            <a:r>
              <a:rPr lang="en-US" sz="2000" dirty="0"/>
              <a:t>More demos</a:t>
            </a:r>
          </a:p>
        </p:txBody>
      </p:sp>
    </p:spTree>
    <p:extLst>
      <p:ext uri="{BB962C8B-B14F-4D97-AF65-F5344CB8AC3E}">
        <p14:creationId xmlns:p14="http://schemas.microsoft.com/office/powerpoint/2010/main" val="66338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F59E-DD71-4AEA-87A3-ABAF4532A018}"/>
              </a:ext>
            </a:extLst>
          </p:cNvPr>
          <p:cNvSpPr>
            <a:spLocks noGrp="1"/>
          </p:cNvSpPr>
          <p:nvPr>
            <p:ph type="title"/>
          </p:nvPr>
        </p:nvSpPr>
        <p:spPr/>
        <p:txBody>
          <a:bodyPr>
            <a:normAutofit/>
          </a:bodyPr>
          <a:lstStyle/>
          <a:p>
            <a:r>
              <a:rPr lang="en-US" dirty="0"/>
              <a:t>1. Declaring a struct or object for the Node</a:t>
            </a:r>
          </a:p>
        </p:txBody>
      </p:sp>
      <p:sp>
        <p:nvSpPr>
          <p:cNvPr id="3" name="Content Placeholder 2">
            <a:extLst>
              <a:ext uri="{FF2B5EF4-FFF2-40B4-BE49-F238E27FC236}">
                <a16:creationId xmlns:a16="http://schemas.microsoft.com/office/drawing/2014/main" id="{7D55D7AA-726A-477C-1BEC-F23F576ECE3A}"/>
              </a:ext>
            </a:extLst>
          </p:cNvPr>
          <p:cNvSpPr>
            <a:spLocks noGrp="1"/>
          </p:cNvSpPr>
          <p:nvPr>
            <p:ph idx="1"/>
          </p:nvPr>
        </p:nvSpPr>
        <p:spPr/>
        <p:txBody>
          <a:bodyPr/>
          <a:lstStyle/>
          <a:p>
            <a:r>
              <a:rPr lang="en-US" altLang="en-US" sz="2000" dirty="0"/>
              <a:t>Declare a struct or object for the node:</a:t>
            </a:r>
          </a:p>
          <a:p>
            <a:pPr lvl="1">
              <a:buFontTx/>
              <a:buNone/>
            </a:pPr>
            <a:r>
              <a:rPr lang="en-US" altLang="en-US" sz="2000" dirty="0"/>
              <a:t>	</a:t>
            </a:r>
            <a:r>
              <a:rPr lang="en-US" altLang="en-US" sz="2000" dirty="0">
                <a:latin typeface="Courier New" panose="02070309020205020404" pitchFamily="49" charset="0"/>
              </a:rPr>
              <a:t>struct </a:t>
            </a:r>
            <a:r>
              <a:rPr lang="en-US" altLang="en-US" sz="2000" dirty="0" err="1">
                <a:latin typeface="Courier New" panose="02070309020205020404" pitchFamily="49" charset="0"/>
              </a:rPr>
              <a:t>ListNode</a:t>
            </a: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	{</a:t>
            </a:r>
          </a:p>
          <a:p>
            <a:pPr lvl="1">
              <a:buFontTx/>
              <a:buNone/>
            </a:pPr>
            <a:r>
              <a:rPr lang="en-US" altLang="en-US" sz="2000" dirty="0">
                <a:latin typeface="Courier New" panose="02070309020205020404" pitchFamily="49" charset="0"/>
              </a:rPr>
              <a:t>			int data;</a:t>
            </a:r>
          </a:p>
          <a:p>
            <a:pPr lvl="1">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ListNode</a:t>
            </a:r>
            <a:r>
              <a:rPr lang="en-US" altLang="en-US" sz="2000" dirty="0">
                <a:latin typeface="Courier New" panose="02070309020205020404" pitchFamily="49" charset="0"/>
              </a:rPr>
              <a:t> *next;</a:t>
            </a:r>
          </a:p>
          <a:p>
            <a:pPr lvl="1">
              <a:buFontTx/>
              <a:buNone/>
            </a:pPr>
            <a:r>
              <a:rPr lang="en-US" altLang="en-US" sz="2000" dirty="0">
                <a:latin typeface="Courier New" panose="02070309020205020404" pitchFamily="49" charset="0"/>
              </a:rPr>
              <a:t>	};</a:t>
            </a:r>
          </a:p>
          <a:p>
            <a:pPr lvl="1">
              <a:buFontTx/>
              <a:buNone/>
            </a:pPr>
            <a:endParaRPr lang="en-US" altLang="en-US" sz="2000" dirty="0">
              <a:latin typeface="Courier New" panose="02070309020205020404" pitchFamily="49" charset="0"/>
            </a:endParaRPr>
          </a:p>
          <a:p>
            <a:r>
              <a:rPr lang="en-US" altLang="en-US" sz="2000" dirty="0"/>
              <a:t>No memory is allocated at this time.  All you are doing is saying what each node looks like. </a:t>
            </a:r>
          </a:p>
          <a:p>
            <a:r>
              <a:rPr lang="en-US" altLang="en-US" sz="2000" dirty="0"/>
              <a:t>Make sure your struct or object includes a pointer so that you can connect to the next node.</a:t>
            </a:r>
          </a:p>
          <a:p>
            <a:endParaRPr lang="en-US" dirty="0"/>
          </a:p>
        </p:txBody>
      </p:sp>
      <p:pic>
        <p:nvPicPr>
          <p:cNvPr id="7" name="Picture 6">
            <a:extLst>
              <a:ext uri="{FF2B5EF4-FFF2-40B4-BE49-F238E27FC236}">
                <a16:creationId xmlns:a16="http://schemas.microsoft.com/office/drawing/2014/main" id="{6FD0B0FE-E633-47B7-916C-8B288D8B86AE}"/>
              </a:ext>
            </a:extLst>
          </p:cNvPr>
          <p:cNvPicPr>
            <a:picLocks noChangeAspect="1"/>
          </p:cNvPicPr>
          <p:nvPr/>
        </p:nvPicPr>
        <p:blipFill>
          <a:blip r:embed="rId3"/>
          <a:stretch>
            <a:fillRect/>
          </a:stretch>
        </p:blipFill>
        <p:spPr>
          <a:xfrm>
            <a:off x="6248400" y="2631807"/>
            <a:ext cx="1505037" cy="1091565"/>
          </a:xfrm>
          <a:prstGeom prst="rect">
            <a:avLst/>
          </a:prstGeom>
        </p:spPr>
      </p:pic>
    </p:spTree>
    <p:extLst>
      <p:ext uri="{BB962C8B-B14F-4D97-AF65-F5344CB8AC3E}">
        <p14:creationId xmlns:p14="http://schemas.microsoft.com/office/powerpoint/2010/main" val="175135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6837-E52A-419B-8FB9-8A2032B262AB}"/>
              </a:ext>
            </a:extLst>
          </p:cNvPr>
          <p:cNvSpPr>
            <a:spLocks noGrp="1"/>
          </p:cNvSpPr>
          <p:nvPr>
            <p:ph type="title"/>
          </p:nvPr>
        </p:nvSpPr>
        <p:spPr/>
        <p:txBody>
          <a:bodyPr/>
          <a:lstStyle/>
          <a:p>
            <a:r>
              <a:rPr lang="en-US" dirty="0"/>
              <a:t>Making constructors</a:t>
            </a:r>
          </a:p>
        </p:txBody>
      </p:sp>
      <p:sp>
        <p:nvSpPr>
          <p:cNvPr id="3" name="Content Placeholder 2">
            <a:extLst>
              <a:ext uri="{FF2B5EF4-FFF2-40B4-BE49-F238E27FC236}">
                <a16:creationId xmlns:a16="http://schemas.microsoft.com/office/drawing/2014/main" id="{2587894E-D74A-4A58-A532-AD965586A11C}"/>
              </a:ext>
            </a:extLst>
          </p:cNvPr>
          <p:cNvSpPr>
            <a:spLocks noGrp="1"/>
          </p:cNvSpPr>
          <p:nvPr>
            <p:ph idx="1"/>
          </p:nvPr>
        </p:nvSpPr>
        <p:spPr>
          <a:xfrm>
            <a:off x="1981200" y="1600201"/>
            <a:ext cx="3302000" cy="4525963"/>
          </a:xfrm>
        </p:spPr>
        <p:txBody>
          <a:bodyPr>
            <a:normAutofit/>
          </a:bodyPr>
          <a:lstStyle/>
          <a:p>
            <a:r>
              <a:rPr lang="en-US" sz="2200" dirty="0"/>
              <a:t>Recall, you can use a class to make nodes for a linked list or other data structure</a:t>
            </a:r>
          </a:p>
          <a:p>
            <a:r>
              <a:rPr lang="en-US" sz="2200" dirty="0"/>
              <a:t>You can declare constructors to initialize objects for nodes.</a:t>
            </a:r>
          </a:p>
          <a:p>
            <a:pPr lvl="1"/>
            <a:r>
              <a:rPr lang="en-US" sz="2200" dirty="0"/>
              <a:t>It’s a good idea to initialize pointers to NULL initially and initialize data in your object to a known value</a:t>
            </a:r>
          </a:p>
          <a:p>
            <a:endParaRPr lang="en-US" dirty="0"/>
          </a:p>
        </p:txBody>
      </p:sp>
      <p:pic>
        <p:nvPicPr>
          <p:cNvPr id="5" name="Picture 4">
            <a:extLst>
              <a:ext uri="{FF2B5EF4-FFF2-40B4-BE49-F238E27FC236}">
                <a16:creationId xmlns:a16="http://schemas.microsoft.com/office/drawing/2014/main" id="{0AE9CE30-9977-4DBA-8679-070C0F1050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7583" y="1714500"/>
            <a:ext cx="4964062" cy="300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E3239EE-49FE-4E21-84B8-02676C24BE3D}"/>
              </a:ext>
            </a:extLst>
          </p:cNvPr>
          <p:cNvSpPr/>
          <p:nvPr/>
        </p:nvSpPr>
        <p:spPr>
          <a:xfrm>
            <a:off x="6096001" y="3774832"/>
            <a:ext cx="4173415" cy="405283"/>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00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a:xfrm>
            <a:off x="380999" y="60325"/>
            <a:ext cx="11429999" cy="1325563"/>
          </a:xfrm>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2051537" y="1248509"/>
            <a:ext cx="3226050" cy="4525963"/>
          </a:xfrm>
        </p:spPr>
        <p:txBody>
          <a:bodyPr>
            <a:normAutofit/>
          </a:bodyPr>
          <a:lstStyle/>
          <a:p>
            <a:pPr marL="0" indent="0">
              <a:buNone/>
            </a:pPr>
            <a:r>
              <a:rPr lang="en-US" sz="2200" dirty="0"/>
              <a:t>Destructors are special member functions used to delete objects from a class.</a:t>
            </a:r>
          </a:p>
          <a:p>
            <a:pPr marL="0" indent="0">
              <a:buNone/>
            </a:pPr>
            <a:endParaRPr lang="en-US" sz="2200" dirty="0"/>
          </a:p>
          <a:p>
            <a:pPr marL="0" indent="0">
              <a:buNone/>
            </a:pPr>
            <a:r>
              <a:rPr lang="en-US" sz="2200" dirty="0"/>
              <a:t>You put a ~ in front of the class name to create a destructor.</a:t>
            </a:r>
          </a:p>
          <a:p>
            <a:pPr marL="0" indent="0">
              <a:buNone/>
            </a:pPr>
            <a:endParaRPr lang="en-US" sz="2200" dirty="0"/>
          </a:p>
          <a:p>
            <a:pPr marL="0" indent="0">
              <a:buNone/>
            </a:pPr>
            <a:endParaRPr lang="en-US" sz="2200" dirty="0"/>
          </a:p>
          <a:p>
            <a:pPr marL="0" indent="0">
              <a:buNone/>
            </a:pPr>
            <a:endParaRPr lang="en-US" dirty="0"/>
          </a:p>
        </p:txBody>
      </p:sp>
      <p:pic>
        <p:nvPicPr>
          <p:cNvPr id="6" name="Picture 5">
            <a:extLst>
              <a:ext uri="{FF2B5EF4-FFF2-40B4-BE49-F238E27FC236}">
                <a16:creationId xmlns:a16="http://schemas.microsoft.com/office/drawing/2014/main" id="{B49718AF-FB04-4B33-A8AB-C4FEC777F6CC}"/>
              </a:ext>
            </a:extLst>
          </p:cNvPr>
          <p:cNvPicPr>
            <a:picLocks noChangeAspect="1"/>
          </p:cNvPicPr>
          <p:nvPr/>
        </p:nvPicPr>
        <p:blipFill>
          <a:blip r:embed="rId2"/>
          <a:stretch>
            <a:fillRect/>
          </a:stretch>
        </p:blipFill>
        <p:spPr>
          <a:xfrm>
            <a:off x="5519194" y="1579302"/>
            <a:ext cx="4691606" cy="4436895"/>
          </a:xfrm>
          <a:prstGeom prst="rect">
            <a:avLst/>
          </a:prstGeom>
        </p:spPr>
      </p:pic>
      <p:sp>
        <p:nvSpPr>
          <p:cNvPr id="7" name="Rectangle 6">
            <a:extLst>
              <a:ext uri="{FF2B5EF4-FFF2-40B4-BE49-F238E27FC236}">
                <a16:creationId xmlns:a16="http://schemas.microsoft.com/office/drawing/2014/main" id="{1FCE1182-2BF2-4D78-9C13-86EA9C7E2EE2}"/>
              </a:ext>
            </a:extLst>
          </p:cNvPr>
          <p:cNvSpPr/>
          <p:nvPr/>
        </p:nvSpPr>
        <p:spPr>
          <a:xfrm>
            <a:off x="5745452" y="2404721"/>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63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2254BB-D8B6-4BF1-959C-331ACDE85BA7}"/>
              </a:ext>
            </a:extLst>
          </p:cNvPr>
          <p:cNvPicPr>
            <a:picLocks noChangeAspect="1"/>
          </p:cNvPicPr>
          <p:nvPr/>
        </p:nvPicPr>
        <p:blipFill>
          <a:blip r:embed="rId2"/>
          <a:stretch>
            <a:fillRect/>
          </a:stretch>
        </p:blipFill>
        <p:spPr>
          <a:xfrm>
            <a:off x="5806831" y="1417639"/>
            <a:ext cx="4691606" cy="4436895"/>
          </a:xfrm>
          <a:prstGeom prst="rect">
            <a:avLst/>
          </a:prstGeom>
        </p:spPr>
      </p:pic>
      <p:sp>
        <p:nvSpPr>
          <p:cNvPr id="2" name="Title 1">
            <a:extLst>
              <a:ext uri="{FF2B5EF4-FFF2-40B4-BE49-F238E27FC236}">
                <a16:creationId xmlns:a16="http://schemas.microsoft.com/office/drawing/2014/main" id="{26B98CAA-15CD-4902-BD0D-36B5A91C0BA0}"/>
              </a:ext>
            </a:extLst>
          </p:cNvPr>
          <p:cNvSpPr>
            <a:spLocks noGrp="1"/>
          </p:cNvSpPr>
          <p:nvPr>
            <p:ph type="title"/>
          </p:nvPr>
        </p:nvSpPr>
        <p:spPr>
          <a:xfrm>
            <a:off x="381000" y="92076"/>
            <a:ext cx="11429999" cy="1325563"/>
          </a:xfrm>
        </p:spPr>
        <p:txBody>
          <a:bodyPr/>
          <a:lstStyle/>
          <a:p>
            <a:r>
              <a:rPr lang="en-US" dirty="0"/>
              <a:t>Deleting items and Destructors</a:t>
            </a:r>
          </a:p>
        </p:txBody>
      </p:sp>
      <p:sp>
        <p:nvSpPr>
          <p:cNvPr id="3" name="Content Placeholder 2">
            <a:extLst>
              <a:ext uri="{FF2B5EF4-FFF2-40B4-BE49-F238E27FC236}">
                <a16:creationId xmlns:a16="http://schemas.microsoft.com/office/drawing/2014/main" id="{3DBD61A7-B8C5-4255-ACD9-9DE72BBCF5E8}"/>
              </a:ext>
            </a:extLst>
          </p:cNvPr>
          <p:cNvSpPr>
            <a:spLocks noGrp="1"/>
          </p:cNvSpPr>
          <p:nvPr>
            <p:ph idx="1"/>
          </p:nvPr>
        </p:nvSpPr>
        <p:spPr>
          <a:xfrm>
            <a:off x="1811766" y="1248509"/>
            <a:ext cx="3825631" cy="4525963"/>
          </a:xfrm>
        </p:spPr>
        <p:txBody>
          <a:bodyPr>
            <a:normAutofit lnSpcReduction="10000"/>
          </a:bodyPr>
          <a:lstStyle/>
          <a:p>
            <a:pPr marL="0" indent="0">
              <a:buNone/>
            </a:pPr>
            <a:r>
              <a:rPr lang="en-US" sz="2200" dirty="0"/>
              <a:t>Destructors allow us to delete linked lists and nodes when we are finished.  </a:t>
            </a:r>
          </a:p>
          <a:p>
            <a:pPr marL="0" indent="0">
              <a:buNone/>
            </a:pPr>
            <a:endParaRPr lang="en-US" sz="2200" dirty="0"/>
          </a:p>
          <a:p>
            <a:pPr marL="0" indent="0">
              <a:buNone/>
            </a:pPr>
            <a:r>
              <a:rPr lang="en-US" sz="2200" dirty="0"/>
              <a:t>If we do not delete our linked lists, we could run out of memory and cause our computer to crash.</a:t>
            </a:r>
          </a:p>
          <a:p>
            <a:pPr marL="0" indent="0">
              <a:buNone/>
            </a:pPr>
            <a:endParaRPr lang="en-US" sz="2200" dirty="0"/>
          </a:p>
          <a:p>
            <a:pPr marL="0" indent="0">
              <a:buNone/>
            </a:pPr>
            <a:r>
              <a:rPr lang="en-US" sz="2200" dirty="0"/>
              <a:t>It’s a good practice to always include destructors when using linked lists so that you can clean up your memory when you are finished using it.</a:t>
            </a:r>
          </a:p>
          <a:p>
            <a:pPr marL="0" indent="0">
              <a:buNone/>
            </a:pPr>
            <a:endParaRPr lang="en-US" sz="2200" dirty="0"/>
          </a:p>
          <a:p>
            <a:pPr marL="0" indent="0">
              <a:buNone/>
            </a:pPr>
            <a:endParaRPr lang="en-US" dirty="0"/>
          </a:p>
        </p:txBody>
      </p:sp>
      <p:sp>
        <p:nvSpPr>
          <p:cNvPr id="6" name="Rectangle 5">
            <a:extLst>
              <a:ext uri="{FF2B5EF4-FFF2-40B4-BE49-F238E27FC236}">
                <a16:creationId xmlns:a16="http://schemas.microsoft.com/office/drawing/2014/main" id="{23684E5A-99C0-4BCB-BBAD-DD24EF051F27}"/>
              </a:ext>
            </a:extLst>
          </p:cNvPr>
          <p:cNvSpPr/>
          <p:nvPr/>
        </p:nvSpPr>
        <p:spPr>
          <a:xfrm>
            <a:off x="5942478" y="2263266"/>
            <a:ext cx="1628688" cy="373152"/>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551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E002-036F-48E5-9BBC-FFEFA88C57B0}"/>
              </a:ext>
            </a:extLst>
          </p:cNvPr>
          <p:cNvSpPr>
            <a:spLocks noGrp="1"/>
          </p:cNvSpPr>
          <p:nvPr>
            <p:ph type="title"/>
          </p:nvPr>
        </p:nvSpPr>
        <p:spPr/>
        <p:txBody>
          <a:bodyPr>
            <a:normAutofit/>
          </a:bodyPr>
          <a:lstStyle/>
          <a:p>
            <a:r>
              <a:rPr lang="en-US" dirty="0"/>
              <a:t>Another way to define a destructor</a:t>
            </a:r>
          </a:p>
        </p:txBody>
      </p:sp>
      <p:sp>
        <p:nvSpPr>
          <p:cNvPr id="3" name="Content Placeholder 2">
            <a:extLst>
              <a:ext uri="{FF2B5EF4-FFF2-40B4-BE49-F238E27FC236}">
                <a16:creationId xmlns:a16="http://schemas.microsoft.com/office/drawing/2014/main" id="{E35B6303-5699-4954-9361-1982BB2ED2DF}"/>
              </a:ext>
            </a:extLst>
          </p:cNvPr>
          <p:cNvSpPr>
            <a:spLocks noGrp="1"/>
          </p:cNvSpPr>
          <p:nvPr>
            <p:ph idx="1"/>
          </p:nvPr>
        </p:nvSpPr>
        <p:spPr>
          <a:xfrm>
            <a:off x="1981200" y="1600201"/>
            <a:ext cx="3536462" cy="4525963"/>
          </a:xfrm>
        </p:spPr>
        <p:txBody>
          <a:bodyPr>
            <a:normAutofit lnSpcReduction="10000"/>
          </a:bodyPr>
          <a:lstStyle/>
          <a:p>
            <a:r>
              <a:rPr lang="en-US" sz="2000" dirty="0"/>
              <a:t>You can also make a destructor using a loop to delete the items in the linked list.</a:t>
            </a:r>
          </a:p>
          <a:p>
            <a:pPr marL="0" indent="0">
              <a:buNone/>
            </a:pPr>
            <a:endParaRPr lang="en-US" sz="2000" dirty="0"/>
          </a:p>
          <a:p>
            <a:r>
              <a:rPr lang="en-US" sz="2000" dirty="0"/>
              <a:t>This code will read each item of the linked list, starting with the head and ending with null.  This code changes head to be the next value in the list, and then deletes the current value.</a:t>
            </a:r>
          </a:p>
          <a:p>
            <a:endParaRPr lang="en-US" sz="2000" dirty="0"/>
          </a:p>
          <a:p>
            <a:r>
              <a:rPr lang="en-US" sz="2000" dirty="0"/>
              <a:t>Once we reach null, all nodes will be deleted.</a:t>
            </a:r>
          </a:p>
          <a:p>
            <a:endParaRPr lang="en-US" dirty="0"/>
          </a:p>
        </p:txBody>
      </p:sp>
      <p:sp>
        <p:nvSpPr>
          <p:cNvPr id="6" name="TextBox 5">
            <a:extLst>
              <a:ext uri="{FF2B5EF4-FFF2-40B4-BE49-F238E27FC236}">
                <a16:creationId xmlns:a16="http://schemas.microsoft.com/office/drawing/2014/main" id="{432239C3-D3D6-4862-920B-C88DBBBA798F}"/>
              </a:ext>
            </a:extLst>
          </p:cNvPr>
          <p:cNvSpPr txBox="1"/>
          <p:nvPr/>
        </p:nvSpPr>
        <p:spPr>
          <a:xfrm>
            <a:off x="5791200" y="2337317"/>
            <a:ext cx="4572000" cy="2585323"/>
          </a:xfrm>
          <a:prstGeom prst="rect">
            <a:avLst/>
          </a:prstGeom>
          <a:noFill/>
        </p:spPr>
        <p:txBody>
          <a:bodyPr wrap="square">
            <a:spAutoFit/>
          </a:bodyPr>
          <a:lstStyle/>
          <a:p>
            <a:r>
              <a:rPr lang="en-US" dirty="0">
                <a:solidFill>
                  <a:srgbClr val="2B91AF"/>
                </a:solidFill>
                <a:latin typeface="Consolas" panose="020B0609020204030204" pitchFamily="49" charset="0"/>
              </a:rPr>
              <a:t>MyLinkedList</a:t>
            </a:r>
            <a:r>
              <a:rPr lang="en-US" dirty="0">
                <a:solidFill>
                  <a:srgbClr val="000000"/>
                </a:solidFill>
                <a:latin typeface="Consolas" panose="020B0609020204030204" pitchFamily="49" charset="0"/>
              </a:rPr>
              <a:t>::~MyLinkedList()</a:t>
            </a:r>
          </a:p>
          <a:p>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(head != </a:t>
            </a:r>
            <a:r>
              <a:rPr lang="en-US" dirty="0">
                <a:solidFill>
                  <a:srgbClr val="0000FF"/>
                </a:solidFill>
                <a:latin typeface="Consolas" panose="020B0609020204030204" pitchFamily="49" charset="0"/>
              </a:rPr>
              <a:t>nullptr</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2"/>
            <a:r>
              <a:rPr lang="en-US" dirty="0">
                <a:solidFill>
                  <a:srgbClr val="2B91AF"/>
                </a:solidFill>
                <a:latin typeface="Consolas" panose="020B0609020204030204" pitchFamily="49" charset="0"/>
              </a:rPr>
              <a:t>Node</a:t>
            </a:r>
            <a:r>
              <a:rPr lang="en-US" dirty="0">
                <a:solidFill>
                  <a:srgbClr val="000000"/>
                </a:solidFill>
                <a:latin typeface="Consolas" panose="020B0609020204030204" pitchFamily="49" charset="0"/>
              </a:rPr>
              <a:t>* oldHead = head;</a:t>
            </a:r>
          </a:p>
          <a:p>
            <a:pPr lvl="2"/>
            <a:r>
              <a:rPr lang="en-US" dirty="0">
                <a:solidFill>
                  <a:srgbClr val="000000"/>
                </a:solidFill>
                <a:latin typeface="Consolas" panose="020B0609020204030204" pitchFamily="49" charset="0"/>
              </a:rPr>
              <a:t>head = head-&gt;next;</a:t>
            </a:r>
          </a:p>
          <a:p>
            <a:pPr lvl="2"/>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oldHead;</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231527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7355-A92C-4AA0-A7E0-867B95D3271C}"/>
              </a:ext>
            </a:extLst>
          </p:cNvPr>
          <p:cNvSpPr>
            <a:spLocks noGrp="1"/>
          </p:cNvSpPr>
          <p:nvPr>
            <p:ph type="title"/>
          </p:nvPr>
        </p:nvSpPr>
        <p:spPr/>
        <p:txBody>
          <a:bodyPr>
            <a:normAutofit/>
          </a:bodyPr>
          <a:lstStyle/>
          <a:p>
            <a:r>
              <a:rPr lang="en-US" dirty="0"/>
              <a:t>Important notes about destructors</a:t>
            </a:r>
          </a:p>
        </p:txBody>
      </p:sp>
      <p:sp>
        <p:nvSpPr>
          <p:cNvPr id="3" name="Content Placeholder 2">
            <a:extLst>
              <a:ext uri="{FF2B5EF4-FFF2-40B4-BE49-F238E27FC236}">
                <a16:creationId xmlns:a16="http://schemas.microsoft.com/office/drawing/2014/main" id="{5F9BE28F-34AC-4802-8890-7BD95CECBBDA}"/>
              </a:ext>
            </a:extLst>
          </p:cNvPr>
          <p:cNvSpPr>
            <a:spLocks noGrp="1"/>
          </p:cNvSpPr>
          <p:nvPr>
            <p:ph idx="1"/>
          </p:nvPr>
        </p:nvSpPr>
        <p:spPr/>
        <p:txBody>
          <a:bodyPr>
            <a:normAutofit/>
          </a:bodyPr>
          <a:lstStyle/>
          <a:p>
            <a:r>
              <a:rPr lang="en-US" sz="2000" dirty="0"/>
              <a:t>Destructors must be declared and defined by the programmer in order to actually delete nodes.</a:t>
            </a:r>
          </a:p>
          <a:p>
            <a:endParaRPr lang="en-US" sz="2000" dirty="0"/>
          </a:p>
          <a:p>
            <a:r>
              <a:rPr lang="en-US" sz="2000" dirty="0"/>
              <a:t>Like the default constructor, the compiler will automatically create a destructor for you if you forget, but the destructor will be empty.  It will not do anything unless we define it.</a:t>
            </a:r>
          </a:p>
        </p:txBody>
      </p:sp>
    </p:spTree>
    <p:extLst>
      <p:ext uri="{BB962C8B-B14F-4D97-AF65-F5344CB8AC3E}">
        <p14:creationId xmlns:p14="http://schemas.microsoft.com/office/powerpoint/2010/main" val="3846028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C043-51BC-44CF-8FEE-5A82925C96D5}"/>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7E6440C5-74FA-40E4-A187-FB9520517DE8}"/>
              </a:ext>
            </a:extLst>
          </p:cNvPr>
          <p:cNvSpPr>
            <a:spLocks noGrp="1"/>
          </p:cNvSpPr>
          <p:nvPr>
            <p:ph idx="1"/>
          </p:nvPr>
        </p:nvSpPr>
        <p:spPr/>
        <p:txBody>
          <a:bodyPr/>
          <a:lstStyle/>
          <a:p>
            <a:r>
              <a:rPr lang="en-US" dirty="0"/>
              <a:t>Time permitting: intro to data structures</a:t>
            </a:r>
          </a:p>
          <a:p>
            <a:r>
              <a:rPr lang="en-US" dirty="0"/>
              <a:t>examples of linked lists, stacks and queues</a:t>
            </a:r>
          </a:p>
        </p:txBody>
      </p:sp>
    </p:spTree>
    <p:extLst>
      <p:ext uri="{BB962C8B-B14F-4D97-AF65-F5344CB8AC3E}">
        <p14:creationId xmlns:p14="http://schemas.microsoft.com/office/powerpoint/2010/main" val="2803911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9CA2-B633-4301-AA48-0C0C700011A5}"/>
              </a:ext>
            </a:extLst>
          </p:cNvPr>
          <p:cNvSpPr>
            <a:spLocks noGrp="1"/>
          </p:cNvSpPr>
          <p:nvPr>
            <p:ph type="title"/>
          </p:nvPr>
        </p:nvSpPr>
        <p:spPr/>
        <p:txBody>
          <a:bodyPr/>
          <a:lstStyle/>
          <a:p>
            <a:r>
              <a:rPr lang="en-US" dirty="0"/>
              <a:t>Making data structures</a:t>
            </a:r>
          </a:p>
        </p:txBody>
      </p:sp>
      <p:sp>
        <p:nvSpPr>
          <p:cNvPr id="3" name="Content Placeholder 2">
            <a:extLst>
              <a:ext uri="{FF2B5EF4-FFF2-40B4-BE49-F238E27FC236}">
                <a16:creationId xmlns:a16="http://schemas.microsoft.com/office/drawing/2014/main" id="{9EE18F92-7458-474B-B46A-AEF6EF69CD34}"/>
              </a:ext>
            </a:extLst>
          </p:cNvPr>
          <p:cNvSpPr>
            <a:spLocks noGrp="1"/>
          </p:cNvSpPr>
          <p:nvPr>
            <p:ph idx="1"/>
          </p:nvPr>
        </p:nvSpPr>
        <p:spPr/>
        <p:txBody>
          <a:bodyPr>
            <a:normAutofit/>
          </a:bodyPr>
          <a:lstStyle/>
          <a:p>
            <a:r>
              <a:rPr lang="en-US" sz="2000" dirty="0"/>
              <a:t>Linked lists are not the only kind of data structure we can make with classes and nodes.</a:t>
            </a:r>
          </a:p>
          <a:p>
            <a:r>
              <a:rPr lang="en-US" sz="2000" dirty="0"/>
              <a:t> Node-based structures can create many kinds of data structures</a:t>
            </a:r>
          </a:p>
        </p:txBody>
      </p:sp>
    </p:spTree>
    <p:extLst>
      <p:ext uri="{BB962C8B-B14F-4D97-AF65-F5344CB8AC3E}">
        <p14:creationId xmlns:p14="http://schemas.microsoft.com/office/powerpoint/2010/main" val="363713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8B91-7256-4EAF-9C83-A777375F4F26}"/>
              </a:ext>
            </a:extLst>
          </p:cNvPr>
          <p:cNvSpPr>
            <a:spLocks noGrp="1"/>
          </p:cNvSpPr>
          <p:nvPr>
            <p:ph type="title"/>
          </p:nvPr>
        </p:nvSpPr>
        <p:spPr/>
        <p:txBody>
          <a:bodyPr>
            <a:normAutofit/>
          </a:bodyPr>
          <a:lstStyle/>
          <a:p>
            <a:r>
              <a:rPr lang="en-US" dirty="0"/>
              <a:t>2. Declaring a pointer which points to the head of the Linked List</a:t>
            </a:r>
          </a:p>
        </p:txBody>
      </p:sp>
      <p:sp>
        <p:nvSpPr>
          <p:cNvPr id="5" name="Rectangle 3">
            <a:extLst>
              <a:ext uri="{FF2B5EF4-FFF2-40B4-BE49-F238E27FC236}">
                <a16:creationId xmlns:a16="http://schemas.microsoft.com/office/drawing/2014/main" id="{5B877359-200B-40F4-8A5C-A82193578319}"/>
              </a:ext>
            </a:extLst>
          </p:cNvPr>
          <p:cNvSpPr>
            <a:spLocks noGrp="1" noChangeArrowheads="1"/>
          </p:cNvSpPr>
          <p:nvPr>
            <p:ph idx="1"/>
          </p:nvPr>
        </p:nvSpPr>
        <p:spPr/>
        <p:txBody>
          <a:bodyPr>
            <a:normAutofit/>
          </a:bodyPr>
          <a:lstStyle/>
          <a:p>
            <a:r>
              <a:rPr lang="en-US" altLang="en-US" sz="2400" dirty="0"/>
              <a:t>Use your node data type to define a pointer called head for the beginning of the list:</a:t>
            </a:r>
          </a:p>
          <a:p>
            <a:pPr lvl="1">
              <a:buClr>
                <a:srgbClr val="3333CC"/>
              </a:buClr>
              <a:buFontTx/>
              <a:buNone/>
            </a:pPr>
            <a:r>
              <a:rPr lang="en-US" altLang="en-US" dirty="0">
                <a:latin typeface="Courier New" panose="02070309020205020404" pitchFamily="49" charset="0"/>
              </a:rPr>
              <a:t>	ListNode *head = nullptr;</a:t>
            </a:r>
          </a:p>
          <a:p>
            <a:pPr lvl="1">
              <a:buClr>
                <a:srgbClr val="3333CC"/>
              </a:buClr>
              <a:buFontTx/>
              <a:buNone/>
            </a:pPr>
            <a:endParaRPr lang="en-US" altLang="en-US" dirty="0">
              <a:latin typeface="Courier New" panose="02070309020205020404" pitchFamily="49" charset="0"/>
            </a:endParaRPr>
          </a:p>
          <a:p>
            <a:r>
              <a:rPr lang="en-US" altLang="en-US" sz="2400" dirty="0"/>
              <a:t>People very often call this pointer “head”</a:t>
            </a:r>
          </a:p>
          <a:p>
            <a:endParaRPr lang="en-US" altLang="en-US" sz="2400" dirty="0"/>
          </a:p>
          <a:p>
            <a:r>
              <a:rPr lang="en-US" altLang="en-US" sz="2400" dirty="0"/>
              <a:t>head pointer initialized to </a:t>
            </a:r>
            <a:r>
              <a:rPr lang="en-US" altLang="en-US" sz="2400" dirty="0">
                <a:latin typeface="Courier New" panose="02070309020205020404" pitchFamily="49" charset="0"/>
              </a:rPr>
              <a:t>nullptr</a:t>
            </a:r>
            <a:r>
              <a:rPr lang="en-US" altLang="en-US" sz="2400" dirty="0"/>
              <a:t> to indicate an empty list</a:t>
            </a:r>
          </a:p>
        </p:txBody>
      </p:sp>
      <p:grpSp>
        <p:nvGrpSpPr>
          <p:cNvPr id="11" name="Group 8">
            <a:extLst>
              <a:ext uri="{FF2B5EF4-FFF2-40B4-BE49-F238E27FC236}">
                <a16:creationId xmlns:a16="http://schemas.microsoft.com/office/drawing/2014/main" id="{47EB1F28-8EE2-4F13-BDB9-28104C04BF4B}"/>
              </a:ext>
            </a:extLst>
          </p:cNvPr>
          <p:cNvGrpSpPr>
            <a:grpSpLocks/>
          </p:cNvGrpSpPr>
          <p:nvPr/>
        </p:nvGrpSpPr>
        <p:grpSpPr bwMode="auto">
          <a:xfrm>
            <a:off x="2931160" y="4740275"/>
            <a:ext cx="2157412" cy="1295400"/>
            <a:chOff x="341" y="2496"/>
            <a:chExt cx="1359" cy="816"/>
          </a:xfrm>
        </p:grpSpPr>
        <p:sp>
          <p:nvSpPr>
            <p:cNvPr id="12" name="Rectangle 4">
              <a:extLst>
                <a:ext uri="{FF2B5EF4-FFF2-40B4-BE49-F238E27FC236}">
                  <a16:creationId xmlns:a16="http://schemas.microsoft.com/office/drawing/2014/main" id="{E9453732-8281-4F88-9A7B-C90BB981CCD3}"/>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3" name="Line 5">
              <a:extLst>
                <a:ext uri="{FF2B5EF4-FFF2-40B4-BE49-F238E27FC236}">
                  <a16:creationId xmlns:a16="http://schemas.microsoft.com/office/drawing/2014/main" id="{FB2C4D6B-E16E-409F-A19B-CF7F7EB48029}"/>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6">
              <a:extLst>
                <a:ext uri="{FF2B5EF4-FFF2-40B4-BE49-F238E27FC236}">
                  <a16:creationId xmlns:a16="http://schemas.microsoft.com/office/drawing/2014/main" id="{1A70D08E-5FE3-4BEC-9F53-54FD60AAC7B4}"/>
                </a:ext>
              </a:extLst>
            </p:cNvPr>
            <p:cNvSpPr txBox="1">
              <a:spLocks noChangeArrowheads="1"/>
            </p:cNvSpPr>
            <p:nvPr/>
          </p:nvSpPr>
          <p:spPr bwMode="auto">
            <a:xfrm>
              <a:off x="1200"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a:latin typeface="Courier New" panose="02070309020205020404" pitchFamily="49" charset="0"/>
                </a:rPr>
                <a:t>NULL</a:t>
              </a:r>
            </a:p>
          </p:txBody>
        </p:sp>
        <p:sp>
          <p:nvSpPr>
            <p:cNvPr id="15" name="Text Box 7">
              <a:extLst>
                <a:ext uri="{FF2B5EF4-FFF2-40B4-BE49-F238E27FC236}">
                  <a16:creationId xmlns:a16="http://schemas.microsoft.com/office/drawing/2014/main" id="{58869C45-2A11-49AE-886C-699BBD746B58}"/>
                </a:ext>
              </a:extLst>
            </p:cNvPr>
            <p:cNvSpPr txBox="1">
              <a:spLocks noChangeArrowheads="1"/>
            </p:cNvSpPr>
            <p:nvPr/>
          </p:nvSpPr>
          <p:spPr bwMode="auto">
            <a:xfrm>
              <a:off x="341" y="2496"/>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pic>
        <p:nvPicPr>
          <p:cNvPr id="18" name="Graphic 17" descr="Toy Train">
            <a:extLst>
              <a:ext uri="{FF2B5EF4-FFF2-40B4-BE49-F238E27FC236}">
                <a16:creationId xmlns:a16="http://schemas.microsoft.com/office/drawing/2014/main" id="{ADAC82B6-0DDD-4B37-95F5-34E79E3EDD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267450" y="4573905"/>
            <a:ext cx="1809750" cy="1533524"/>
          </a:xfrm>
          <a:prstGeom prst="rect">
            <a:avLst/>
          </a:prstGeom>
        </p:spPr>
      </p:pic>
      <p:cxnSp>
        <p:nvCxnSpPr>
          <p:cNvPr id="19" name="Straight Arrow Connector 18">
            <a:extLst>
              <a:ext uri="{FF2B5EF4-FFF2-40B4-BE49-F238E27FC236}">
                <a16:creationId xmlns:a16="http://schemas.microsoft.com/office/drawing/2014/main" id="{8CE3A7A2-2F11-4555-A81E-9368B2D7F9B4}"/>
              </a:ext>
            </a:extLst>
          </p:cNvPr>
          <p:cNvCxnSpPr/>
          <p:nvPr/>
        </p:nvCxnSpPr>
        <p:spPr>
          <a:xfrm>
            <a:off x="7991476" y="5388292"/>
            <a:ext cx="3505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7AAE49E-BE7C-4269-B821-5EBA99B0065E}"/>
              </a:ext>
            </a:extLst>
          </p:cNvPr>
          <p:cNvSpPr txBox="1"/>
          <p:nvPr/>
        </p:nvSpPr>
        <p:spPr>
          <a:xfrm>
            <a:off x="6629400" y="5832713"/>
            <a:ext cx="1447800" cy="369332"/>
          </a:xfrm>
          <a:prstGeom prst="rect">
            <a:avLst/>
          </a:prstGeom>
          <a:noFill/>
        </p:spPr>
        <p:txBody>
          <a:bodyPr wrap="square" rtlCol="0">
            <a:spAutoFit/>
          </a:bodyPr>
          <a:lstStyle/>
          <a:p>
            <a:r>
              <a:rPr lang="en-US" dirty="0"/>
              <a:t>head</a:t>
            </a:r>
          </a:p>
        </p:txBody>
      </p:sp>
    </p:spTree>
    <p:extLst>
      <p:ext uri="{BB962C8B-B14F-4D97-AF65-F5344CB8AC3E}">
        <p14:creationId xmlns:p14="http://schemas.microsoft.com/office/powerpoint/2010/main" val="202520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BB34-1B3E-4106-8EF3-1AD91A41AF79}"/>
              </a:ext>
            </a:extLst>
          </p:cNvPr>
          <p:cNvSpPr>
            <a:spLocks noGrp="1"/>
          </p:cNvSpPr>
          <p:nvPr>
            <p:ph type="title"/>
          </p:nvPr>
        </p:nvSpPr>
        <p:spPr/>
        <p:txBody>
          <a:bodyPr>
            <a:normAutofit/>
          </a:bodyPr>
          <a:lstStyle/>
          <a:p>
            <a:r>
              <a:rPr lang="en-US" dirty="0"/>
              <a:t>3. Use new operator to create the first node</a:t>
            </a:r>
          </a:p>
        </p:txBody>
      </p:sp>
      <p:sp>
        <p:nvSpPr>
          <p:cNvPr id="3" name="Content Placeholder 2">
            <a:extLst>
              <a:ext uri="{FF2B5EF4-FFF2-40B4-BE49-F238E27FC236}">
                <a16:creationId xmlns:a16="http://schemas.microsoft.com/office/drawing/2014/main" id="{112E7506-C963-4B1A-905B-48D82F6045A2}"/>
              </a:ext>
            </a:extLst>
          </p:cNvPr>
          <p:cNvSpPr>
            <a:spLocks noGrp="1"/>
          </p:cNvSpPr>
          <p:nvPr>
            <p:ph idx="1"/>
          </p:nvPr>
        </p:nvSpPr>
        <p:spPr/>
        <p:txBody>
          <a:bodyPr/>
          <a:lstStyle/>
          <a:p>
            <a:pPr marL="0" indent="0">
              <a:buNone/>
            </a:pPr>
            <a:r>
              <a:rPr lang="en-US" sz="2000" dirty="0"/>
              <a:t>Use new operator to create dynamic variable for the first node</a:t>
            </a:r>
          </a:p>
          <a:p>
            <a:pPr marL="0" indent="0">
              <a:buNone/>
            </a:pPr>
            <a:r>
              <a:rPr lang="en-US" altLang="en-US" sz="2000" dirty="0">
                <a:latin typeface="Courier New" panose="02070309020205020404" pitchFamily="49" charset="0"/>
              </a:rPr>
              <a:t>head = new ListNode;</a:t>
            </a:r>
          </a:p>
          <a:p>
            <a:pPr marL="0" indent="0">
              <a:buNone/>
            </a:pPr>
            <a:endParaRPr lang="en-US" sz="2000" dirty="0"/>
          </a:p>
          <a:p>
            <a:pPr marL="0" indent="0">
              <a:buNone/>
            </a:pPr>
            <a:endParaRPr lang="en-US" altLang="en-US" sz="2000" dirty="0">
              <a:latin typeface="Courier New" panose="02070309020205020404" pitchFamily="49" charset="0"/>
            </a:endParaRPr>
          </a:p>
          <a:p>
            <a:pPr marL="0" indent="0">
              <a:buNone/>
            </a:pPr>
            <a:endParaRPr lang="en-US" altLang="en-US" sz="2000" dirty="0">
              <a:latin typeface="Courier New" panose="02070309020205020404" pitchFamily="49" charset="0"/>
            </a:endParaRPr>
          </a:p>
          <a:p>
            <a:pPr marL="0" indent="0">
              <a:buNone/>
            </a:pPr>
            <a:r>
              <a:rPr lang="en-US" dirty="0"/>
              <a:t> </a:t>
            </a:r>
          </a:p>
        </p:txBody>
      </p:sp>
      <p:pic>
        <p:nvPicPr>
          <p:cNvPr id="18" name="Picture 17">
            <a:extLst>
              <a:ext uri="{FF2B5EF4-FFF2-40B4-BE49-F238E27FC236}">
                <a16:creationId xmlns:a16="http://schemas.microsoft.com/office/drawing/2014/main" id="{91819529-B3A8-4762-9409-C3CCBEE1F676}"/>
              </a:ext>
            </a:extLst>
          </p:cNvPr>
          <p:cNvPicPr>
            <a:picLocks noChangeAspect="1"/>
          </p:cNvPicPr>
          <p:nvPr/>
        </p:nvPicPr>
        <p:blipFill rotWithShape="1">
          <a:blip r:embed="rId3"/>
          <a:srcRect l="53961" t="16413" b="43282"/>
          <a:stretch/>
        </p:blipFill>
        <p:spPr>
          <a:xfrm>
            <a:off x="8403025" y="4023984"/>
            <a:ext cx="2101988" cy="1059397"/>
          </a:xfrm>
          <a:prstGeom prst="rect">
            <a:avLst/>
          </a:prstGeom>
        </p:spPr>
      </p:pic>
      <p:sp>
        <p:nvSpPr>
          <p:cNvPr id="21" name="TextBox 20">
            <a:extLst>
              <a:ext uri="{FF2B5EF4-FFF2-40B4-BE49-F238E27FC236}">
                <a16:creationId xmlns:a16="http://schemas.microsoft.com/office/drawing/2014/main" id="{56DE7888-60BF-4BBE-A020-5EA908154996}"/>
              </a:ext>
            </a:extLst>
          </p:cNvPr>
          <p:cNvSpPr txBox="1"/>
          <p:nvPr/>
        </p:nvSpPr>
        <p:spPr>
          <a:xfrm>
            <a:off x="8555278" y="4339401"/>
            <a:ext cx="660517" cy="369332"/>
          </a:xfrm>
          <a:prstGeom prst="rect">
            <a:avLst/>
          </a:prstGeom>
          <a:noFill/>
        </p:spPr>
        <p:txBody>
          <a:bodyPr wrap="square" rtlCol="0">
            <a:spAutoFit/>
          </a:bodyPr>
          <a:lstStyle/>
          <a:p>
            <a:r>
              <a:rPr lang="en-US" dirty="0"/>
              <a:t>data</a:t>
            </a:r>
          </a:p>
        </p:txBody>
      </p:sp>
      <p:sp>
        <p:nvSpPr>
          <p:cNvPr id="23" name="TextBox 22">
            <a:extLst>
              <a:ext uri="{FF2B5EF4-FFF2-40B4-BE49-F238E27FC236}">
                <a16:creationId xmlns:a16="http://schemas.microsoft.com/office/drawing/2014/main" id="{A2ED3D77-3747-446C-93B6-9AE719BE74A6}"/>
              </a:ext>
            </a:extLst>
          </p:cNvPr>
          <p:cNvSpPr txBox="1"/>
          <p:nvPr/>
        </p:nvSpPr>
        <p:spPr>
          <a:xfrm>
            <a:off x="9732471" y="4161853"/>
            <a:ext cx="924794" cy="369332"/>
          </a:xfrm>
          <a:prstGeom prst="rect">
            <a:avLst/>
          </a:prstGeom>
          <a:noFill/>
        </p:spPr>
        <p:txBody>
          <a:bodyPr wrap="square" rtlCol="0">
            <a:spAutoFit/>
          </a:bodyPr>
          <a:lstStyle/>
          <a:p>
            <a:r>
              <a:rPr lang="en-US" dirty="0"/>
              <a:t>*next</a:t>
            </a:r>
          </a:p>
        </p:txBody>
      </p:sp>
      <p:sp>
        <p:nvSpPr>
          <p:cNvPr id="24" name="TextBox 23">
            <a:extLst>
              <a:ext uri="{FF2B5EF4-FFF2-40B4-BE49-F238E27FC236}">
                <a16:creationId xmlns:a16="http://schemas.microsoft.com/office/drawing/2014/main" id="{B7CC920E-C3D8-4FBF-96DF-DDA048358079}"/>
              </a:ext>
            </a:extLst>
          </p:cNvPr>
          <p:cNvSpPr txBox="1"/>
          <p:nvPr/>
        </p:nvSpPr>
        <p:spPr>
          <a:xfrm>
            <a:off x="1961968" y="2642761"/>
            <a:ext cx="7510278" cy="646331"/>
          </a:xfrm>
          <a:prstGeom prst="rect">
            <a:avLst/>
          </a:prstGeom>
          <a:solidFill>
            <a:srgbClr val="FFFF00"/>
          </a:solidFill>
        </p:spPr>
        <p:txBody>
          <a:bodyPr wrap="square" rtlCol="0">
            <a:spAutoFit/>
          </a:bodyPr>
          <a:lstStyle/>
          <a:p>
            <a:r>
              <a:rPr lang="en-US" dirty="0"/>
              <a:t>Note: 	There is no “index” for each node.  </a:t>
            </a:r>
          </a:p>
          <a:p>
            <a:r>
              <a:rPr lang="en-US" dirty="0"/>
              <a:t>	Each node must be accessed by its pointer.</a:t>
            </a:r>
          </a:p>
        </p:txBody>
      </p:sp>
      <p:grpSp>
        <p:nvGrpSpPr>
          <p:cNvPr id="30" name="Group 8">
            <a:extLst>
              <a:ext uri="{FF2B5EF4-FFF2-40B4-BE49-F238E27FC236}">
                <a16:creationId xmlns:a16="http://schemas.microsoft.com/office/drawing/2014/main" id="{14FB8A51-4F8A-4B89-9AC1-04644E1FA0AD}"/>
              </a:ext>
            </a:extLst>
          </p:cNvPr>
          <p:cNvGrpSpPr>
            <a:grpSpLocks/>
          </p:cNvGrpSpPr>
          <p:nvPr/>
        </p:nvGrpSpPr>
        <p:grpSpPr bwMode="auto">
          <a:xfrm>
            <a:off x="7115563" y="3492438"/>
            <a:ext cx="1852612" cy="1295400"/>
            <a:chOff x="341" y="2496"/>
            <a:chExt cx="1167" cy="816"/>
          </a:xfrm>
        </p:grpSpPr>
        <p:sp>
          <p:nvSpPr>
            <p:cNvPr id="31" name="Rectangle 4">
              <a:extLst>
                <a:ext uri="{FF2B5EF4-FFF2-40B4-BE49-F238E27FC236}">
                  <a16:creationId xmlns:a16="http://schemas.microsoft.com/office/drawing/2014/main" id="{C59DEE2B-ECDA-4D78-878F-2607211328BD}"/>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2" name="Line 5">
              <a:extLst>
                <a:ext uri="{FF2B5EF4-FFF2-40B4-BE49-F238E27FC236}">
                  <a16:creationId xmlns:a16="http://schemas.microsoft.com/office/drawing/2014/main" id="{7D9CA014-9E96-4A0B-B649-5EB91FD11641}"/>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6">
              <a:extLst>
                <a:ext uri="{FF2B5EF4-FFF2-40B4-BE49-F238E27FC236}">
                  <a16:creationId xmlns:a16="http://schemas.microsoft.com/office/drawing/2014/main" id="{9A682889-1A53-4393-A70F-6D3B2BDB0AC0}"/>
                </a:ext>
              </a:extLst>
            </p:cNvPr>
            <p:cNvSpPr txBox="1">
              <a:spLocks noChangeArrowheads="1"/>
            </p:cNvSpPr>
            <p:nvPr/>
          </p:nvSpPr>
          <p:spPr bwMode="auto">
            <a:xfrm>
              <a:off x="1392" y="3024"/>
              <a:ext cx="11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endParaRPr lang="en-US" altLang="en-US" sz="2000" dirty="0">
                <a:latin typeface="Courier New" panose="02070309020205020404" pitchFamily="49" charset="0"/>
              </a:endParaRPr>
            </a:p>
          </p:txBody>
        </p:sp>
        <p:sp>
          <p:nvSpPr>
            <p:cNvPr id="34" name="Text Box 7">
              <a:extLst>
                <a:ext uri="{FF2B5EF4-FFF2-40B4-BE49-F238E27FC236}">
                  <a16:creationId xmlns:a16="http://schemas.microsoft.com/office/drawing/2014/main" id="{FD81CFB8-B660-4A36-B67D-A4A1625417F2}"/>
                </a:ext>
              </a:extLst>
            </p:cNvPr>
            <p:cNvSpPr txBox="1">
              <a:spLocks noChangeArrowheads="1"/>
            </p:cNvSpPr>
            <p:nvPr/>
          </p:nvSpPr>
          <p:spPr bwMode="auto">
            <a:xfrm>
              <a:off x="341" y="2496"/>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grpSp>
        <p:nvGrpSpPr>
          <p:cNvPr id="35" name="Group 8">
            <a:extLst>
              <a:ext uri="{FF2B5EF4-FFF2-40B4-BE49-F238E27FC236}">
                <a16:creationId xmlns:a16="http://schemas.microsoft.com/office/drawing/2014/main" id="{50D98FE4-B787-4DA7-8097-1554E94159B5}"/>
              </a:ext>
            </a:extLst>
          </p:cNvPr>
          <p:cNvGrpSpPr>
            <a:grpSpLocks/>
          </p:cNvGrpSpPr>
          <p:nvPr/>
        </p:nvGrpSpPr>
        <p:grpSpPr bwMode="auto">
          <a:xfrm>
            <a:off x="1961968" y="3606738"/>
            <a:ext cx="2157412" cy="1295400"/>
            <a:chOff x="341" y="2496"/>
            <a:chExt cx="1359" cy="816"/>
          </a:xfrm>
        </p:grpSpPr>
        <p:sp>
          <p:nvSpPr>
            <p:cNvPr id="36" name="Rectangle 4">
              <a:extLst>
                <a:ext uri="{FF2B5EF4-FFF2-40B4-BE49-F238E27FC236}">
                  <a16:creationId xmlns:a16="http://schemas.microsoft.com/office/drawing/2014/main" id="{97338433-B70E-40C7-A5AC-A6FBBF27CBF9}"/>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7" name="Line 5">
              <a:extLst>
                <a:ext uri="{FF2B5EF4-FFF2-40B4-BE49-F238E27FC236}">
                  <a16:creationId xmlns:a16="http://schemas.microsoft.com/office/drawing/2014/main" id="{2BE5F75E-2275-4C0D-99EA-0E65C89E5A6A}"/>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6">
              <a:extLst>
                <a:ext uri="{FF2B5EF4-FFF2-40B4-BE49-F238E27FC236}">
                  <a16:creationId xmlns:a16="http://schemas.microsoft.com/office/drawing/2014/main" id="{2D596AF3-4EB3-4300-8BC6-5C4A5AAAB951}"/>
                </a:ext>
              </a:extLst>
            </p:cNvPr>
            <p:cNvSpPr txBox="1">
              <a:spLocks noChangeArrowheads="1"/>
            </p:cNvSpPr>
            <p:nvPr/>
          </p:nvSpPr>
          <p:spPr bwMode="auto">
            <a:xfrm>
              <a:off x="1200"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
          <p:nvSpPr>
            <p:cNvPr id="39" name="Text Box 7">
              <a:extLst>
                <a:ext uri="{FF2B5EF4-FFF2-40B4-BE49-F238E27FC236}">
                  <a16:creationId xmlns:a16="http://schemas.microsoft.com/office/drawing/2014/main" id="{8A8327A1-A9A4-48C1-B8CB-B487C1742D2E}"/>
                </a:ext>
              </a:extLst>
            </p:cNvPr>
            <p:cNvSpPr txBox="1">
              <a:spLocks noChangeArrowheads="1"/>
            </p:cNvSpPr>
            <p:nvPr/>
          </p:nvSpPr>
          <p:spPr bwMode="auto">
            <a:xfrm>
              <a:off x="341" y="2496"/>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40" name="Arrow: Right 39">
            <a:extLst>
              <a:ext uri="{FF2B5EF4-FFF2-40B4-BE49-F238E27FC236}">
                <a16:creationId xmlns:a16="http://schemas.microsoft.com/office/drawing/2014/main" id="{5806543E-2220-410C-9D69-B414EC31041E}"/>
              </a:ext>
            </a:extLst>
          </p:cNvPr>
          <p:cNvSpPr/>
          <p:nvPr/>
        </p:nvSpPr>
        <p:spPr>
          <a:xfrm>
            <a:off x="4267821" y="3527400"/>
            <a:ext cx="2688224" cy="135187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dirty="0">
                <a:latin typeface="Courier New" panose="02070309020205020404" pitchFamily="49" charset="0"/>
              </a:rPr>
              <a:t>head = new ListNode</a:t>
            </a:r>
            <a:r>
              <a:rPr lang="en-US" altLang="en-US" dirty="0">
                <a:latin typeface="Courier New" panose="02070309020205020404" pitchFamily="49" charset="0"/>
              </a:rPr>
              <a:t>;</a:t>
            </a:r>
          </a:p>
        </p:txBody>
      </p:sp>
      <p:sp>
        <p:nvSpPr>
          <p:cNvPr id="42" name="TextBox 41">
            <a:extLst>
              <a:ext uri="{FF2B5EF4-FFF2-40B4-BE49-F238E27FC236}">
                <a16:creationId xmlns:a16="http://schemas.microsoft.com/office/drawing/2014/main" id="{A983D128-B2B8-4D05-8F3E-FE59A7BB5724}"/>
              </a:ext>
            </a:extLst>
          </p:cNvPr>
          <p:cNvSpPr txBox="1"/>
          <p:nvPr/>
        </p:nvSpPr>
        <p:spPr>
          <a:xfrm>
            <a:off x="3722505" y="5215131"/>
            <a:ext cx="4572000"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a:t>
            </a:r>
            <a:r>
              <a:rPr lang="en-US" altLang="en-US" dirty="0" err="1">
                <a:latin typeface="Courier New" panose="02070309020205020404" pitchFamily="49" charset="0"/>
              </a:rPr>
              <a:t>ListNode</a:t>
            </a:r>
            <a:endParaRPr lang="en-US" altLang="en-US" dirty="0">
              <a:latin typeface="Courier New" panose="02070309020205020404" pitchFamily="49" charset="0"/>
            </a:endParaRP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1">
              <a:buFontTx/>
              <a:buNone/>
            </a:pPr>
            <a:r>
              <a:rPr lang="en-US" altLang="en-US" dirty="0">
                <a:latin typeface="Courier New" panose="02070309020205020404" pitchFamily="49" charset="0"/>
              </a:rPr>
              <a:t>	</a:t>
            </a:r>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337558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04-0778-4239-B3DA-FA911A5A1C14}"/>
              </a:ext>
            </a:extLst>
          </p:cNvPr>
          <p:cNvSpPr>
            <a:spLocks noGrp="1"/>
          </p:cNvSpPr>
          <p:nvPr>
            <p:ph type="title"/>
          </p:nvPr>
        </p:nvSpPr>
        <p:spPr/>
        <p:txBody>
          <a:bodyPr>
            <a:normAutofit/>
          </a:bodyPr>
          <a:lstStyle/>
          <a:p>
            <a:r>
              <a:rPr lang="en-US" dirty="0"/>
              <a:t>4. Assign values to the new node using the arrow operator -&gt;</a:t>
            </a:r>
          </a:p>
        </p:txBody>
      </p:sp>
      <p:sp>
        <p:nvSpPr>
          <p:cNvPr id="3" name="Content Placeholder 2">
            <a:extLst>
              <a:ext uri="{FF2B5EF4-FFF2-40B4-BE49-F238E27FC236}">
                <a16:creationId xmlns:a16="http://schemas.microsoft.com/office/drawing/2014/main" id="{22EA0215-2DAF-4F0C-9F21-5CBBCE99D34C}"/>
              </a:ext>
            </a:extLst>
          </p:cNvPr>
          <p:cNvSpPr>
            <a:spLocks noGrp="1"/>
          </p:cNvSpPr>
          <p:nvPr>
            <p:ph idx="1"/>
          </p:nvPr>
        </p:nvSpPr>
        <p:spPr>
          <a:xfrm>
            <a:off x="2003424" y="1600201"/>
            <a:ext cx="8229600" cy="4525963"/>
          </a:xfrm>
        </p:spPr>
        <p:txBody>
          <a:bodyPr>
            <a:normAutofit/>
          </a:bodyPr>
          <a:lstStyle/>
          <a:p>
            <a:pPr marL="0" indent="0">
              <a:buNone/>
            </a:pPr>
            <a:r>
              <a:rPr lang="en-US" sz="2000" dirty="0"/>
              <a:t>The arrow operator combines the actions of the dereferencing operator (*) and the dot operator (. ) .</a:t>
            </a:r>
          </a:p>
        </p:txBody>
      </p:sp>
      <p:sp>
        <p:nvSpPr>
          <p:cNvPr id="6" name="TextBox 5">
            <a:extLst>
              <a:ext uri="{FF2B5EF4-FFF2-40B4-BE49-F238E27FC236}">
                <a16:creationId xmlns:a16="http://schemas.microsoft.com/office/drawing/2014/main" id="{9E4480C7-4E68-48F2-802D-DCDF52A6C9F6}"/>
              </a:ext>
            </a:extLst>
          </p:cNvPr>
          <p:cNvSpPr txBox="1"/>
          <p:nvPr/>
        </p:nvSpPr>
        <p:spPr>
          <a:xfrm>
            <a:off x="1591127" y="2552860"/>
            <a:ext cx="8322883" cy="3160096"/>
          </a:xfrm>
          <a:prstGeom prst="rect">
            <a:avLst/>
          </a:prstGeom>
          <a:noFill/>
        </p:spPr>
        <p:txBody>
          <a:bodyPr wrap="square">
            <a:spAutoFit/>
          </a:bodyPr>
          <a:lstStyle/>
          <a:p>
            <a:pPr lvl="1">
              <a:lnSpc>
                <a:spcPct val="90000"/>
              </a:lnSpc>
              <a:spcBef>
                <a:spcPct val="55000"/>
              </a:spcBef>
              <a:buClr>
                <a:srgbClr val="3333CC"/>
              </a:buClr>
              <a:buFontTx/>
              <a:buNone/>
            </a:pPr>
            <a:r>
              <a:rPr lang="en-US" altLang="en-US" dirty="0">
                <a:latin typeface="Courier New" panose="02070309020205020404" pitchFamily="49" charset="0"/>
              </a:rPr>
              <a:t>head-&gt;data = 23;</a:t>
            </a:r>
          </a:p>
          <a:p>
            <a:pPr lvl="1">
              <a:lnSpc>
                <a:spcPct val="90000"/>
              </a:lnSpc>
              <a:spcBef>
                <a:spcPct val="55000"/>
              </a:spcBef>
              <a:buClr>
                <a:srgbClr val="3333CC"/>
              </a:buClr>
              <a:buFontTx/>
              <a:buNone/>
            </a:pPr>
            <a:r>
              <a:rPr lang="en-US" altLang="en-US" dirty="0">
                <a:latin typeface="Courier New" panose="02070309020205020404" pitchFamily="49" charset="0"/>
              </a:rPr>
              <a:t>head-&gt;next = nullptr;</a:t>
            </a:r>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endParaRPr lang="en-US" dirty="0"/>
          </a:p>
          <a:p>
            <a:pPr lvl="1">
              <a:lnSpc>
                <a:spcPct val="90000"/>
              </a:lnSpc>
              <a:spcBef>
                <a:spcPct val="55000"/>
              </a:spcBef>
              <a:buClr>
                <a:srgbClr val="3333CC"/>
              </a:buClr>
              <a:buFontTx/>
              <a:buNone/>
            </a:pPr>
            <a:r>
              <a:rPr lang="en-US" dirty="0"/>
              <a:t>The arrow operator is the same as writing</a:t>
            </a:r>
            <a:endParaRPr lang="en-US" altLang="en-US" dirty="0">
              <a:latin typeface="Courier New" panose="02070309020205020404" pitchFamily="49" charset="0"/>
            </a:endParaRPr>
          </a:p>
          <a:p>
            <a:pPr lvl="1">
              <a:lnSpc>
                <a:spcPct val="90000"/>
              </a:lnSpc>
              <a:spcBef>
                <a:spcPct val="55000"/>
              </a:spcBef>
              <a:buClr>
                <a:srgbClr val="3333CC"/>
              </a:buClr>
            </a:pPr>
            <a:r>
              <a:rPr lang="en-US" altLang="en-US" dirty="0">
                <a:latin typeface="Courier New" panose="02070309020205020404" pitchFamily="49" charset="0"/>
              </a:rPr>
              <a:t>(*head).data = 23;  </a:t>
            </a:r>
          </a:p>
          <a:p>
            <a:pPr lvl="1">
              <a:lnSpc>
                <a:spcPct val="90000"/>
              </a:lnSpc>
              <a:spcBef>
                <a:spcPct val="55000"/>
              </a:spcBef>
              <a:buClr>
                <a:srgbClr val="3333CC"/>
              </a:buClr>
            </a:pPr>
            <a:r>
              <a:rPr lang="en-US" altLang="en-US" dirty="0">
                <a:latin typeface="Courier New" panose="02070309020205020404" pitchFamily="49" charset="0"/>
              </a:rPr>
              <a:t>(*head).next = nullptr;</a:t>
            </a:r>
          </a:p>
          <a:p>
            <a:pPr lvl="1">
              <a:lnSpc>
                <a:spcPct val="90000"/>
              </a:lnSpc>
              <a:spcBef>
                <a:spcPct val="55000"/>
              </a:spcBef>
              <a:buClr>
                <a:srgbClr val="3333CC"/>
              </a:buClr>
              <a:buFontTx/>
              <a:buNone/>
            </a:pPr>
            <a:endParaRPr lang="en-US" altLang="en-US" dirty="0">
              <a:latin typeface="Courier New" panose="02070309020205020404" pitchFamily="49" charset="0"/>
            </a:endParaRPr>
          </a:p>
        </p:txBody>
      </p:sp>
      <p:pic>
        <p:nvPicPr>
          <p:cNvPr id="16" name="Picture 15">
            <a:extLst>
              <a:ext uri="{FF2B5EF4-FFF2-40B4-BE49-F238E27FC236}">
                <a16:creationId xmlns:a16="http://schemas.microsoft.com/office/drawing/2014/main" id="{6402FFFB-DD01-40DA-9DA2-EA8DF1FC8DE5}"/>
              </a:ext>
            </a:extLst>
          </p:cNvPr>
          <p:cNvPicPr>
            <a:picLocks noChangeAspect="1"/>
          </p:cNvPicPr>
          <p:nvPr/>
        </p:nvPicPr>
        <p:blipFill rotWithShape="1">
          <a:blip r:embed="rId2"/>
          <a:srcRect l="53961" t="16413" b="43282"/>
          <a:stretch/>
        </p:blipFill>
        <p:spPr>
          <a:xfrm>
            <a:off x="7410072" y="3831839"/>
            <a:ext cx="1300246" cy="655321"/>
          </a:xfrm>
          <a:prstGeom prst="rect">
            <a:avLst/>
          </a:prstGeom>
        </p:spPr>
      </p:pic>
      <p:sp>
        <p:nvSpPr>
          <p:cNvPr id="18" name="TextBox 17">
            <a:extLst>
              <a:ext uri="{FF2B5EF4-FFF2-40B4-BE49-F238E27FC236}">
                <a16:creationId xmlns:a16="http://schemas.microsoft.com/office/drawing/2014/main" id="{946435EE-F904-4630-82E9-07AD975A0AE5}"/>
              </a:ext>
            </a:extLst>
          </p:cNvPr>
          <p:cNvSpPr txBox="1"/>
          <p:nvPr/>
        </p:nvSpPr>
        <p:spPr>
          <a:xfrm>
            <a:off x="7602996" y="3948242"/>
            <a:ext cx="660517" cy="369332"/>
          </a:xfrm>
          <a:prstGeom prst="rect">
            <a:avLst/>
          </a:prstGeom>
          <a:noFill/>
        </p:spPr>
        <p:txBody>
          <a:bodyPr wrap="square" rtlCol="0">
            <a:spAutoFit/>
          </a:bodyPr>
          <a:lstStyle/>
          <a:p>
            <a:r>
              <a:rPr lang="en-US" dirty="0"/>
              <a:t>23</a:t>
            </a:r>
          </a:p>
        </p:txBody>
      </p:sp>
      <p:sp>
        <p:nvSpPr>
          <p:cNvPr id="20" name="TextBox 19">
            <a:extLst>
              <a:ext uri="{FF2B5EF4-FFF2-40B4-BE49-F238E27FC236}">
                <a16:creationId xmlns:a16="http://schemas.microsoft.com/office/drawing/2014/main" id="{BC6F9130-0F17-487E-B1F6-CA7BE040BA86}"/>
              </a:ext>
            </a:extLst>
          </p:cNvPr>
          <p:cNvSpPr txBox="1"/>
          <p:nvPr/>
        </p:nvSpPr>
        <p:spPr>
          <a:xfrm>
            <a:off x="8247921" y="3520708"/>
            <a:ext cx="924794" cy="369332"/>
          </a:xfrm>
          <a:prstGeom prst="rect">
            <a:avLst/>
          </a:prstGeom>
          <a:noFill/>
        </p:spPr>
        <p:txBody>
          <a:bodyPr wrap="square" rtlCol="0">
            <a:spAutoFit/>
          </a:bodyPr>
          <a:lstStyle/>
          <a:p>
            <a:r>
              <a:rPr lang="en-US" dirty="0"/>
              <a:t>*next</a:t>
            </a:r>
          </a:p>
        </p:txBody>
      </p:sp>
      <p:grpSp>
        <p:nvGrpSpPr>
          <p:cNvPr id="23" name="Group 8">
            <a:extLst>
              <a:ext uri="{FF2B5EF4-FFF2-40B4-BE49-F238E27FC236}">
                <a16:creationId xmlns:a16="http://schemas.microsoft.com/office/drawing/2014/main" id="{158BB1C2-8292-4077-928C-CEA22FB5512B}"/>
              </a:ext>
            </a:extLst>
          </p:cNvPr>
          <p:cNvGrpSpPr>
            <a:grpSpLocks/>
          </p:cNvGrpSpPr>
          <p:nvPr/>
        </p:nvGrpSpPr>
        <p:grpSpPr bwMode="auto">
          <a:xfrm>
            <a:off x="6203963" y="3449038"/>
            <a:ext cx="1211262" cy="920750"/>
            <a:chOff x="389" y="2732"/>
            <a:chExt cx="763" cy="580"/>
          </a:xfrm>
        </p:grpSpPr>
        <p:sp>
          <p:nvSpPr>
            <p:cNvPr id="24" name="Rectangle 4">
              <a:extLst>
                <a:ext uri="{FF2B5EF4-FFF2-40B4-BE49-F238E27FC236}">
                  <a16:creationId xmlns:a16="http://schemas.microsoft.com/office/drawing/2014/main" id="{8F6FEC1A-04F3-4769-BEF8-6AF95A8F1D78}"/>
                </a:ext>
              </a:extLst>
            </p:cNvPr>
            <p:cNvSpPr>
              <a:spLocks noChangeArrowheads="1"/>
            </p:cNvSpPr>
            <p:nvPr/>
          </p:nvSpPr>
          <p:spPr bwMode="auto">
            <a:xfrm>
              <a:off x="432" y="2976"/>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 name="Line 5">
              <a:extLst>
                <a:ext uri="{FF2B5EF4-FFF2-40B4-BE49-F238E27FC236}">
                  <a16:creationId xmlns:a16="http://schemas.microsoft.com/office/drawing/2014/main" id="{39920A10-C214-4933-AEF5-C5CBB7F2544B}"/>
                </a:ext>
              </a:extLst>
            </p:cNvPr>
            <p:cNvSpPr>
              <a:spLocks noChangeShapeType="1"/>
            </p:cNvSpPr>
            <p:nvPr/>
          </p:nvSpPr>
          <p:spPr bwMode="auto">
            <a:xfrm>
              <a:off x="624" y="3168"/>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7">
              <a:extLst>
                <a:ext uri="{FF2B5EF4-FFF2-40B4-BE49-F238E27FC236}">
                  <a16:creationId xmlns:a16="http://schemas.microsoft.com/office/drawing/2014/main" id="{AE82209E-1327-4C63-B03B-4669FD7C4A87}"/>
                </a:ext>
              </a:extLst>
            </p:cNvPr>
            <p:cNvSpPr txBox="1">
              <a:spLocks noChangeArrowheads="1"/>
            </p:cNvSpPr>
            <p:nvPr/>
          </p:nvSpPr>
          <p:spPr bwMode="auto">
            <a:xfrm>
              <a:off x="389" y="2732"/>
              <a:ext cx="43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head</a:t>
              </a:r>
            </a:p>
          </p:txBody>
        </p:sp>
      </p:grpSp>
      <p:sp>
        <p:nvSpPr>
          <p:cNvPr id="29" name="Line 5">
            <a:extLst>
              <a:ext uri="{FF2B5EF4-FFF2-40B4-BE49-F238E27FC236}">
                <a16:creationId xmlns:a16="http://schemas.microsoft.com/office/drawing/2014/main" id="{CB5376CB-0B8C-4BE3-B23F-3792FA42F62D}"/>
              </a:ext>
            </a:extLst>
          </p:cNvPr>
          <p:cNvSpPr>
            <a:spLocks noChangeShapeType="1"/>
          </p:cNvSpPr>
          <p:nvPr/>
        </p:nvSpPr>
        <p:spPr bwMode="auto">
          <a:xfrm>
            <a:off x="8524874" y="4186940"/>
            <a:ext cx="8382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6">
            <a:extLst>
              <a:ext uri="{FF2B5EF4-FFF2-40B4-BE49-F238E27FC236}">
                <a16:creationId xmlns:a16="http://schemas.microsoft.com/office/drawing/2014/main" id="{F5E508E1-9205-4395-9212-BE8034FE7AEB}"/>
              </a:ext>
            </a:extLst>
          </p:cNvPr>
          <p:cNvSpPr txBox="1">
            <a:spLocks noChangeArrowheads="1"/>
          </p:cNvSpPr>
          <p:nvPr/>
        </p:nvSpPr>
        <p:spPr bwMode="auto">
          <a:xfrm>
            <a:off x="9439274" y="395834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buFontTx/>
              <a:buNone/>
            </a:pPr>
            <a:r>
              <a:rPr lang="en-US" altLang="en-US" sz="2000" dirty="0">
                <a:latin typeface="Courier New" panose="02070309020205020404" pitchFamily="49" charset="0"/>
              </a:rPr>
              <a:t>NULL</a:t>
            </a:r>
          </a:p>
        </p:txBody>
      </p:sp>
      <p:sp>
        <p:nvSpPr>
          <p:cNvPr id="7" name="Text Box 7">
            <a:extLst>
              <a:ext uri="{FF2B5EF4-FFF2-40B4-BE49-F238E27FC236}">
                <a16:creationId xmlns:a16="http://schemas.microsoft.com/office/drawing/2014/main" id="{009B78A0-5687-422E-B529-7400B8A49C59}"/>
              </a:ext>
            </a:extLst>
          </p:cNvPr>
          <p:cNvSpPr txBox="1">
            <a:spLocks noChangeArrowheads="1"/>
          </p:cNvSpPr>
          <p:nvPr/>
        </p:nvSpPr>
        <p:spPr bwMode="auto">
          <a:xfrm>
            <a:off x="7487464" y="3552022"/>
            <a:ext cx="63350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buFontTx/>
              <a:buNone/>
            </a:pPr>
            <a:r>
              <a:rPr lang="en-US" altLang="en-US" sz="1800" dirty="0"/>
              <a:t>data</a:t>
            </a:r>
          </a:p>
        </p:txBody>
      </p:sp>
      <p:sp>
        <p:nvSpPr>
          <p:cNvPr id="17" name="TextBox 16">
            <a:extLst>
              <a:ext uri="{FF2B5EF4-FFF2-40B4-BE49-F238E27FC236}">
                <a16:creationId xmlns:a16="http://schemas.microsoft.com/office/drawing/2014/main" id="{04F425AE-C0A8-4C34-A09E-3EDFB47C5076}"/>
              </a:ext>
            </a:extLst>
          </p:cNvPr>
          <p:cNvSpPr txBox="1"/>
          <p:nvPr/>
        </p:nvSpPr>
        <p:spPr>
          <a:xfrm>
            <a:off x="6538925" y="5009048"/>
            <a:ext cx="4572000" cy="1477328"/>
          </a:xfrm>
          <a:prstGeom prst="rect">
            <a:avLst/>
          </a:prstGeom>
          <a:noFill/>
        </p:spPr>
        <p:txBody>
          <a:bodyPr wrap="square">
            <a:spAutoFit/>
          </a:bodyPr>
          <a:lstStyle/>
          <a:p>
            <a:pPr lvl="1">
              <a:buFontTx/>
              <a:buNone/>
            </a:pPr>
            <a:r>
              <a:rPr lang="en-US" altLang="en-US" dirty="0">
                <a:latin typeface="Courier New" panose="02070309020205020404" pitchFamily="49" charset="0"/>
              </a:rPr>
              <a:t>struct ListNode</a:t>
            </a:r>
          </a:p>
          <a:p>
            <a:pPr lvl="1">
              <a:buFontTx/>
              <a:buNone/>
            </a:pP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data;</a:t>
            </a:r>
          </a:p>
          <a:p>
            <a:pPr lvl="1">
              <a:buFontTx/>
              <a:buNone/>
            </a:pPr>
            <a:r>
              <a:rPr lang="en-US" altLang="en-US" dirty="0">
                <a:latin typeface="Courier New" panose="02070309020205020404" pitchFamily="49" charset="0"/>
              </a:rPr>
              <a:t>	</a:t>
            </a:r>
            <a:r>
              <a:rPr lang="en-US" altLang="en-US" dirty="0" err="1">
                <a:latin typeface="Courier New" panose="02070309020205020404" pitchFamily="49" charset="0"/>
              </a:rPr>
              <a:t>ListNode</a:t>
            </a:r>
            <a:r>
              <a:rPr lang="en-US" altLang="en-US" dirty="0">
                <a:latin typeface="Courier New" panose="02070309020205020404" pitchFamily="49" charset="0"/>
              </a:rPr>
              <a:t> *next;</a:t>
            </a:r>
          </a:p>
          <a:p>
            <a:pPr lvl="1">
              <a:buFontTx/>
              <a:buNone/>
            </a:pPr>
            <a:r>
              <a:rPr lang="en-US" altLang="en-US" dirty="0">
                <a:latin typeface="Courier New" panose="02070309020205020404" pitchFamily="49" charset="0"/>
              </a:rPr>
              <a:t>};</a:t>
            </a:r>
          </a:p>
        </p:txBody>
      </p:sp>
    </p:spTree>
    <p:extLst>
      <p:ext uri="{BB962C8B-B14F-4D97-AF65-F5344CB8AC3E}">
        <p14:creationId xmlns:p14="http://schemas.microsoft.com/office/powerpoint/2010/main" val="169668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36105</TotalTime>
  <Words>4216</Words>
  <Application>Microsoft Office PowerPoint</Application>
  <PresentationFormat>Widescreen</PresentationFormat>
  <Paragraphs>673</Paragraphs>
  <Slides>66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Consolas</vt:lpstr>
      <vt:lpstr>Courier New</vt:lpstr>
      <vt:lpstr>Times New Roman</vt:lpstr>
      <vt:lpstr>Office Theme</vt:lpstr>
      <vt:lpstr>Linked-Lists</vt:lpstr>
      <vt:lpstr>Why linked lists</vt:lpstr>
      <vt:lpstr>Linked list organization</vt:lpstr>
      <vt:lpstr>Node organization</vt:lpstr>
      <vt:lpstr>Process for building a linked list</vt:lpstr>
      <vt:lpstr>1. Declaring a struct or object for the Node</vt:lpstr>
      <vt:lpstr>2. Declaring a pointer which points to the head of the Linked List</vt:lpstr>
      <vt:lpstr>3. Use new operator to create the first node</vt:lpstr>
      <vt:lpstr>4. Assign values to the new node using the arrow operator -&gt;</vt:lpstr>
      <vt:lpstr>5. Keep adding more nodes</vt:lpstr>
      <vt:lpstr>5. Keep adding more nodes (to beginning)</vt:lpstr>
      <vt:lpstr>5. Add more Nodes (to beginning, continued)</vt:lpstr>
      <vt:lpstr>6. Make sure the last node points to nullptr</vt:lpstr>
      <vt:lpstr>Memory Diagram Practice</vt:lpstr>
      <vt:lpstr>Memory Diagram Practice</vt:lpstr>
      <vt:lpstr>Memory Diagram Practice</vt:lpstr>
      <vt:lpstr>Memory Diagram Practice</vt:lpstr>
      <vt:lpstr>Memory Diagram Practice</vt:lpstr>
      <vt:lpstr>Example: Inserting nodes</vt:lpstr>
      <vt:lpstr>Example: Inserting nodes</vt:lpstr>
      <vt:lpstr>Example: Inserting nodes</vt:lpstr>
      <vt:lpstr>Example: Inserting nodes</vt:lpstr>
      <vt:lpstr>Example: Inserting nodes</vt:lpstr>
      <vt:lpstr>Example: Inserting nodes</vt:lpstr>
      <vt:lpstr>Example: Inserting nodes</vt:lpstr>
      <vt:lpstr>Codey sense question</vt:lpstr>
      <vt:lpstr>Codey sense question</vt:lpstr>
      <vt:lpstr>Key takeaway: inserting nodes</vt:lpstr>
      <vt:lpstr>Stepping through a linked list</vt:lpstr>
      <vt:lpstr>Quick question</vt:lpstr>
      <vt:lpstr>Things to be aware of when stepping</vt:lpstr>
      <vt:lpstr>Questions before we continue?</vt:lpstr>
      <vt:lpstr>How to search in a linked list: pseudocode</vt:lpstr>
      <vt:lpstr>Searching and inserting</vt:lpstr>
      <vt:lpstr>Searching and inserting</vt:lpstr>
      <vt:lpstr>Another Codey Sense question</vt:lpstr>
      <vt:lpstr>Any questions before we continue?</vt:lpstr>
      <vt:lpstr>Linked List good practices</vt:lpstr>
      <vt:lpstr>Memory leaks and lost nodes</vt:lpstr>
      <vt:lpstr>Linked List Operations to know</vt:lpstr>
      <vt:lpstr>Overview: Inserting a node into a linked list</vt:lpstr>
      <vt:lpstr>Example: Inserting nodes</vt:lpstr>
      <vt:lpstr>Example: Inserting nodes</vt:lpstr>
      <vt:lpstr>Example: Inserting nodes</vt:lpstr>
      <vt:lpstr>Example: Inserting nodes</vt:lpstr>
      <vt:lpstr>Example: Inserting nodes</vt:lpstr>
      <vt:lpstr>Example: Inserting nodes</vt:lpstr>
      <vt:lpstr>Example: Inserting nodes</vt:lpstr>
      <vt:lpstr>Codey sense question</vt:lpstr>
      <vt:lpstr>Codey sense question</vt:lpstr>
      <vt:lpstr>Key takeaway: inserting nodes</vt:lpstr>
      <vt:lpstr>Stepping through a linked list</vt:lpstr>
      <vt:lpstr>Quick question</vt:lpstr>
      <vt:lpstr>Things to be aware of when stepping</vt:lpstr>
      <vt:lpstr>Questions before we continue?</vt:lpstr>
      <vt:lpstr>How to search in a linked list: pseudocode</vt:lpstr>
      <vt:lpstr>Searching and inserting</vt:lpstr>
      <vt:lpstr>More Hints  Searching and inserting</vt:lpstr>
      <vt:lpstr>Any questions before we continue?</vt:lpstr>
      <vt:lpstr>Making constructors</vt:lpstr>
      <vt:lpstr>Deleting items and Destructors</vt:lpstr>
      <vt:lpstr>Deleting items and Destructors</vt:lpstr>
      <vt:lpstr>Another way to define a destructor</vt:lpstr>
      <vt:lpstr>Important notes about destructors</vt:lpstr>
      <vt:lpstr>Any questions before we continue?</vt:lpstr>
      <vt:lpstr>Making data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54</cp:revision>
  <dcterms:created xsi:type="dcterms:W3CDTF">2021-07-05T12:03:36Z</dcterms:created>
  <dcterms:modified xsi:type="dcterms:W3CDTF">2023-01-04T09:21:52Z</dcterms:modified>
</cp:coreProperties>
</file>