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628" r:id="rId3"/>
    <p:sldId id="617" r:id="rId4"/>
    <p:sldId id="608" r:id="rId5"/>
    <p:sldId id="610" r:id="rId6"/>
    <p:sldId id="638" r:id="rId7"/>
    <p:sldId id="639" r:id="rId8"/>
    <p:sldId id="612" r:id="rId9"/>
    <p:sldId id="615" r:id="rId10"/>
    <p:sldId id="618" r:id="rId11"/>
    <p:sldId id="630" r:id="rId12"/>
    <p:sldId id="689" r:id="rId13"/>
    <p:sldId id="681" r:id="rId14"/>
    <p:sldId id="278" r:id="rId15"/>
    <p:sldId id="631" r:id="rId16"/>
    <p:sldId id="634" r:id="rId17"/>
    <p:sldId id="676" r:id="rId18"/>
    <p:sldId id="270" r:id="rId19"/>
    <p:sldId id="642" r:id="rId20"/>
    <p:sldId id="680" r:id="rId21"/>
    <p:sldId id="637" r:id="rId22"/>
    <p:sldId id="273" r:id="rId23"/>
    <p:sldId id="287" r:id="rId24"/>
    <p:sldId id="679" r:id="rId25"/>
    <p:sldId id="619" r:id="rId26"/>
    <p:sldId id="269" r:id="rId27"/>
    <p:sldId id="280" r:id="rId28"/>
    <p:sldId id="641" r:id="rId29"/>
    <p:sldId id="643" r:id="rId30"/>
    <p:sldId id="690" r:id="rId31"/>
    <p:sldId id="620" r:id="rId32"/>
    <p:sldId id="772" r:id="rId33"/>
    <p:sldId id="706" r:id="rId34"/>
    <p:sldId id="704" r:id="rId35"/>
    <p:sldId id="707" r:id="rId36"/>
    <p:sldId id="766" r:id="rId37"/>
    <p:sldId id="767" r:id="rId38"/>
    <p:sldId id="705" r:id="rId39"/>
    <p:sldId id="768" r:id="rId40"/>
    <p:sldId id="769" r:id="rId41"/>
    <p:sldId id="342" r:id="rId42"/>
    <p:sldId id="770" r:id="rId43"/>
    <p:sldId id="771" r:id="rId44"/>
    <p:sldId id="713" r:id="rId45"/>
    <p:sldId id="715" r:id="rId46"/>
    <p:sldId id="717" r:id="rId47"/>
    <p:sldId id="71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5475" autoAdjust="0"/>
  </p:normalViewPr>
  <p:slideViewPr>
    <p:cSldViewPr snapToGrid="0">
      <p:cViewPr varScale="1">
        <p:scale>
          <a:sx n="83" d="100"/>
          <a:sy n="83" d="100"/>
        </p:scale>
        <p:origin x="101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XOR </a:t>
            </a:r>
          </a:p>
          <a:p>
            <a:r>
              <a:rPr lang="en-US" dirty="0"/>
              <a:t>If the bits are the same, then it is 0</a:t>
            </a:r>
          </a:p>
          <a:p>
            <a:r>
              <a:rPr lang="en-US" dirty="0"/>
              <a:t>If the bits are different, then it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F7ABF3-84B5-4BF2-A8E6-941D8AFAAF1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96F666-5D93-40C5-BF4F-A75406D3E508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23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A1D3F5-F091-4B27-88A1-85301733744C}" type="slidenum">
              <a:rPr lang="en-CA" altLang="en-US" smtClean="0"/>
              <a:pPr/>
              <a:t>27</a:t>
            </a:fld>
            <a:endParaRPr lang="en-CA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81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EE21EA-7D0A-4961-B21F-21065D59BEA1}" type="slidenum">
              <a:rPr lang="en-CA" altLang="en-US" smtClean="0"/>
              <a:pPr/>
              <a:t>41</a:t>
            </a:fld>
            <a:endParaRPr lang="en-CA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Functions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and Ashley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C6B2-3974-4770-8416-699A3D19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Programmer-defined functions in 3 easy steps!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4AE0-7B55-469F-B7B2-32935820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you use functions in C++, you will need to do three main things: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1) Declare the function.  </a:t>
            </a:r>
            <a:r>
              <a:rPr lang="en-US" sz="2000" dirty="0"/>
              <a:t>Use a function declaration</a:t>
            </a:r>
            <a:r>
              <a:rPr lang="en-US" sz="2000" b="1" dirty="0"/>
              <a:t> </a:t>
            </a:r>
            <a:r>
              <a:rPr lang="en-US" sz="2000" dirty="0"/>
              <a:t>(aka function prototype)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2) Define the function.  </a:t>
            </a:r>
            <a:r>
              <a:rPr lang="en-US" sz="2000" dirty="0"/>
              <a:t>Use a function definition (describes how the function does its task)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3) Call the function.  </a:t>
            </a:r>
            <a:r>
              <a:rPr lang="en-US" sz="2000" dirty="0"/>
              <a:t>Use a function call (Causes a function to execute.)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6F4F9-3499-4C25-8413-5E876178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1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C86F-FD43-467D-9865-5C0094C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Declaring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7711-A3D7-4FA6-B794-8EB562ED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152723"/>
            <a:ext cx="8229600" cy="237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u="sng" dirty="0"/>
              <a:t>Function declaration</a:t>
            </a:r>
            <a:r>
              <a:rPr lang="en-US" altLang="en-US" sz="2000" dirty="0"/>
              <a:t>: similar to declaring a variable.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tells the compiler about a function.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allows the function to be called before it is defined.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endParaRPr lang="en-US" alt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9CD49-BB7D-46E8-82C6-E0ED201D1C7E}"/>
              </a:ext>
            </a:extLst>
          </p:cNvPr>
          <p:cNvCxnSpPr/>
          <p:nvPr/>
        </p:nvCxnSpPr>
        <p:spPr>
          <a:xfrm>
            <a:off x="4418235" y="1898071"/>
            <a:ext cx="0" cy="18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A8EB7-4CF5-477E-8F6B-13189D410CA0}"/>
              </a:ext>
            </a:extLst>
          </p:cNvPr>
          <p:cNvSpPr txBox="1"/>
          <p:nvPr/>
        </p:nvSpPr>
        <p:spPr>
          <a:xfrm>
            <a:off x="8506512" y="2951809"/>
            <a:ext cx="195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semicolon </a:t>
            </a:r>
            <a:r>
              <a:rPr lang="en-US" dirty="0">
                <a:solidFill>
                  <a:schemeClr val="tx2"/>
                </a:solidFill>
              </a:rPr>
              <a:t>after declaring!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635AA-54E0-4BA0-A38A-B71E1442692A}"/>
              </a:ext>
            </a:extLst>
          </p:cNvPr>
          <p:cNvCxnSpPr>
            <a:cxnSpLocks/>
          </p:cNvCxnSpPr>
          <p:nvPr/>
        </p:nvCxnSpPr>
        <p:spPr>
          <a:xfrm>
            <a:off x="2622093" y="1958964"/>
            <a:ext cx="386831" cy="13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634A73-5C5D-449C-9525-B689D3F3EA80}"/>
              </a:ext>
            </a:extLst>
          </p:cNvPr>
          <p:cNvSpPr txBox="1"/>
          <p:nvPr/>
        </p:nvSpPr>
        <p:spPr>
          <a:xfrm>
            <a:off x="1838321" y="1652513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Return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4EA-9865-44FD-86B6-C9688913159B}"/>
              </a:ext>
            </a:extLst>
          </p:cNvPr>
          <p:cNvSpPr txBox="1"/>
          <p:nvPr/>
        </p:nvSpPr>
        <p:spPr>
          <a:xfrm>
            <a:off x="5553084" y="1483961"/>
            <a:ext cx="42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Arguments and data types of the arguments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E343F-A320-43D2-A661-CC387F468D09}"/>
              </a:ext>
            </a:extLst>
          </p:cNvPr>
          <p:cNvCxnSpPr>
            <a:cxnSpLocks/>
          </p:cNvCxnSpPr>
          <p:nvPr/>
        </p:nvCxnSpPr>
        <p:spPr>
          <a:xfrm flipH="1">
            <a:off x="5965366" y="1828637"/>
            <a:ext cx="371477" cy="193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426845-9F34-4945-8CBA-376960AF5C57}"/>
              </a:ext>
            </a:extLst>
          </p:cNvPr>
          <p:cNvCxnSpPr>
            <a:cxnSpLocks/>
          </p:cNvCxnSpPr>
          <p:nvPr/>
        </p:nvCxnSpPr>
        <p:spPr>
          <a:xfrm>
            <a:off x="7439023" y="1857250"/>
            <a:ext cx="363311" cy="24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3D3F4A-4E50-4B03-84BF-B5E631E2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8D49F6-5C36-4F1B-80A5-688BF5051BA6}"/>
              </a:ext>
            </a:extLst>
          </p:cNvPr>
          <p:cNvSpPr/>
          <p:nvPr/>
        </p:nvSpPr>
        <p:spPr>
          <a:xfrm>
            <a:off x="9318475" y="2078609"/>
            <a:ext cx="204099" cy="369333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52F36-C328-4E9C-8CAE-D7BCFB9F6184}"/>
              </a:ext>
            </a:extLst>
          </p:cNvPr>
          <p:cNvSpPr txBox="1"/>
          <p:nvPr/>
        </p:nvSpPr>
        <p:spPr>
          <a:xfrm>
            <a:off x="3765111" y="1555908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1CE88-374D-40DD-86CD-580E8A384AD2}"/>
              </a:ext>
            </a:extLst>
          </p:cNvPr>
          <p:cNvCxnSpPr>
            <a:cxnSpLocks/>
          </p:cNvCxnSpPr>
          <p:nvPr/>
        </p:nvCxnSpPr>
        <p:spPr>
          <a:xfrm flipH="1" flipV="1">
            <a:off x="9575339" y="2346713"/>
            <a:ext cx="309630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ED0FE6-5D9C-48B6-83A6-1A8553DBBDBE}"/>
              </a:ext>
            </a:extLst>
          </p:cNvPr>
          <p:cNvSpPr txBox="1"/>
          <p:nvPr/>
        </p:nvSpPr>
        <p:spPr>
          <a:xfrm>
            <a:off x="2669427" y="2074464"/>
            <a:ext cx="7974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Precondition: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sum of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1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C86F-FD43-467D-9865-5C0094C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declaration include?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7711-A3D7-4FA6-B794-8EB562ED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059423"/>
            <a:ext cx="8229600" cy="346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Includes… </a:t>
            </a:r>
          </a:p>
          <a:p>
            <a:pPr marL="0" indent="0">
              <a:buNone/>
            </a:pPr>
            <a:r>
              <a:rPr lang="en-US" altLang="en-US" sz="2000" b="1" dirty="0"/>
              <a:t>name</a:t>
            </a:r>
            <a:r>
              <a:rPr lang="en-US" altLang="en-US" sz="2000" dirty="0"/>
              <a:t>, </a:t>
            </a:r>
          </a:p>
          <a:p>
            <a:pPr marL="0" indent="0">
              <a:buNone/>
            </a:pPr>
            <a:r>
              <a:rPr lang="en-US" altLang="en-US" sz="2000" b="1" dirty="0"/>
              <a:t>how many arguments</a:t>
            </a:r>
            <a:r>
              <a:rPr lang="en-US" altLang="en-US" sz="2000" dirty="0"/>
              <a:t>, </a:t>
            </a:r>
          </a:p>
          <a:p>
            <a:pPr marL="0" indent="0">
              <a:buNone/>
            </a:pPr>
            <a:r>
              <a:rPr lang="en-US" altLang="en-US" sz="2000" b="1" dirty="0"/>
              <a:t>types of the arguments </a:t>
            </a:r>
            <a:r>
              <a:rPr lang="en-US" altLang="en-US" sz="2000" dirty="0"/>
              <a:t>and the </a:t>
            </a:r>
          </a:p>
          <a:p>
            <a:pPr marL="0" indent="0">
              <a:buNone/>
            </a:pPr>
            <a:r>
              <a:rPr lang="en-US" altLang="en-US" sz="2000" b="1" dirty="0"/>
              <a:t>return type </a:t>
            </a:r>
            <a:r>
              <a:rPr lang="en-US" altLang="en-US" sz="2000" dirty="0"/>
              <a:t>(data type of the value the function calculates). 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Also tells the formal parameter names (“</a:t>
            </a:r>
            <a:r>
              <a:rPr lang="en-US" altLang="en-US" sz="2000" dirty="0" err="1"/>
              <a:t>firstNumber</a:t>
            </a:r>
            <a:r>
              <a:rPr lang="en-US" altLang="en-US" sz="2000" dirty="0"/>
              <a:t>” and “</a:t>
            </a:r>
            <a:r>
              <a:rPr lang="en-US" altLang="en-US" sz="2000" dirty="0" err="1"/>
              <a:t>secondNumber</a:t>
            </a:r>
            <a:r>
              <a:rPr lang="en-US" altLang="en-US" sz="2000" dirty="0"/>
              <a:t>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Formal parameters are like </a:t>
            </a:r>
            <a:r>
              <a:rPr lang="en-US" altLang="en-US" sz="2000" b="1" dirty="0"/>
              <a:t>placeholders</a:t>
            </a:r>
            <a:r>
              <a:rPr lang="en-US" altLang="en-US" sz="2000" dirty="0"/>
              <a:t> for the actual</a:t>
            </a:r>
            <a:br>
              <a:rPr lang="en-US" altLang="en-US" sz="2000" dirty="0"/>
            </a:br>
            <a:r>
              <a:rPr lang="en-US" altLang="en-US" sz="2000" dirty="0"/>
              <a:t>arguments used when the function is called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9CD49-BB7D-46E8-82C6-E0ED201D1C7E}"/>
              </a:ext>
            </a:extLst>
          </p:cNvPr>
          <p:cNvCxnSpPr/>
          <p:nvPr/>
        </p:nvCxnSpPr>
        <p:spPr>
          <a:xfrm>
            <a:off x="4418235" y="1898071"/>
            <a:ext cx="0" cy="18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A8EB7-4CF5-477E-8F6B-13189D410CA0}"/>
              </a:ext>
            </a:extLst>
          </p:cNvPr>
          <p:cNvSpPr txBox="1"/>
          <p:nvPr/>
        </p:nvSpPr>
        <p:spPr>
          <a:xfrm>
            <a:off x="8506512" y="2951809"/>
            <a:ext cx="195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semicolon </a:t>
            </a:r>
            <a:r>
              <a:rPr lang="en-US" dirty="0">
                <a:solidFill>
                  <a:schemeClr val="tx2"/>
                </a:solidFill>
              </a:rPr>
              <a:t>after declaring!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635AA-54E0-4BA0-A38A-B71E1442692A}"/>
              </a:ext>
            </a:extLst>
          </p:cNvPr>
          <p:cNvCxnSpPr>
            <a:cxnSpLocks/>
          </p:cNvCxnSpPr>
          <p:nvPr/>
        </p:nvCxnSpPr>
        <p:spPr>
          <a:xfrm>
            <a:off x="2622093" y="1958964"/>
            <a:ext cx="386831" cy="13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634A73-5C5D-449C-9525-B689D3F3EA80}"/>
              </a:ext>
            </a:extLst>
          </p:cNvPr>
          <p:cNvSpPr txBox="1"/>
          <p:nvPr/>
        </p:nvSpPr>
        <p:spPr>
          <a:xfrm>
            <a:off x="1838321" y="1652513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Return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4EA-9865-44FD-86B6-C9688913159B}"/>
              </a:ext>
            </a:extLst>
          </p:cNvPr>
          <p:cNvSpPr txBox="1"/>
          <p:nvPr/>
        </p:nvSpPr>
        <p:spPr>
          <a:xfrm>
            <a:off x="5553084" y="1483961"/>
            <a:ext cx="42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Arguments and data types of the arguments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E343F-A320-43D2-A661-CC387F468D09}"/>
              </a:ext>
            </a:extLst>
          </p:cNvPr>
          <p:cNvCxnSpPr>
            <a:cxnSpLocks/>
          </p:cNvCxnSpPr>
          <p:nvPr/>
        </p:nvCxnSpPr>
        <p:spPr>
          <a:xfrm flipH="1">
            <a:off x="5965366" y="1828637"/>
            <a:ext cx="371477" cy="193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426845-9F34-4945-8CBA-376960AF5C57}"/>
              </a:ext>
            </a:extLst>
          </p:cNvPr>
          <p:cNvCxnSpPr>
            <a:cxnSpLocks/>
          </p:cNvCxnSpPr>
          <p:nvPr/>
        </p:nvCxnSpPr>
        <p:spPr>
          <a:xfrm>
            <a:off x="7439023" y="1857250"/>
            <a:ext cx="363311" cy="24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3D3F4A-4E50-4B03-84BF-B5E631E2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8D49F6-5C36-4F1B-80A5-688BF5051BA6}"/>
              </a:ext>
            </a:extLst>
          </p:cNvPr>
          <p:cNvSpPr/>
          <p:nvPr/>
        </p:nvSpPr>
        <p:spPr>
          <a:xfrm>
            <a:off x="9318475" y="2078609"/>
            <a:ext cx="204099" cy="369333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52F36-C328-4E9C-8CAE-D7BCFB9F6184}"/>
              </a:ext>
            </a:extLst>
          </p:cNvPr>
          <p:cNvSpPr txBox="1"/>
          <p:nvPr/>
        </p:nvSpPr>
        <p:spPr>
          <a:xfrm>
            <a:off x="3765111" y="1555908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1CE88-374D-40DD-86CD-580E8A384AD2}"/>
              </a:ext>
            </a:extLst>
          </p:cNvPr>
          <p:cNvCxnSpPr>
            <a:cxnSpLocks/>
          </p:cNvCxnSpPr>
          <p:nvPr/>
        </p:nvCxnSpPr>
        <p:spPr>
          <a:xfrm flipH="1" flipV="1">
            <a:off x="9575339" y="2346713"/>
            <a:ext cx="309630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ED0FE6-5D9C-48B6-83A6-1A8553DBBDBE}"/>
              </a:ext>
            </a:extLst>
          </p:cNvPr>
          <p:cNvSpPr txBox="1"/>
          <p:nvPr/>
        </p:nvSpPr>
        <p:spPr>
          <a:xfrm>
            <a:off x="2669427" y="2074464"/>
            <a:ext cx="7974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Precondition: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sum of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0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C86F-FD43-467D-9865-5C0094C4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Declaring a function: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7711-A3D7-4FA6-B794-8EB562ED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952541"/>
            <a:ext cx="8229600" cy="1945062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b="1" dirty="0"/>
              <a:t>Important practice:</a:t>
            </a:r>
          </a:p>
          <a:p>
            <a:pPr marL="0" indent="0">
              <a:buNone/>
            </a:pPr>
            <a:r>
              <a:rPr lang="en-US" altLang="en-US" sz="2000" b="1" u="sng" dirty="0"/>
              <a:t>It is common practice to have precondition and postcondition as part of the comments of a function.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The precondition and postcondition comments next to each function are needed to explain what each function does.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29CD49-BB7D-46E8-82C6-E0ED201D1C7E}"/>
              </a:ext>
            </a:extLst>
          </p:cNvPr>
          <p:cNvCxnSpPr/>
          <p:nvPr/>
        </p:nvCxnSpPr>
        <p:spPr>
          <a:xfrm>
            <a:off x="4418235" y="1898071"/>
            <a:ext cx="0" cy="187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6A8EB7-4CF5-477E-8F6B-13189D410CA0}"/>
              </a:ext>
            </a:extLst>
          </p:cNvPr>
          <p:cNvSpPr txBox="1"/>
          <p:nvPr/>
        </p:nvSpPr>
        <p:spPr>
          <a:xfrm>
            <a:off x="8506512" y="2951809"/>
            <a:ext cx="195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semicolon </a:t>
            </a:r>
            <a:r>
              <a:rPr lang="en-US" dirty="0">
                <a:solidFill>
                  <a:schemeClr val="tx2"/>
                </a:solidFill>
              </a:rPr>
              <a:t>after declaring!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8635AA-54E0-4BA0-A38A-B71E1442692A}"/>
              </a:ext>
            </a:extLst>
          </p:cNvPr>
          <p:cNvCxnSpPr>
            <a:cxnSpLocks/>
          </p:cNvCxnSpPr>
          <p:nvPr/>
        </p:nvCxnSpPr>
        <p:spPr>
          <a:xfrm>
            <a:off x="2622093" y="1958964"/>
            <a:ext cx="386831" cy="13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634A73-5C5D-449C-9525-B689D3F3EA80}"/>
              </a:ext>
            </a:extLst>
          </p:cNvPr>
          <p:cNvSpPr txBox="1"/>
          <p:nvPr/>
        </p:nvSpPr>
        <p:spPr>
          <a:xfrm>
            <a:off x="1838321" y="1652513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Return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4EA-9865-44FD-86B6-C9688913159B}"/>
              </a:ext>
            </a:extLst>
          </p:cNvPr>
          <p:cNvSpPr txBox="1"/>
          <p:nvPr/>
        </p:nvSpPr>
        <p:spPr>
          <a:xfrm>
            <a:off x="5553084" y="1483961"/>
            <a:ext cx="42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Arguments and data types of the arguments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E343F-A320-43D2-A661-CC387F468D09}"/>
              </a:ext>
            </a:extLst>
          </p:cNvPr>
          <p:cNvCxnSpPr>
            <a:cxnSpLocks/>
          </p:cNvCxnSpPr>
          <p:nvPr/>
        </p:nvCxnSpPr>
        <p:spPr>
          <a:xfrm flipH="1">
            <a:off x="5965366" y="1828637"/>
            <a:ext cx="371477" cy="193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426845-9F34-4945-8CBA-376960AF5C57}"/>
              </a:ext>
            </a:extLst>
          </p:cNvPr>
          <p:cNvCxnSpPr>
            <a:cxnSpLocks/>
          </p:cNvCxnSpPr>
          <p:nvPr/>
        </p:nvCxnSpPr>
        <p:spPr>
          <a:xfrm>
            <a:off x="7439023" y="1857250"/>
            <a:ext cx="363311" cy="24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3D3F4A-4E50-4B03-84BF-B5E631E2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8D49F6-5C36-4F1B-80A5-688BF5051BA6}"/>
              </a:ext>
            </a:extLst>
          </p:cNvPr>
          <p:cNvSpPr/>
          <p:nvPr/>
        </p:nvSpPr>
        <p:spPr>
          <a:xfrm>
            <a:off x="9318475" y="2078609"/>
            <a:ext cx="204099" cy="369333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52F36-C328-4E9C-8CAE-D7BCFB9F6184}"/>
              </a:ext>
            </a:extLst>
          </p:cNvPr>
          <p:cNvSpPr txBox="1"/>
          <p:nvPr/>
        </p:nvSpPr>
        <p:spPr>
          <a:xfrm>
            <a:off x="3765111" y="1555908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Function name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1CE88-374D-40DD-86CD-580E8A384AD2}"/>
              </a:ext>
            </a:extLst>
          </p:cNvPr>
          <p:cNvCxnSpPr>
            <a:cxnSpLocks/>
          </p:cNvCxnSpPr>
          <p:nvPr/>
        </p:nvCxnSpPr>
        <p:spPr>
          <a:xfrm flipH="1" flipV="1">
            <a:off x="9575339" y="2346713"/>
            <a:ext cx="309630" cy="65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ED0FE6-5D9C-48B6-83A6-1A8553DBBDBE}"/>
              </a:ext>
            </a:extLst>
          </p:cNvPr>
          <p:cNvSpPr txBox="1"/>
          <p:nvPr/>
        </p:nvSpPr>
        <p:spPr>
          <a:xfrm>
            <a:off x="2669427" y="2074464"/>
            <a:ext cx="7974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Precondition: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sum of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7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Additional Declaration things to know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06575"/>
            <a:ext cx="7999413" cy="374173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Best practice: Place function declarations/prototypes near top of program, </a:t>
            </a:r>
            <a:r>
              <a:rPr lang="en-US" altLang="en-US" sz="2000" b="1" dirty="0"/>
              <a:t>before your main function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Remember that you MUST include precondition and postcondition as comments underneath the function declaration.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You must include either the declaration or full function definition before any call to the function, or your program won’t compile.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1890D-1C82-4BF8-B47D-05165785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B5AD-2FFA-4107-9897-C198190C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220E-E252-498B-8AFD-9F203F4B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data type does this function return?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double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string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it depends on the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2D042-F451-4A4F-9699-5C056BCFFCC1}"/>
              </a:ext>
            </a:extLst>
          </p:cNvPr>
          <p:cNvSpPr txBox="1"/>
          <p:nvPr/>
        </p:nvSpPr>
        <p:spPr>
          <a:xfrm>
            <a:off x="2309919" y="2176064"/>
            <a:ext cx="7974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calcAvg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thirdNum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Precondition: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thirdNum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average of the three inputs.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9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2A32-BC54-4BCE-8B68-BB0F250C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55A8-55A9-4E6E-9522-6AF80B3A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347756"/>
            <a:ext cx="8229600" cy="177840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definition describes how the function does its tasks</a:t>
            </a:r>
          </a:p>
          <a:p>
            <a:r>
              <a:rPr lang="en-US" sz="2000" dirty="0"/>
              <a:t>The function will execute the code inside the braces of the definition.</a:t>
            </a:r>
          </a:p>
          <a:p>
            <a:r>
              <a:rPr lang="en-US" sz="2000" dirty="0"/>
              <a:t>Can appear before or after the function is called.  In our class, put the definitions after the main() function.</a:t>
            </a:r>
          </a:p>
          <a:p>
            <a:r>
              <a:rPr lang="en-US" sz="2000" dirty="0"/>
              <a:t>Note: there is </a:t>
            </a:r>
            <a:r>
              <a:rPr lang="en-US" sz="2000" b="1" dirty="0"/>
              <a:t>NO SEMICOLON </a:t>
            </a:r>
            <a:r>
              <a:rPr lang="en-US" sz="2000" dirty="0"/>
              <a:t>after the function definition!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33297-EDD4-4481-AEC2-CCDDD69FB365}"/>
              </a:ext>
            </a:extLst>
          </p:cNvPr>
          <p:cNvSpPr txBox="1"/>
          <p:nvPr/>
        </p:nvSpPr>
        <p:spPr>
          <a:xfrm>
            <a:off x="2422769" y="2005535"/>
            <a:ext cx="8493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//add two arguments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35513-7708-4322-A612-E09443EA27F9}"/>
              </a:ext>
            </a:extLst>
          </p:cNvPr>
          <p:cNvSpPr txBox="1"/>
          <p:nvPr/>
        </p:nvSpPr>
        <p:spPr>
          <a:xfrm>
            <a:off x="2098431" y="1242647"/>
            <a:ext cx="153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F250E-79E6-426D-A452-C171961D4365}"/>
              </a:ext>
            </a:extLst>
          </p:cNvPr>
          <p:cNvSpPr txBox="1"/>
          <p:nvPr/>
        </p:nvSpPr>
        <p:spPr>
          <a:xfrm>
            <a:off x="3716216" y="1231663"/>
            <a:ext cx="1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71AD6-4466-4362-BB5A-21E79C0D6C12}"/>
              </a:ext>
            </a:extLst>
          </p:cNvPr>
          <p:cNvSpPr txBox="1"/>
          <p:nvPr/>
        </p:nvSpPr>
        <p:spPr>
          <a:xfrm>
            <a:off x="7479323" y="1254759"/>
            <a:ext cx="1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56AA-8042-48BE-8AF8-0751782308E9}"/>
              </a:ext>
            </a:extLst>
          </p:cNvPr>
          <p:cNvSpPr txBox="1"/>
          <p:nvPr/>
        </p:nvSpPr>
        <p:spPr>
          <a:xfrm>
            <a:off x="4439138" y="3672932"/>
            <a:ext cx="176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body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62468-C813-46D2-973C-E4D8E044AD76}"/>
              </a:ext>
            </a:extLst>
          </p:cNvPr>
          <p:cNvCxnSpPr/>
          <p:nvPr/>
        </p:nvCxnSpPr>
        <p:spPr>
          <a:xfrm>
            <a:off x="2708031" y="1596721"/>
            <a:ext cx="160215" cy="48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E575B-0A3A-4444-9BC2-E3B08C25A1F6}"/>
              </a:ext>
            </a:extLst>
          </p:cNvPr>
          <p:cNvCxnSpPr>
            <a:cxnSpLocks/>
          </p:cNvCxnSpPr>
          <p:nvPr/>
        </p:nvCxnSpPr>
        <p:spPr>
          <a:xfrm>
            <a:off x="4282829" y="1573727"/>
            <a:ext cx="0" cy="36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5CF685-F889-4A04-9942-E29ED3205B0D}"/>
              </a:ext>
            </a:extLst>
          </p:cNvPr>
          <p:cNvCxnSpPr>
            <a:cxnSpLocks/>
          </p:cNvCxnSpPr>
          <p:nvPr/>
        </p:nvCxnSpPr>
        <p:spPr>
          <a:xfrm>
            <a:off x="8233506" y="1573726"/>
            <a:ext cx="0" cy="36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6A84B-EA3B-4BF0-AB3E-596E65FA896B}"/>
              </a:ext>
            </a:extLst>
          </p:cNvPr>
          <p:cNvCxnSpPr>
            <a:cxnSpLocks/>
          </p:cNvCxnSpPr>
          <p:nvPr/>
        </p:nvCxnSpPr>
        <p:spPr>
          <a:xfrm flipH="1" flipV="1">
            <a:off x="3782643" y="3174098"/>
            <a:ext cx="500186" cy="68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0F6D87-7C97-418A-A0FF-7FC82CC12520}"/>
              </a:ext>
            </a:extLst>
          </p:cNvPr>
          <p:cNvSpPr txBox="1"/>
          <p:nvPr/>
        </p:nvSpPr>
        <p:spPr>
          <a:xfrm>
            <a:off x="9253415" y="1262301"/>
            <a:ext cx="12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semicolon!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1AC5AB-8C1C-42F6-9E69-C41952F56EB8}"/>
              </a:ext>
            </a:extLst>
          </p:cNvPr>
          <p:cNvCxnSpPr>
            <a:cxnSpLocks/>
          </p:cNvCxnSpPr>
          <p:nvPr/>
        </p:nvCxnSpPr>
        <p:spPr>
          <a:xfrm>
            <a:off x="9941168" y="1852223"/>
            <a:ext cx="0" cy="369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9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0651-F2EE-412B-B012-AF5E70B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D1C2-8DE7-4220-AD56-A8CA2EAC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Suppose you used the following arguments in the function </a:t>
            </a:r>
            <a:r>
              <a:rPr lang="en-US" sz="1800" dirty="0" err="1"/>
              <a:t>addTogether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= 2.5;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//add two arguments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What value would </a:t>
            </a:r>
            <a:r>
              <a:rPr lang="en-US" sz="2000" dirty="0" err="1"/>
              <a:t>addTogether</a:t>
            </a:r>
            <a:r>
              <a:rPr lang="en-US" sz="2000" dirty="0"/>
              <a:t> return when it executes?</a:t>
            </a:r>
          </a:p>
          <a:p>
            <a:pPr marL="0" indent="0">
              <a:buNone/>
            </a:pPr>
            <a:r>
              <a:rPr lang="en-US" sz="2000" dirty="0"/>
              <a:t>A: 7.5</a:t>
            </a:r>
          </a:p>
          <a:p>
            <a:pPr marL="0" indent="0">
              <a:buNone/>
            </a:pPr>
            <a:r>
              <a:rPr lang="en-US" sz="2000" dirty="0"/>
              <a:t>B: 2.0</a:t>
            </a:r>
          </a:p>
          <a:p>
            <a:pPr marL="0" indent="0">
              <a:buNone/>
            </a:pPr>
            <a:r>
              <a:rPr lang="en-US" sz="2000" dirty="0"/>
              <a:t>C: 9.5</a:t>
            </a:r>
          </a:p>
          <a:p>
            <a:pPr marL="0" indent="0">
              <a:buNone/>
            </a:pPr>
            <a:r>
              <a:rPr lang="en-US" sz="2000" dirty="0"/>
              <a:t>D: 9</a:t>
            </a:r>
          </a:p>
          <a:p>
            <a:pPr marL="0" indent="0">
              <a:buNone/>
            </a:pPr>
            <a:r>
              <a:rPr lang="en-US" sz="2000" dirty="0"/>
              <a:t>E: None of these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8DF4B550-1489-4887-8ED7-748D3079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Calling a Function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40784" y="1624013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Example: to call the function </a:t>
            </a:r>
            <a:r>
              <a:rPr lang="en-US" altLang="en-US" sz="2000" dirty="0" err="1"/>
              <a:t>addTogether</a:t>
            </a:r>
            <a:r>
              <a:rPr lang="en-US" altLang="en-US" sz="2000" dirty="0"/>
              <a:t>, we use: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To call a function, use the function name followed by parenthesis,  any arguments, and a semicolon (;)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When called, the program executes the body of the called function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Any arguments will be “plugged in” to the definition of the function.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After the function terminates, execution resumes in the calling function at point of call.</a:t>
            </a:r>
          </a:p>
          <a:p>
            <a:endParaRPr lang="en-US" alt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8A447B7-171C-4914-932F-A9B6A443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AA072-B856-4A55-93D2-D2CAF105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0E2-66F1-4B59-831D-6105DB85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56"/>
            <a:ext cx="11429999" cy="799009"/>
          </a:xfrm>
        </p:spPr>
        <p:txBody>
          <a:bodyPr>
            <a:normAutofit/>
          </a:bodyPr>
          <a:lstStyle/>
          <a:p>
            <a:r>
              <a:rPr lang="en-US" dirty="0"/>
              <a:t>Example: calling </a:t>
            </a:r>
            <a:r>
              <a:rPr lang="en-US" dirty="0" err="1"/>
              <a:t>addTogether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7B4C-14D6-436D-A201-0FD349F4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3202C-3296-428E-A3DA-E0E6B8758AF4}"/>
              </a:ext>
            </a:extLst>
          </p:cNvPr>
          <p:cNvSpPr txBox="1"/>
          <p:nvPr/>
        </p:nvSpPr>
        <p:spPr>
          <a:xfrm>
            <a:off x="1613806" y="812165"/>
            <a:ext cx="89643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sum of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input1 = 0, input2 = 0;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first number: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input1;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second number: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sum of your numbers is: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avg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input2)/2;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average of your numbers is: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avg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indent="-4572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//add two arguments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77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556D-FC90-423C-AD2D-5460BCB4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functions from math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9250-8A1E-4DFB-AFDC-EFDA3F23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Functions in C++ have some similarities to the ones you used in Math classes.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have the mathematical function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x + 3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000" dirty="0"/>
              <a:t> is a function</a:t>
            </a:r>
          </a:p>
          <a:p>
            <a:pPr marL="0" indent="0" algn="ctr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If you input x, the 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000" dirty="0"/>
              <a:t> will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+ 3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f(1) = 1 + 3 = 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math, you can also have functions with two variables: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 + 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 </a:t>
            </a:r>
            <a:r>
              <a:rPr lang="en-US" sz="2000" dirty="0"/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2</a:t>
            </a:r>
            <a:r>
              <a:rPr lang="en-US" sz="2000" dirty="0"/>
              <a:t>, we get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f(x, y) = 1 + 2 = 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543B-7A4C-4BFA-AACE-9122754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0E2-66F1-4B59-831D-6105DB85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flow of control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3202C-3296-428E-A3DA-E0E6B8758AF4}"/>
              </a:ext>
            </a:extLst>
          </p:cNvPr>
          <p:cNvSpPr txBox="1"/>
          <p:nvPr/>
        </p:nvSpPr>
        <p:spPr>
          <a:xfrm>
            <a:off x="2453892" y="1210962"/>
            <a:ext cx="75263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are initialized.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sum of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firstNumber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secondNumber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input1 = 0, input2 = 0;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first number: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input1;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“Enter your second number: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input2;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sum of your numbers is: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avg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input2)/2;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"The average of your numbers is: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avg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indent="-45720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//add two arguments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F455376-CF63-4F6D-AED7-3E2E59F16594}"/>
              </a:ext>
            </a:extLst>
          </p:cNvPr>
          <p:cNvCxnSpPr>
            <a:cxnSpLocks/>
          </p:cNvCxnSpPr>
          <p:nvPr/>
        </p:nvCxnSpPr>
        <p:spPr>
          <a:xfrm flipV="1">
            <a:off x="2453892" y="4507832"/>
            <a:ext cx="1997520" cy="1233595"/>
          </a:xfrm>
          <a:prstGeom prst="bentConnector3">
            <a:avLst>
              <a:gd name="adj1" fmla="val -27499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96499F-8DE3-4386-9C37-DCF5E1EDBCC4}"/>
              </a:ext>
            </a:extLst>
          </p:cNvPr>
          <p:cNvSpPr txBox="1"/>
          <p:nvPr/>
        </p:nvSpPr>
        <p:spPr>
          <a:xfrm>
            <a:off x="6682807" y="2647174"/>
            <a:ext cx="362243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Call </a:t>
            </a:r>
            <a:r>
              <a:rPr lang="en-US" dirty="0" err="1"/>
              <a:t>addTogether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Plug in two inputs into the function</a:t>
            </a:r>
          </a:p>
          <a:p>
            <a:pPr marL="342900" indent="-342900">
              <a:buAutoNum type="arabicPeriod"/>
            </a:pPr>
            <a:r>
              <a:rPr lang="en-US" dirty="0"/>
              <a:t>The sum is returned back to the main function</a:t>
            </a:r>
          </a:p>
        </p:txBody>
      </p:sp>
    </p:spTree>
    <p:extLst>
      <p:ext uri="{BB962C8B-B14F-4D97-AF65-F5344CB8AC3E}">
        <p14:creationId xmlns:p14="http://schemas.microsoft.com/office/powerpoint/2010/main" val="370374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5B5B-FCBC-423C-BCB1-EC642D6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functions: some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DC26-7042-42E9-A542-F699AC3A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30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Values passed to function are called </a:t>
            </a:r>
            <a:r>
              <a:rPr lang="en-US" altLang="en-US" sz="2000" u="sng" dirty="0"/>
              <a:t>arguments</a:t>
            </a:r>
          </a:p>
          <a:p>
            <a:pPr marL="0" indent="0">
              <a:buNone/>
            </a:pPr>
            <a:endParaRPr lang="en-US" altLang="en-US" sz="2000" u="sng" dirty="0"/>
          </a:p>
          <a:p>
            <a:pPr marL="0" indent="0">
              <a:buNone/>
            </a:pPr>
            <a:r>
              <a:rPr lang="en-US" altLang="en-US" sz="2000" dirty="0"/>
              <a:t>Placeholder variables in a function that hold the values passed as arguments are called </a:t>
            </a:r>
            <a:r>
              <a:rPr lang="en-US" altLang="en-US" sz="2000" u="sng" dirty="0"/>
              <a:t>parameters</a:t>
            </a:r>
            <a:r>
              <a:rPr lang="en-US" altLang="en-US" sz="2000" dirty="0"/>
              <a:t>.</a:t>
            </a:r>
          </a:p>
          <a:p>
            <a:pPr marL="0" indent="0">
              <a:buNone/>
            </a:pPr>
            <a:br>
              <a:rPr lang="en-US" altLang="en-US" sz="2000" u="sng" dirty="0"/>
            </a:br>
            <a:endParaRPr lang="en-US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C30690-88F1-4D54-AACA-44677F5E58F3}"/>
              </a:ext>
            </a:extLst>
          </p:cNvPr>
          <p:cNvSpPr txBox="1"/>
          <p:nvPr/>
        </p:nvSpPr>
        <p:spPr>
          <a:xfrm>
            <a:off x="1703614" y="3516565"/>
            <a:ext cx="85071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sum of your numbers is: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firstNumber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secondNumber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//add two arguments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216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Calling Functions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main</a:t>
            </a:r>
            <a:r>
              <a:rPr lang="en-US" altLang="en-US" sz="2000" dirty="0"/>
              <a:t> can call any number of functions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Functions can call other functions or even call themselves </a:t>
            </a:r>
            <a:br>
              <a:rPr lang="en-US" altLang="en-US" sz="2000" dirty="0"/>
            </a:br>
            <a:r>
              <a:rPr lang="en-US" altLang="en-US" sz="2000" dirty="0"/>
              <a:t>(functions calling themselves is called </a:t>
            </a:r>
            <a:r>
              <a:rPr lang="en-US" altLang="en-US" sz="2000" b="1" dirty="0"/>
              <a:t>recursion</a:t>
            </a:r>
            <a:r>
              <a:rPr lang="en-US" alt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Compiler must know the following about  a function before it is called: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data type of each parameter</a:t>
            </a:r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7A8FC-4EC3-40BA-9B38-C089D07C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5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Function Call Notes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05000"/>
            <a:ext cx="8534400" cy="4191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sz="2000" dirty="0"/>
              <a:t>Functions can have no parameters, one parameter, or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sz="2000" dirty="0"/>
              <a:t>The value of each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sz="2000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sz="2000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sz="2000" dirty="0"/>
              <a:t>Arguments will be promoted/demoted as necessary to match parameters (doubles could be made into int’s if a double is sent into an int parameter).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5FF71-01CA-4FF4-8F7F-F5F23B03A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1447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91D9-F327-449C-8D9B-4CA0ABB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before we continue?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16E5-4CD1-45BA-B00F-19743ACD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Next: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620730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0069-DBB8-4FCD-BF19-E6375A7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09A9-B92A-4789-8B1F-AA8ABD37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Used to end execution of a function</a:t>
            </a:r>
          </a:p>
          <a:p>
            <a:endParaRPr lang="en-US" sz="2200" b="1" dirty="0"/>
          </a:p>
          <a:p>
            <a:r>
              <a:rPr lang="en-US" sz="2200" dirty="0"/>
              <a:t>Can be placed </a:t>
            </a:r>
            <a:r>
              <a:rPr lang="en-US" sz="2200" b="1" dirty="0"/>
              <a:t>anywhere</a:t>
            </a:r>
            <a:r>
              <a:rPr lang="en-US" sz="2200" dirty="0"/>
              <a:t> within a function (but statements that follow the return statement will not be executed).  Can be used to prevent abnormal execution or return error codes.</a:t>
            </a:r>
          </a:p>
          <a:p>
            <a:endParaRPr lang="en-US" sz="2200" dirty="0"/>
          </a:p>
          <a:p>
            <a:r>
              <a:rPr lang="en-US" sz="2200" dirty="0"/>
              <a:t>The return statement returns the </a:t>
            </a:r>
            <a:r>
              <a:rPr lang="en-US" sz="2200" b="1" dirty="0"/>
              <a:t>value calculated </a:t>
            </a:r>
            <a:r>
              <a:rPr lang="en-US" sz="2200" dirty="0"/>
              <a:t>by the function to the main program (or to the place where the function was called).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Examples: you can return all kinds of things or nothing at all (for void type functions):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</a:rPr>
              <a:t>return subtotal*TAX_RATE;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</a:rPr>
              <a:t>return; 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9EA58-2C5C-4D48-BB97-BB5099FFB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If a function does not return a value, its return type is </a:t>
            </a:r>
            <a:r>
              <a:rPr lang="en-US" altLang="en-US" sz="2000" dirty="0">
                <a:latin typeface="Courier New" panose="02070309020205020404" pitchFamily="49" charset="0"/>
              </a:rPr>
              <a:t>void</a:t>
            </a:r>
            <a:r>
              <a:rPr lang="en-US" altLang="en-US" sz="2000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endParaRPr lang="en-US" altLang="en-US" dirty="0"/>
          </a:p>
          <a:p>
            <a:r>
              <a:rPr lang="en-US" altLang="en-US" sz="2000" dirty="0"/>
              <a:t>Note: in a </a:t>
            </a:r>
            <a:r>
              <a:rPr lang="en-US" altLang="en-US" sz="2000" dirty="0">
                <a:latin typeface="Courier New" panose="02070309020205020404" pitchFamily="49" charset="0"/>
              </a:rPr>
              <a:t>void</a:t>
            </a:r>
            <a:r>
              <a:rPr lang="en-US" altLang="en-US" sz="2000" dirty="0"/>
              <a:t> function without a </a:t>
            </a:r>
            <a:r>
              <a:rPr lang="en-US" altLang="en-US" sz="2000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/>
              <a:t> statement, the function ends at its last </a:t>
            </a: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2000" dirty="0"/>
          </a:p>
          <a:p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FDE4E-580F-41F0-A37F-FAB6460E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before we continue?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736726"/>
            <a:ext cx="7999413" cy="3743325"/>
          </a:xfrm>
        </p:spPr>
        <p:txBody>
          <a:bodyPr/>
          <a:lstStyle/>
          <a:p>
            <a:r>
              <a:rPr lang="en-US" altLang="en-US" dirty="0"/>
              <a:t>Next: Call by value mechanism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7EEF26-E587-4482-AF0A-D12AB0F0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2212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71E0-C74E-4D30-BAE6-30219993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“Call by value”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8D74-8472-4F6B-B482-800F0EF7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/>
              <a:t>Notice how whatever two numbers input1 and input2 we put in </a:t>
            </a:r>
            <a:r>
              <a:rPr lang="en-US" sz="2600" dirty="0" err="1"/>
              <a:t>addTogether</a:t>
            </a:r>
            <a:r>
              <a:rPr lang="en-US" sz="2600" dirty="0"/>
              <a:t> are plugged into the </a:t>
            </a:r>
            <a:r>
              <a:rPr lang="en-US" sz="2600" dirty="0" err="1"/>
              <a:t>addTogether</a:t>
            </a:r>
            <a:r>
              <a:rPr lang="en-US" sz="2600" dirty="0"/>
              <a:t> function.</a:t>
            </a:r>
          </a:p>
          <a:p>
            <a:pPr lvl="1"/>
            <a:r>
              <a:rPr lang="en-US" sz="2600" dirty="0"/>
              <a:t>Input1 became our first function argument</a:t>
            </a:r>
          </a:p>
          <a:p>
            <a:pPr lvl="1"/>
            <a:r>
              <a:rPr lang="en-US" sz="2600" dirty="0"/>
              <a:t>Input2 became our second function argument</a:t>
            </a:r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This process of plugging in our arguments into the function is called the “call by value” mechanism.</a:t>
            </a:r>
          </a:p>
          <a:p>
            <a:endParaRPr lang="en-US" sz="2600" dirty="0"/>
          </a:p>
          <a:p>
            <a:r>
              <a:rPr lang="en-US" sz="2600" dirty="0"/>
              <a:t>Aka “pass by value” in some books.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34469-1420-44AD-8788-89F396CF288A}"/>
              </a:ext>
            </a:extLst>
          </p:cNvPr>
          <p:cNvSpPr txBox="1"/>
          <p:nvPr/>
        </p:nvSpPr>
        <p:spPr>
          <a:xfrm>
            <a:off x="1891392" y="2638531"/>
            <a:ext cx="86214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first number: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input1;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"enter your second number: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input2;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sum of your numbers is: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addTogether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(input1, input2)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643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4E31-0B88-4554-8236-6A52ED36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Things to know about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2BA4-C2EA-46C8-9755-F71FB7A2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The values which are plugged in to the formal parameters are the </a:t>
            </a:r>
            <a:r>
              <a:rPr lang="en-US" sz="2000" b="1" dirty="0"/>
              <a:t>values only</a:t>
            </a:r>
            <a:r>
              <a:rPr lang="en-US" sz="2000" dirty="0"/>
              <a:t> and NOT the </a:t>
            </a:r>
            <a:r>
              <a:rPr lang="en-US" sz="2000" b="1" dirty="0"/>
              <a:t>variables themselves</a:t>
            </a:r>
            <a:r>
              <a:rPr lang="en-US" sz="2000" dirty="0"/>
              <a:t>.  The variable value is copied to the function. </a:t>
            </a:r>
            <a:r>
              <a:rPr lang="en-US" sz="2000" b="1" dirty="0"/>
              <a:t>Changes to the parameter in the function do not affect the value of the argument.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The </a:t>
            </a:r>
            <a:r>
              <a:rPr lang="en-US" sz="2000" b="1" dirty="0"/>
              <a:t>values are plugged in in the order which they are received</a:t>
            </a:r>
            <a:r>
              <a:rPr lang="en-US" sz="2000" dirty="0"/>
              <a:t>.  The first value is plugged in to the first function parameter, and the second value is plugged into the second parameter, etc.</a:t>
            </a:r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5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6800-6D64-4102-9775-2A6EC92F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Functions: 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D903-B6A8-40F1-BC6E-6BCAD37F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pPr>
              <a:lnSpc>
                <a:spcPct val="90000"/>
              </a:lnSpc>
            </a:pPr>
            <a:r>
              <a:rPr lang="en-US" altLang="en-US" sz="2000" u="sng" dirty="0"/>
              <a:t>Function</a:t>
            </a:r>
            <a:r>
              <a:rPr lang="en-US" altLang="en-US" sz="2000" dirty="0"/>
              <a:t>: a collection of statements to perform a task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u="sng" dirty="0"/>
              <a:t>Argument</a:t>
            </a:r>
            <a:r>
              <a:rPr lang="en-US" altLang="en-US" sz="2000" dirty="0"/>
              <a:t>: an input to a function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Functions make your life easier and programs easier to write and debug.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Simplifies the process of writing programs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Fewer lines of code to debug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Improves maintainability of programs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C70CD-6437-45BD-80E9-B09ACC2B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8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4E31-0B88-4554-8236-6A52ED36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things to know about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2BA4-C2EA-46C8-9755-F71FB7A2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1600201"/>
            <a:ext cx="4955983" cy="4303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en-US" sz="2000" b="1" dirty="0"/>
              <a:t>The number of arguments in the call must match the prototype and definition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computer uses the arguments to figure out what </a:t>
            </a:r>
            <a:r>
              <a:rPr lang="en-US" sz="2000" dirty="0" err="1"/>
              <a:t>addTogether</a:t>
            </a:r>
            <a:r>
              <a:rPr lang="en-US" sz="2000" dirty="0"/>
              <a:t> definition to use.</a:t>
            </a:r>
          </a:p>
          <a:p>
            <a:pPr marL="0" indent="0">
              <a:buNone/>
            </a:pPr>
            <a:r>
              <a:rPr lang="en-US" sz="2000" dirty="0"/>
              <a:t>(Having multiple functions with the same name but different parameters is called overloading… more on this later)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A4A3-F74E-4E82-858D-55C59C0054D0}"/>
              </a:ext>
            </a:extLst>
          </p:cNvPr>
          <p:cNvSpPr txBox="1"/>
          <p:nvPr/>
        </p:nvSpPr>
        <p:spPr>
          <a:xfrm>
            <a:off x="5791199" y="1462327"/>
            <a:ext cx="619225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&lt;iostream&gt;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std;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addTogether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are initialized.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//Postcondition: returns the sum of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secondNumber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addTogether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//Precondition: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thirdNumber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are initialized.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//Postcondition: returns the sum of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thirdNumber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input1 = 0, input2 = 0;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your first number: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input1;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your second number: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input2;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sum of your numbers is: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addTogether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(input1, input2)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addTogether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two arguments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addTogether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thirdNumber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arguments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9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4B5C-0894-41C4-8096-1C2D1A2E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800893"/>
          </a:xfrm>
        </p:spPr>
        <p:txBody>
          <a:bodyPr>
            <a:normAutofit/>
          </a:bodyPr>
          <a:lstStyle/>
          <a:p>
            <a:r>
              <a:rPr lang="en-US" dirty="0"/>
              <a:t>Example of a bool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FBC4-F58C-4906-9E1B-0BCEC0E6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557" y="1166019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Instead of writing yes/no code each time, consider writing a function.  Input the message you want.  The function will display your message and ask yes or no.</a:t>
            </a:r>
          </a:p>
          <a:p>
            <a:r>
              <a:rPr lang="en-US" sz="2000" dirty="0"/>
              <a:t>The function </a:t>
            </a:r>
            <a:r>
              <a:rPr lang="en-US" sz="2000" dirty="0" err="1"/>
              <a:t>GetYesNo</a:t>
            </a:r>
            <a:r>
              <a:rPr lang="en-US" sz="2000" dirty="0"/>
              <a:t> will output whatever prompt message and return a yes/no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B1F5-8774-46CF-9BEA-031F8261ACCB}"/>
              </a:ext>
            </a:extLst>
          </p:cNvPr>
          <p:cNvSpPr txBox="1"/>
          <p:nvPr/>
        </p:nvSpPr>
        <p:spPr>
          <a:xfrm>
            <a:off x="2630428" y="2829183"/>
            <a:ext cx="521621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GetYesNo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promptMsg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33363"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&lt;&lt; promptMsg &lt;&lt; </a:t>
            </a:r>
            <a:r>
              <a:rPr lang="fr-FR" sz="1000" dirty="0">
                <a:solidFill>
                  <a:srgbClr val="A31515"/>
                </a:solidFill>
                <a:latin typeface="Consolas" panose="020B0609020204030204" pitchFamily="49" charset="0"/>
              </a:rPr>
              <a:t>« (y/n) "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(ans == </a:t>
            </a:r>
            <a:r>
              <a:rPr lang="fr-FR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ans == </a:t>
            </a:r>
            <a:r>
              <a:rPr lang="fr-FR" sz="1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33363" lvl="1"/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"Please answer y or 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33363"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362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4F3B-7671-4E78-AEC4-63C4BB9C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bool function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56AC-FE40-4293-87CE-D47015B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067172-FC08-4538-9E64-AD4E4856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1015060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GetYesNo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Are you enjoying this loop?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"Let's ask that question again..."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"I'm glad you enjoyed it!"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244A55-0ED7-416F-A60C-F0351F56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582747"/>
            <a:ext cx="1015060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33B3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playGame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if (!</a:t>
            </a:r>
            <a:r>
              <a:rPr lang="en-US" altLang="en-US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GetYesNo</a:t>
            </a:r>
            <a:r>
              <a:rPr lang="en-US" alt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67D17"/>
                </a:solidFill>
                <a:latin typeface="Consolas" panose="020B0609020204030204" pitchFamily="49" charset="0"/>
              </a:rPr>
              <a:t>"Would you like to play again? "</a:t>
            </a:r>
            <a:r>
              <a:rPr lang="en-US" alt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))</a:t>
            </a:r>
            <a:br>
              <a:rPr lang="en-US" alt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dirty="0">
                <a:solidFill>
                  <a:srgbClr val="0033B3"/>
                </a:solidFill>
                <a:latin typeface="Consolas" panose="020B0609020204030204" pitchFamily="49" charset="0"/>
              </a:rPr>
              <a:t>   break;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“Thanks for playing!"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18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22B0-E60C-485F-95C1-7262F6F6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6EFD-3FE8-46F7-97DC-E0FED3EC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/>
              <a:t>Overloading</a:t>
            </a:r>
            <a:r>
              <a:rPr lang="en-US" altLang="en-US" sz="2000" dirty="0"/>
              <a:t> a function name means providing </a:t>
            </a:r>
            <a:br>
              <a:rPr lang="en-US" altLang="en-US" sz="2000" dirty="0"/>
            </a:br>
            <a:r>
              <a:rPr lang="en-US" altLang="en-US" sz="2000" b="1" dirty="0"/>
              <a:t>more than one declaration and definition </a:t>
            </a:r>
            <a:r>
              <a:rPr lang="en-US" altLang="en-US" sz="2000" dirty="0"/>
              <a:t>using </a:t>
            </a:r>
            <a:br>
              <a:rPr lang="en-US" altLang="en-US" sz="2000" dirty="0"/>
            </a:br>
            <a:r>
              <a:rPr lang="en-US" altLang="en-US" sz="2000" dirty="0"/>
              <a:t>the same function name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Very convenient for situations in which the “same”</a:t>
            </a:r>
            <a:br>
              <a:rPr lang="en-US" altLang="en-US" sz="2000" dirty="0"/>
            </a:br>
            <a:r>
              <a:rPr lang="en-US" altLang="en-US" sz="2000" dirty="0"/>
              <a:t>function is needed for different numbers or types</a:t>
            </a:r>
            <a:br>
              <a:rPr lang="en-US" altLang="en-US" sz="2000" dirty="0"/>
            </a:br>
            <a:r>
              <a:rPr lang="en-US" altLang="en-US" sz="2000" dirty="0"/>
              <a:t>of arguments</a:t>
            </a:r>
          </a:p>
          <a:p>
            <a:pPr lvl="1" eaLnBrk="1" hangingPunct="1"/>
            <a:r>
              <a:rPr lang="en-US" altLang="en-US" sz="2000" dirty="0"/>
              <a:t>Example: Having an “average” function which can accept two or three arguments, or different data types.</a:t>
            </a:r>
          </a:p>
          <a:p>
            <a:pPr eaLnBrk="1" hangingPunct="1"/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295C-1336-4FDD-9BA8-D9D43E86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539" y="-12713"/>
            <a:ext cx="6653461" cy="1325563"/>
          </a:xfrm>
        </p:spPr>
        <p:txBody>
          <a:bodyPr/>
          <a:lstStyle/>
          <a:p>
            <a:r>
              <a:rPr lang="en-US" dirty="0"/>
              <a:t>Sample overloading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886C7-8553-43FE-9D07-C0DFB80D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813537"/>
            <a:ext cx="4318907" cy="596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AD3FAA-E4F3-4A00-9650-218FC3DFD11F}"/>
              </a:ext>
            </a:extLst>
          </p:cNvPr>
          <p:cNvSpPr txBox="1"/>
          <p:nvPr/>
        </p:nvSpPr>
        <p:spPr>
          <a:xfrm>
            <a:off x="1821997" y="357800"/>
            <a:ext cx="854800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//declare the functions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//overloaded functions have same name but different parameter lists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number is initialized to an int value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value of number squared as an int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number is initialized to a double value</a:t>
            </a: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returns the value of number squared as a double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//Get an int and a double number from user.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fixed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showpoint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"Enter an integer and a decimal number and press Enter: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//Display the squares of the numbers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"Here are the squares: \n"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"The square of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is: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nThe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square of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is: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//define the functions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square(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A500D-ECB9-4F8E-9E98-EAF9148694B4}"/>
              </a:ext>
            </a:extLst>
          </p:cNvPr>
          <p:cNvSpPr txBox="1"/>
          <p:nvPr/>
        </p:nvSpPr>
        <p:spPr>
          <a:xfrm>
            <a:off x="5388708" y="4805980"/>
            <a:ext cx="457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Notice that both “flavors” of the square function have their own declaration and definition.  The compiler determines which one to use based on the input arguments.</a:t>
            </a:r>
          </a:p>
        </p:txBody>
      </p:sp>
    </p:spTree>
    <p:extLst>
      <p:ext uri="{BB962C8B-B14F-4D97-AF65-F5344CB8AC3E}">
        <p14:creationId xmlns:p14="http://schemas.microsoft.com/office/powerpoint/2010/main" val="716449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AE1D-ECA7-40D0-AFBD-0BC3AD4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with 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3DC0-7EE0-4950-B774-77E1783C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Overloading can be used to create functions that perform the same task but take </a:t>
            </a:r>
            <a:r>
              <a:rPr lang="en-US" altLang="en-US" sz="2000" b="1" dirty="0"/>
              <a:t>different parameter types </a:t>
            </a:r>
            <a:r>
              <a:rPr lang="en-US" altLang="en-US" sz="2000" dirty="0"/>
              <a:t>or </a:t>
            </a:r>
            <a:r>
              <a:rPr lang="en-US" altLang="en-US" sz="2000" b="1" dirty="0"/>
              <a:t>different number of  parameters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Caution: Overloading requires extra care when defining the functions.  Avoid using unless it improves your program’s readability.</a:t>
            </a:r>
          </a:p>
          <a:p>
            <a:endParaRPr lang="en-US" sz="2000" dirty="0"/>
          </a:p>
          <a:p>
            <a:r>
              <a:rPr lang="en-US" sz="2000" dirty="0"/>
              <a:t>Notice that </a:t>
            </a:r>
            <a:r>
              <a:rPr lang="en-US" sz="2000" b="1" dirty="0"/>
              <a:t>we need to include separate declarations and definitions for each version </a:t>
            </a:r>
            <a:r>
              <a:rPr lang="en-US" sz="2000" dirty="0"/>
              <a:t>of the overloaded function.</a:t>
            </a:r>
          </a:p>
          <a:p>
            <a:pPr marL="0" indent="0">
              <a:buNone/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Compiler </a:t>
            </a:r>
            <a:r>
              <a:rPr lang="en-US" altLang="en-US" sz="2000" dirty="0"/>
              <a:t>will determine which version of function to call by argument and parameter lists</a:t>
            </a:r>
            <a:endParaRPr lang="en-US" altLang="en-US" sz="20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216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A53A-4CA0-4B81-8207-288DF2D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FF6F-0447-4598-B197-2B196217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calling by reference</a:t>
            </a:r>
          </a:p>
        </p:txBody>
      </p:sp>
    </p:spTree>
    <p:extLst>
      <p:ext uri="{BB962C8B-B14F-4D97-AF65-F5344CB8AC3E}">
        <p14:creationId xmlns:p14="http://schemas.microsoft.com/office/powerpoint/2010/main" val="408639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4E31-0B88-4554-8236-6A52ED36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our call by value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2BA4-C2EA-46C8-9755-F71FB7A2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The values which are plugged in to the formal parameters are the </a:t>
            </a:r>
            <a:r>
              <a:rPr lang="en-US" sz="2000" b="1" dirty="0"/>
              <a:t>values only</a:t>
            </a:r>
            <a:r>
              <a:rPr lang="en-US" sz="2000" dirty="0"/>
              <a:t> and NOT the variables themselves.  The variable value is copied to the function. </a:t>
            </a:r>
            <a:r>
              <a:rPr lang="en-US" sz="2000" b="1" dirty="0"/>
              <a:t>Changes to the parameter in the function do not affect the value of the argument.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The </a:t>
            </a:r>
            <a:r>
              <a:rPr lang="en-US" sz="2000" b="1" dirty="0"/>
              <a:t>values are plugged in in the order which they are received</a:t>
            </a:r>
            <a:r>
              <a:rPr lang="en-US" sz="2000" dirty="0"/>
              <a:t>.  The first value is plugged in to the first function parameter, and the second value is plugged into the second parameter, etc.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/>
              <a:t>If you plug in a value for a function parameter, that value is plugged in for </a:t>
            </a:r>
            <a:r>
              <a:rPr lang="en-US" sz="2000" b="1" dirty="0"/>
              <a:t>all instances of the parameter </a:t>
            </a:r>
            <a:r>
              <a:rPr lang="en-US" sz="2000" dirty="0"/>
              <a:t>within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246600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9A6-D3F6-4EC7-A41A-B43528CF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by reference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5BC4-AD10-45C5-8520-0573B98A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we want to </a:t>
            </a:r>
            <a:r>
              <a:rPr lang="en-US" sz="2000" b="1" dirty="0"/>
              <a:t>actually change the values of the variables </a:t>
            </a:r>
            <a:r>
              <a:rPr lang="en-US" sz="2000" dirty="0"/>
              <a:t>in memory (rather than copies) we need to use a different approach called </a:t>
            </a:r>
            <a:r>
              <a:rPr lang="en-US" sz="2000" b="1" dirty="0"/>
              <a:t>“call by reference” </a:t>
            </a:r>
            <a:r>
              <a:rPr lang="en-US" sz="2000" dirty="0"/>
              <a:t>or </a:t>
            </a:r>
            <a:r>
              <a:rPr lang="en-US" sz="2000" b="1" dirty="0"/>
              <a:t>“pass by reference”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altLang="en-US" sz="2000" b="1" dirty="0"/>
              <a:t>Call by reference aka Pass by reference </a:t>
            </a:r>
            <a:r>
              <a:rPr lang="en-US" altLang="en-US" sz="2000" dirty="0"/>
              <a:t>allows a function to modify the original argument from the function call, not a copy of the argument</a:t>
            </a:r>
          </a:p>
          <a:p>
            <a:endParaRPr lang="en-US" altLang="en-US" sz="2000" dirty="0"/>
          </a:p>
          <a:p>
            <a:r>
              <a:rPr lang="en-US" altLang="en-US" sz="2000" dirty="0"/>
              <a:t>Allows the function to modify its arguments </a:t>
            </a:r>
          </a:p>
          <a:p>
            <a:r>
              <a:rPr lang="en-US" altLang="en-US" sz="2000" dirty="0"/>
              <a:t>Provides a way for the function to ‘return’ more than one value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8587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ACB6-5AE5-44D3-8F79-77F74010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pass/call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9FDE-26AA-4BD2-A3B9-9D938DE9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You </a:t>
            </a:r>
            <a:r>
              <a:rPr lang="en-US" sz="2000" b="1" dirty="0"/>
              <a:t>DO</a:t>
            </a:r>
            <a:r>
              <a:rPr lang="en-US" sz="2000" dirty="0"/>
              <a:t> have to include an ampersand (&amp;) next to the variables in the function declaration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 You </a:t>
            </a:r>
            <a:r>
              <a:rPr lang="en-US" sz="2000" b="1" dirty="0"/>
              <a:t>don’t</a:t>
            </a:r>
            <a:r>
              <a:rPr lang="en-US" sz="2000" dirty="0"/>
              <a:t> include the ampersand when calling the function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     You </a:t>
            </a:r>
            <a:r>
              <a:rPr lang="en-US" sz="2000" b="1" dirty="0"/>
              <a:t>DO</a:t>
            </a:r>
            <a:r>
              <a:rPr lang="en-US" sz="2000" dirty="0"/>
              <a:t> need to include the ampersand next to the variables in the function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898EA-D40E-4797-B2C0-C8AFEA575174}"/>
              </a:ext>
            </a:extLst>
          </p:cNvPr>
          <p:cNvSpPr txBox="1"/>
          <p:nvPr/>
        </p:nvSpPr>
        <p:spPr>
          <a:xfrm>
            <a:off x="3505200" y="23547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//declare the function doubleNum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doubleNum(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refVar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096B6-57EA-4565-8E3B-81C8B96E2E6B}"/>
              </a:ext>
            </a:extLst>
          </p:cNvPr>
          <p:cNvSpPr txBox="1"/>
          <p:nvPr/>
        </p:nvSpPr>
        <p:spPr>
          <a:xfrm>
            <a:off x="3360965" y="357090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doubleNum(number);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EEF28-9763-4325-8344-700C98500FE0}"/>
              </a:ext>
            </a:extLst>
          </p:cNvPr>
          <p:cNvSpPr txBox="1"/>
          <p:nvPr/>
        </p:nvSpPr>
        <p:spPr>
          <a:xfrm>
            <a:off x="3374572" y="4856262"/>
            <a:ext cx="4702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//define doubleNum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doubleNum(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refVar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refVar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*= 2;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//double the value of refVar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AFE42D9-30E4-4E2F-A792-208CF00AD0E4}"/>
              </a:ext>
            </a:extLst>
          </p:cNvPr>
          <p:cNvSpPr/>
          <p:nvPr/>
        </p:nvSpPr>
        <p:spPr>
          <a:xfrm rot="10951145">
            <a:off x="4981070" y="2773246"/>
            <a:ext cx="285750" cy="276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A496B7C-C729-4071-B296-8F65A059C5D4}"/>
              </a:ext>
            </a:extLst>
          </p:cNvPr>
          <p:cNvSpPr/>
          <p:nvPr/>
        </p:nvSpPr>
        <p:spPr>
          <a:xfrm rot="10951145">
            <a:off x="4904869" y="5269334"/>
            <a:ext cx="285750" cy="276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F8F80A-172F-469E-AB28-FF7E0115343C}"/>
              </a:ext>
            </a:extLst>
          </p:cNvPr>
          <p:cNvSpPr txBox="1"/>
          <p:nvPr/>
        </p:nvSpPr>
        <p:spPr>
          <a:xfrm>
            <a:off x="6779079" y="2160114"/>
            <a:ext cx="2596243" cy="5978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F95C9-A3D8-48D1-8BF0-D860E61AA059}"/>
              </a:ext>
            </a:extLst>
          </p:cNvPr>
          <p:cNvSpPr txBox="1"/>
          <p:nvPr/>
        </p:nvSpPr>
        <p:spPr>
          <a:xfrm>
            <a:off x="7614558" y="4958872"/>
            <a:ext cx="2596243" cy="5978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Space between type and </a:t>
            </a:r>
            <a:r>
              <a:rPr lang="en-US" altLang="en-US" dirty="0">
                <a:latin typeface="Courier New" panose="02070309020205020404" pitchFamily="49" charset="0"/>
              </a:rPr>
              <a:t>&amp;</a:t>
            </a:r>
            <a:r>
              <a:rPr lang="en-US" altLang="en-US" dirty="0"/>
              <a:t> is unimportant</a:t>
            </a:r>
          </a:p>
        </p:txBody>
      </p:sp>
    </p:spTree>
    <p:extLst>
      <p:ext uri="{BB962C8B-B14F-4D97-AF65-F5344CB8AC3E}">
        <p14:creationId xmlns:p14="http://schemas.microsoft.com/office/powerpoint/2010/main" val="185661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52A-396D-4C9D-9194-1C3C2A8E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78E0-7935-4F77-B7D0-392D4DBA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C++  comes with libraries of predefined functions</a:t>
            </a:r>
          </a:p>
          <a:p>
            <a:pPr marL="0" indent="0">
              <a:buNone/>
            </a:pPr>
            <a:r>
              <a:rPr lang="en-US" altLang="en-US" sz="2000" dirty="0"/>
              <a:t>As long as you include the appropriate #include headers, you can use these functions.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Example:  sqrt function </a:t>
            </a:r>
          </a:p>
          <a:p>
            <a:pPr marL="457200" lvl="1" indent="0">
              <a:buNone/>
            </a:pPr>
            <a:r>
              <a:rPr lang="en-US" altLang="en-US" sz="2000" dirty="0"/>
              <a:t>sqrt() returns, or computes, the square root of a 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marL="457200" lvl="1" indent="0"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latin typeface="Consolas" panose="020B0609020204030204" pitchFamily="49" charset="0"/>
              </a:rPr>
              <a:t>theRoot</a:t>
            </a:r>
            <a:r>
              <a:rPr lang="en-US" altLang="en-US" sz="2000" dirty="0">
                <a:latin typeface="Consolas" panose="020B0609020204030204" pitchFamily="49" charset="0"/>
              </a:rPr>
              <a:t> = sqrt(9.0);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theRoot</a:t>
            </a:r>
            <a:r>
              <a:rPr lang="en-US" altLang="en-US" sz="2000" dirty="0"/>
              <a:t> will contain 3.0</a:t>
            </a:r>
          </a:p>
          <a:p>
            <a:pPr lvl="1"/>
            <a:r>
              <a:rPr lang="en-US" altLang="en-US" sz="2000" dirty="0"/>
              <a:t>Requires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#include &lt;</a:t>
            </a:r>
            <a:r>
              <a:rPr lang="en-US" altLang="en-US" sz="1600" dirty="0" err="1">
                <a:latin typeface="Consolas" panose="020B0609020204030204" pitchFamily="49" charset="0"/>
              </a:rPr>
              <a:t>cmath</a:t>
            </a:r>
            <a:r>
              <a:rPr lang="en-US" altLang="en-US" sz="16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en-US" sz="2000" dirty="0"/>
              <a:t>Newer standard libraries, such as </a:t>
            </a:r>
            <a:r>
              <a:rPr lang="en-US" altLang="en-US" sz="2000" dirty="0" err="1"/>
              <a:t>cmath</a:t>
            </a:r>
            <a:r>
              <a:rPr lang="en-US" altLang="en-US" sz="2000" dirty="0"/>
              <a:t>, also require </a:t>
            </a:r>
          </a:p>
          <a:p>
            <a:pPr marL="457200" lvl="1" indent="0" algn="ctr"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8E0AA-7BBF-4C4D-9BEF-6108ABDAF076}"/>
              </a:ext>
            </a:extLst>
          </p:cNvPr>
          <p:cNvSpPr txBox="1"/>
          <p:nvPr/>
        </p:nvSpPr>
        <p:spPr>
          <a:xfrm>
            <a:off x="3949646" y="3594470"/>
            <a:ext cx="151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argument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2A0C81-52F9-497E-B9EB-9DEB9F4F68AE}"/>
              </a:ext>
            </a:extLst>
          </p:cNvPr>
          <p:cNvCxnSpPr/>
          <p:nvPr/>
        </p:nvCxnSpPr>
        <p:spPr>
          <a:xfrm flipH="1">
            <a:off x="3760125" y="3821755"/>
            <a:ext cx="273539" cy="171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54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02F6-E950-4E51-A916-C19ECEE4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350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Example/Demo: Passing by 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BA3AB-343A-4898-AB56-A78150FAFC74}"/>
              </a:ext>
            </a:extLst>
          </p:cNvPr>
          <p:cNvSpPr txBox="1"/>
          <p:nvPr/>
        </p:nvSpPr>
        <p:spPr>
          <a:xfrm>
            <a:off x="1846489" y="605929"/>
            <a:ext cx="6349092" cy="621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//declare the function doubleNum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doubleNum(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refVar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//Precondition: refVar is initialized to a whole number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//Postcondition: doubles the value of refVar using pass by reference.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//declare the main function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that you want to double:"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 the main function, our number is: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"Now calling doubleNum..."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doubleNum(number);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"Our number in the main function is now: 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"Amazing!  It doubled!!!"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//define doubleNum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doubleNum(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refVar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refVar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*= 2;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//double the value of refVar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673704B-A1B6-424D-8B7A-C52CA377F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716" y="1092962"/>
            <a:ext cx="2732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The &amp; here in the declaration indicates that the parameter is a reference variable.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BEEC2-4976-4409-B09E-DD991B98841F}"/>
              </a:ext>
            </a:extLst>
          </p:cNvPr>
          <p:cNvSpPr/>
          <p:nvPr/>
        </p:nvSpPr>
        <p:spPr>
          <a:xfrm>
            <a:off x="1733551" y="1226765"/>
            <a:ext cx="2732313" cy="4703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25FA1D69-5059-492A-9D6D-14C06808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967" y="3940484"/>
            <a:ext cx="28452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Here we are calling doubleNum and passing by reference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120C14-3D81-43C9-B998-0974E854E81B}"/>
              </a:ext>
            </a:extLst>
          </p:cNvPr>
          <p:cNvSpPr/>
          <p:nvPr/>
        </p:nvSpPr>
        <p:spPr>
          <a:xfrm>
            <a:off x="2305055" y="3993525"/>
            <a:ext cx="1764846" cy="2231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1943EE-A17B-44CD-81D7-A024463093D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159708" y="4138969"/>
            <a:ext cx="3011259" cy="30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79B229-B263-40EA-9A20-F9A173913C74}"/>
              </a:ext>
            </a:extLst>
          </p:cNvPr>
          <p:cNvCxnSpPr>
            <a:cxnSpLocks/>
          </p:cNvCxnSpPr>
          <p:nvPr/>
        </p:nvCxnSpPr>
        <p:spPr>
          <a:xfrm flipH="1" flipV="1">
            <a:off x="4465864" y="1470053"/>
            <a:ext cx="2609853" cy="22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02214-FFE0-4A84-87FC-A6310FF2FC9F}"/>
              </a:ext>
            </a:extLst>
          </p:cNvPr>
          <p:cNvSpPr/>
          <p:nvPr/>
        </p:nvSpPr>
        <p:spPr>
          <a:xfrm>
            <a:off x="1851937" y="5692360"/>
            <a:ext cx="2217964" cy="2231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A18B4D-F6F2-4E28-ACC1-94C13D7516F7}"/>
              </a:ext>
            </a:extLst>
          </p:cNvPr>
          <p:cNvCxnSpPr>
            <a:cxnSpLocks/>
          </p:cNvCxnSpPr>
          <p:nvPr/>
        </p:nvCxnSpPr>
        <p:spPr>
          <a:xfrm flipH="1">
            <a:off x="4106647" y="5803938"/>
            <a:ext cx="2609852" cy="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Box 3">
            <a:extLst>
              <a:ext uri="{FF2B5EF4-FFF2-40B4-BE49-F238E27FC236}">
                <a16:creationId xmlns:a16="http://schemas.microsoft.com/office/drawing/2014/main" id="{10784956-055B-4B69-84A4-9C7AF900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46" y="5411096"/>
            <a:ext cx="2732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You also must put an &amp; in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1229046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08163"/>
            <a:ext cx="8229600" cy="3879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Each reference parameter in your functions </a:t>
            </a:r>
            <a:r>
              <a:rPr lang="en-US" altLang="en-US" sz="2000" b="1" dirty="0"/>
              <a:t>must contain </a:t>
            </a:r>
            <a:r>
              <a:rPr lang="en-US" altLang="en-US" sz="2000" b="1" dirty="0">
                <a:latin typeface="Courier New" panose="02070309020205020404" pitchFamily="49" charset="0"/>
              </a:rPr>
              <a:t>&amp; </a:t>
            </a:r>
            <a:r>
              <a:rPr lang="en-US" altLang="en-US" sz="2000" dirty="0"/>
              <a:t>otherwise it will be treated as pass by value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Space between data type and </a:t>
            </a:r>
            <a:r>
              <a:rPr lang="en-US" altLang="en-US" sz="2000" b="1" dirty="0">
                <a:latin typeface="Courier New" panose="02070309020205020404" pitchFamily="49" charset="0"/>
              </a:rPr>
              <a:t>&amp;</a:t>
            </a:r>
            <a:r>
              <a:rPr lang="en-US" altLang="en-US" sz="2000" b="1" dirty="0"/>
              <a:t> is unimportant</a:t>
            </a:r>
          </a:p>
          <a:p>
            <a:pPr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Must use </a:t>
            </a:r>
            <a:r>
              <a:rPr lang="en-US" altLang="en-US" sz="2000" dirty="0">
                <a:latin typeface="Courier New" panose="02070309020205020404" pitchFamily="49" charset="0"/>
              </a:rPr>
              <a:t>&amp;</a:t>
            </a:r>
            <a:r>
              <a:rPr lang="en-US" altLang="en-US" sz="2000" dirty="0"/>
              <a:t> in the </a:t>
            </a:r>
            <a:r>
              <a:rPr lang="en-US" altLang="en-US" sz="2000" b="1" dirty="0"/>
              <a:t>function definition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declaration.  </a:t>
            </a:r>
            <a:r>
              <a:rPr lang="en-US" altLang="en-US" sz="2000" dirty="0"/>
              <a:t>The ampersand &amp; designates the variable or parameter as a reference variable.</a:t>
            </a:r>
          </a:p>
          <a:p>
            <a:pPr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All arguments passed to reference parameter must be variables – cannot be an expression or constant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80DBA-8B87-4244-9D98-CB26FFC0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E51-4793-4723-BB24-E1DF3163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0914-4949-4325-8BF8-2F853829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833" y="1600201"/>
            <a:ext cx="8295967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Use when appropriate – don’t use when argument should not be changed by function, or if function needs to return only 1 value</a:t>
            </a:r>
          </a:p>
          <a:p>
            <a:pPr marL="0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Call-by-value and call-by-reference parameters can be mixed in the same function</a:t>
            </a:r>
          </a:p>
          <a:p>
            <a:pPr marL="0" indent="0">
              <a:buNone/>
            </a:pPr>
            <a:br>
              <a:rPr lang="en-US" altLang="en-US" sz="2000" dirty="0"/>
            </a:br>
            <a:r>
              <a:rPr lang="en-US" altLang="en-US" sz="2000" dirty="0">
                <a:latin typeface="Consolas" panose="020B0609020204030204" pitchFamily="49" charset="0"/>
              </a:rPr>
              <a:t>void </a:t>
            </a:r>
            <a:r>
              <a:rPr lang="en-US" altLang="en-US" sz="2000" dirty="0" err="1">
                <a:latin typeface="Consolas" panose="020B0609020204030204" pitchFamily="49" charset="0"/>
              </a:rPr>
              <a:t>goodStuff</a:t>
            </a:r>
            <a:r>
              <a:rPr lang="en-US" altLang="en-US" sz="2000" dirty="0">
                <a:latin typeface="Consolas" panose="020B0609020204030204" pitchFamily="49" charset="0"/>
              </a:rPr>
              <a:t>(int&amp; par1, int par2, double&amp; par3);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3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B9D0-723A-4E61-AFE8-F75538D8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decide when to call by 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28E8-0BD5-45E8-9BE7-E5FD219A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Does the function need to change the value of the </a:t>
            </a:r>
            <a:br>
              <a:rPr lang="en-US" altLang="en-US" sz="2000" dirty="0"/>
            </a:br>
            <a:r>
              <a:rPr lang="en-US" altLang="en-US" sz="2000" dirty="0"/>
              <a:t>variable used as an argument?</a:t>
            </a:r>
          </a:p>
          <a:p>
            <a:r>
              <a:rPr lang="en-US" altLang="en-US" sz="2000" dirty="0"/>
              <a:t>Is the thing you are passing very large in size and not something you want to have to copy?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Yes?   	Use a call-by-reference parameter</a:t>
            </a:r>
          </a:p>
          <a:p>
            <a:pPr lvl="1" eaLnBrk="1" hangingPunct="1"/>
            <a:r>
              <a:rPr lang="en-US" altLang="en-US" sz="2000" dirty="0"/>
              <a:t>No?	Use a call-by-value parameter</a:t>
            </a:r>
          </a:p>
        </p:txBody>
      </p:sp>
    </p:spTree>
    <p:extLst>
      <p:ext uri="{BB962C8B-B14F-4D97-AF65-F5344CB8AC3E}">
        <p14:creationId xmlns:p14="http://schemas.microsoft.com/office/powerpoint/2010/main" val="1373330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CF27-5DFE-4E6B-B833-30F4998C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E8BF-2900-473A-AE9F-41B4A986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functions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1305208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CEEE-0B49-4D75-9DED-A0F10E2C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9E43-5A95-4030-B12B-5098E683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function body may contain a call to another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called function declaration must still appear before it is called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Functions cannot be defined in the body of another function </a:t>
            </a:r>
            <a:br>
              <a:rPr lang="en-US" altLang="en-US" sz="2000" dirty="0"/>
            </a:br>
            <a:r>
              <a:rPr lang="en-US" altLang="en-US" sz="2000" dirty="0"/>
              <a:t>(other languages may allow this but C++ does not)</a:t>
            </a:r>
          </a:p>
        </p:txBody>
      </p:sp>
    </p:spTree>
    <p:extLst>
      <p:ext uri="{BB962C8B-B14F-4D97-AF65-F5344CB8AC3E}">
        <p14:creationId xmlns:p14="http://schemas.microsoft.com/office/powerpoint/2010/main" val="226835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3E10-8236-4501-8B4D-521D8FA9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21" y="125306"/>
            <a:ext cx="6412830" cy="1325563"/>
          </a:xfrm>
        </p:spPr>
        <p:txBody>
          <a:bodyPr/>
          <a:lstStyle/>
          <a:p>
            <a:r>
              <a:rPr lang="en-US" dirty="0"/>
              <a:t>Example: Ordering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4153A-1613-4020-84B8-14A98ED3132F}"/>
              </a:ext>
            </a:extLst>
          </p:cNvPr>
          <p:cNvSpPr txBox="1"/>
          <p:nvPr/>
        </p:nvSpPr>
        <p:spPr>
          <a:xfrm>
            <a:off x="1760765" y="58282"/>
            <a:ext cx="846636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//having one function call another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//read two integers from the keyboard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swapValues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//interchanges the values of variable1 and variable2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order(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//orders the numbers in the variables n1 and n2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giveResults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//outputs the values in output1 and output 2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//assumes that output 1 &lt;= output2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order(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giveResults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secondNum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//define functions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"Enter two integers separated by a space, then press Enter: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swapValues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lvl="1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variable2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order(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swapValues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giveResults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"In increasing order the numbers are: 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output2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84BE4-D4A4-4369-8D29-7BDD018E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26" y="3406175"/>
            <a:ext cx="487687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38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0822-C2C2-48FD-9A71-C56B6644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Notice: call by reference in </a:t>
            </a:r>
            <a:r>
              <a:rPr lang="en-US" dirty="0" err="1"/>
              <a:t>swapValues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1603-58EC-4C54-8FB7-ED1BC2E5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Call by reference allows us to swap the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550C0-164E-426A-9A0E-BE417A940242}"/>
              </a:ext>
            </a:extLst>
          </p:cNvPr>
          <p:cNvSpPr txBox="1"/>
          <p:nvPr/>
        </p:nvSpPr>
        <p:spPr>
          <a:xfrm>
            <a:off x="1711099" y="2396293"/>
            <a:ext cx="86133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swapValues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variable1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variable2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Precondition: variable1 and variable 2 have been given values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 Postcondition: the values of variable1 and variable 2 are interchanged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1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A30B-B02C-448C-9EBA-45DC5B8C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predefined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18A44-0979-47CF-8D2B-809F27A2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  <p:pic>
        <p:nvPicPr>
          <p:cNvPr id="11" name="Picture 4" descr="03">
            <a:extLst>
              <a:ext uri="{FF2B5EF4-FFF2-40B4-BE49-F238E27FC236}">
                <a16:creationId xmlns:a16="http://schemas.microsoft.com/office/drawing/2014/main" id="{CB7B8DAB-47C3-449F-BDCC-7990E86B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91" y="1251210"/>
            <a:ext cx="6199215" cy="439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69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4EEA-E3B4-4750-ADAF-B65F8657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caution: the 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C14D-1932-46D3-801A-07834017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you need to raise a number to an exponent (such as 2</a:t>
            </a:r>
            <a:r>
              <a:rPr lang="en-US" sz="2000" baseline="30000" dirty="0"/>
              <a:t>3</a:t>
            </a:r>
            <a:r>
              <a:rPr lang="en-US" sz="2000" dirty="0"/>
              <a:t> = 8), you should use the power function: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value = pow(2.0, 3.0);	// value stores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Requires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WARNING: </a:t>
            </a:r>
            <a:r>
              <a:rPr lang="en-US" sz="2000" dirty="0"/>
              <a:t>2^3 is </a:t>
            </a:r>
            <a:r>
              <a:rPr lang="en-US" sz="2000" b="1" u="sng" dirty="0"/>
              <a:t>not</a:t>
            </a:r>
            <a:r>
              <a:rPr lang="en-US" sz="2000" dirty="0"/>
              <a:t> the same as 2</a:t>
            </a:r>
            <a:r>
              <a:rPr lang="en-US" sz="2000" baseline="30000" dirty="0"/>
              <a:t>3</a:t>
            </a:r>
            <a:r>
              <a:rPr lang="en-US" sz="2000" dirty="0"/>
              <a:t>.  2^3 is the bitwise XOR between 2 and 3.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2^3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10^11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01</a:t>
            </a:r>
          </a:p>
        </p:txBody>
      </p:sp>
    </p:spTree>
    <p:extLst>
      <p:ext uri="{BB962C8B-B14F-4D97-AF65-F5344CB8AC3E}">
        <p14:creationId xmlns:p14="http://schemas.microsoft.com/office/powerpoint/2010/main" val="13549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F839-6690-45F3-ADA4-D29D6B6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FYI: (pseudo-)Random Number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8FEC-0F44-4B8D-8BB0-F2C98073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How to use the pseudo-random number generator: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Seed the random number generator only once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2400" dirty="0"/>
              <a:t>The rand() function returns a random integer that is greater than or equal to 0 and less than RAND_MAX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55C24-75BA-4C82-BDD5-15CD17FC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0C95CE-90DA-476B-9551-2917168E27D4}"/>
              </a:ext>
            </a:extLst>
          </p:cNvPr>
          <p:cNvSpPr txBox="1"/>
          <p:nvPr/>
        </p:nvSpPr>
        <p:spPr>
          <a:xfrm>
            <a:off x="1924050" y="3393883"/>
            <a:ext cx="82867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cstdlib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ctime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ctime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library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//seed with number of seconds since January 1, 1970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93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51BF-18B9-4BCC-9636-F7C0C7B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FYI: How to use the pseudo-random number generator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669E-B4A3-4E41-AC26-26B29C25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/>
              <a:t>Use % and + to scale to the number range you want</a:t>
            </a:r>
          </a:p>
          <a:p>
            <a:pPr marL="0" indent="0">
              <a:buNone/>
              <a:defRPr/>
            </a:pPr>
            <a:r>
              <a:rPr lang="en-US" sz="2000" dirty="0"/>
              <a:t>Random number modulo N gives random number between 0 and N – 1.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get a random number from 1-6 to simulate rolling a six-sided die: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 = (rand() % 6) + 1;</a:t>
            </a: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get a random number between 0 and 100:</a:t>
            </a:r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secretNumber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rand() % 101</a:t>
            </a:r>
            <a:endParaRPr lang="en-US" sz="2000" dirty="0"/>
          </a:p>
          <a:p>
            <a:pPr marL="0" indent="0">
              <a:buNone/>
              <a:defRPr/>
            </a:pPr>
            <a:endParaRPr lang="en-US" sz="2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74967-71BA-47EC-BE87-2E8427B5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C03-FDBA-407D-9E01-6D97DB8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E149-0837-4981-AA80-5FD3A960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Programmer defined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77279-0A01-49B7-9730-EEC05273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6" y="6460025"/>
            <a:ext cx="4312428" cy="2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0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29257</TotalTime>
  <Words>4123</Words>
  <Application>Microsoft Office PowerPoint</Application>
  <PresentationFormat>Widescreen</PresentationFormat>
  <Paragraphs>622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Functions</vt:lpstr>
      <vt:lpstr>Remember functions from math class?</vt:lpstr>
      <vt:lpstr>Functions: Some definitions</vt:lpstr>
      <vt:lpstr>Predefined functions</vt:lpstr>
      <vt:lpstr>Other predefined functions</vt:lpstr>
      <vt:lpstr>Quick caution: the power function</vt:lpstr>
      <vt:lpstr>FYI: (pseudo-)Random Number Generation</vt:lpstr>
      <vt:lpstr>FYI: How to use the pseudo-random number generator</vt:lpstr>
      <vt:lpstr>Any questions before we move on?</vt:lpstr>
      <vt:lpstr>Programmer-defined functions in 3 easy steps!</vt:lpstr>
      <vt:lpstr>1. Declaring a function</vt:lpstr>
      <vt:lpstr>What does declaration include?</vt:lpstr>
      <vt:lpstr>1. Declaring a function: comments</vt:lpstr>
      <vt:lpstr>Additional Declaration things to know</vt:lpstr>
      <vt:lpstr>Question</vt:lpstr>
      <vt:lpstr>2. Defining a function</vt:lpstr>
      <vt:lpstr>Question</vt:lpstr>
      <vt:lpstr>3. Calling a Function</vt:lpstr>
      <vt:lpstr>Example: calling addTogether</vt:lpstr>
      <vt:lpstr>How the flow of control works</vt:lpstr>
      <vt:lpstr>Calling functions: some key terms</vt:lpstr>
      <vt:lpstr>More on Calling Functions</vt:lpstr>
      <vt:lpstr>Additional Function Call Notes</vt:lpstr>
      <vt:lpstr>Questions before we continue?</vt:lpstr>
      <vt:lpstr>About the return statement</vt:lpstr>
      <vt:lpstr>Function Return Type</vt:lpstr>
      <vt:lpstr>Questions before we continue?</vt:lpstr>
      <vt:lpstr>“Call by value” mechanism</vt:lpstr>
      <vt:lpstr>Things to know about Call by Value</vt:lpstr>
      <vt:lpstr>Four things to know about Call by Value</vt:lpstr>
      <vt:lpstr>Example of a bool function</vt:lpstr>
      <vt:lpstr>Example of bool function usage</vt:lpstr>
      <vt:lpstr>Overloading</vt:lpstr>
      <vt:lpstr>Sample overloading program</vt:lpstr>
      <vt:lpstr>Overload with caution!</vt:lpstr>
      <vt:lpstr>Any questions before we move on?</vt:lpstr>
      <vt:lpstr>Remember our call by value rules?</vt:lpstr>
      <vt:lpstr>Pass by reference / Call by reference</vt:lpstr>
      <vt:lpstr>How to pass/call by reference</vt:lpstr>
      <vt:lpstr>Example/Demo: Passing by reference</vt:lpstr>
      <vt:lpstr>Reference Variable Notes</vt:lpstr>
      <vt:lpstr>Additional things to note</vt:lpstr>
      <vt:lpstr>How do you decide when to call by reference?</vt:lpstr>
      <vt:lpstr>Any questions before we move on?</vt:lpstr>
      <vt:lpstr>Functions calling functions</vt:lpstr>
      <vt:lpstr>Example: Ordering Integers</vt:lpstr>
      <vt:lpstr>Notice: call by reference in swapValues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60</cp:revision>
  <dcterms:created xsi:type="dcterms:W3CDTF">2021-07-05T12:03:36Z</dcterms:created>
  <dcterms:modified xsi:type="dcterms:W3CDTF">2022-12-20T14:06:37Z</dcterms:modified>
</cp:coreProperties>
</file>