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26"/>
  </p:notesMasterIdLst>
  <p:sldIdLst>
    <p:sldId id="256" r:id="rId2"/>
    <p:sldId id="257" r:id="rId3"/>
    <p:sldId id="282" r:id="rId4"/>
    <p:sldId id="283" r:id="rId5"/>
    <p:sldId id="259" r:id="rId6"/>
    <p:sldId id="270" r:id="rId7"/>
    <p:sldId id="260" r:id="rId8"/>
    <p:sldId id="261" r:id="rId9"/>
    <p:sldId id="262" r:id="rId10"/>
    <p:sldId id="263" r:id="rId11"/>
    <p:sldId id="264" r:id="rId12"/>
    <p:sldId id="272" r:id="rId13"/>
    <p:sldId id="273" r:id="rId14"/>
    <p:sldId id="274" r:id="rId15"/>
    <p:sldId id="277" r:id="rId16"/>
    <p:sldId id="276" r:id="rId17"/>
    <p:sldId id="275" r:id="rId18"/>
    <p:sldId id="278" r:id="rId19"/>
    <p:sldId id="279" r:id="rId20"/>
    <p:sldId id="265" r:id="rId21"/>
    <p:sldId id="281" r:id="rId22"/>
    <p:sldId id="280" r:id="rId23"/>
    <p:sldId id="266" r:id="rId24"/>
    <p:sldId id="26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598" autoAdjust="0"/>
  </p:normalViewPr>
  <p:slideViewPr>
    <p:cSldViewPr snapToGrid="0">
      <p:cViewPr varScale="1">
        <p:scale>
          <a:sx n="63" d="100"/>
          <a:sy n="63" d="100"/>
        </p:scale>
        <p:origin x="9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0CC0B-C01A-4B12-A36D-894FB8FAE83B}" type="datetimeFigureOut">
              <a:rPr lang="en-US" smtClean="0"/>
              <a:t>12/2/2018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8B09CB-4F22-4D44-901C-878C5D273FE9}" type="slidenum">
              <a:rPr lang="en-US" smtClean="0"/>
              <a:t>‹#›</a:t>
            </a:fld>
            <a:endParaRPr lang="en-US"/>
          </a:p>
        </p:txBody>
      </p:sp>
    </p:spTree>
    <p:extLst>
      <p:ext uri="{BB962C8B-B14F-4D97-AF65-F5344CB8AC3E}">
        <p14:creationId xmlns:p14="http://schemas.microsoft.com/office/powerpoint/2010/main" val="1200136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1</a:t>
            </a:fld>
            <a:endParaRPr lang="en-US"/>
          </a:p>
        </p:txBody>
      </p:sp>
    </p:spTree>
    <p:extLst>
      <p:ext uri="{BB962C8B-B14F-4D97-AF65-F5344CB8AC3E}">
        <p14:creationId xmlns:p14="http://schemas.microsoft.com/office/powerpoint/2010/main" val="2730882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12</a:t>
            </a:fld>
            <a:endParaRPr lang="en-US"/>
          </a:p>
        </p:txBody>
      </p:sp>
    </p:spTree>
    <p:extLst>
      <p:ext uri="{BB962C8B-B14F-4D97-AF65-F5344CB8AC3E}">
        <p14:creationId xmlns:p14="http://schemas.microsoft.com/office/powerpoint/2010/main" val="1190368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13</a:t>
            </a:fld>
            <a:endParaRPr lang="en-US"/>
          </a:p>
        </p:txBody>
      </p:sp>
    </p:spTree>
    <p:extLst>
      <p:ext uri="{BB962C8B-B14F-4D97-AF65-F5344CB8AC3E}">
        <p14:creationId xmlns:p14="http://schemas.microsoft.com/office/powerpoint/2010/main" val="2218804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14</a:t>
            </a:fld>
            <a:endParaRPr lang="en-US"/>
          </a:p>
        </p:txBody>
      </p:sp>
    </p:spTree>
    <p:extLst>
      <p:ext uri="{BB962C8B-B14F-4D97-AF65-F5344CB8AC3E}">
        <p14:creationId xmlns:p14="http://schemas.microsoft.com/office/powerpoint/2010/main" val="974727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15</a:t>
            </a:fld>
            <a:endParaRPr lang="en-US"/>
          </a:p>
        </p:txBody>
      </p:sp>
    </p:spTree>
    <p:extLst>
      <p:ext uri="{BB962C8B-B14F-4D97-AF65-F5344CB8AC3E}">
        <p14:creationId xmlns:p14="http://schemas.microsoft.com/office/powerpoint/2010/main" val="4203558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16</a:t>
            </a:fld>
            <a:endParaRPr lang="en-US"/>
          </a:p>
        </p:txBody>
      </p:sp>
    </p:spTree>
    <p:extLst>
      <p:ext uri="{BB962C8B-B14F-4D97-AF65-F5344CB8AC3E}">
        <p14:creationId xmlns:p14="http://schemas.microsoft.com/office/powerpoint/2010/main" val="2491511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17</a:t>
            </a:fld>
            <a:endParaRPr lang="en-US"/>
          </a:p>
        </p:txBody>
      </p:sp>
    </p:spTree>
    <p:extLst>
      <p:ext uri="{BB962C8B-B14F-4D97-AF65-F5344CB8AC3E}">
        <p14:creationId xmlns:p14="http://schemas.microsoft.com/office/powerpoint/2010/main" val="2130150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18</a:t>
            </a:fld>
            <a:endParaRPr lang="en-US"/>
          </a:p>
        </p:txBody>
      </p:sp>
    </p:spTree>
    <p:extLst>
      <p:ext uri="{BB962C8B-B14F-4D97-AF65-F5344CB8AC3E}">
        <p14:creationId xmlns:p14="http://schemas.microsoft.com/office/powerpoint/2010/main" val="3835900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19</a:t>
            </a:fld>
            <a:endParaRPr lang="en-US"/>
          </a:p>
        </p:txBody>
      </p:sp>
    </p:spTree>
    <p:extLst>
      <p:ext uri="{BB962C8B-B14F-4D97-AF65-F5344CB8AC3E}">
        <p14:creationId xmlns:p14="http://schemas.microsoft.com/office/powerpoint/2010/main" val="4215923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20</a:t>
            </a:fld>
            <a:endParaRPr lang="en-US"/>
          </a:p>
        </p:txBody>
      </p:sp>
    </p:spTree>
    <p:extLst>
      <p:ext uri="{BB962C8B-B14F-4D97-AF65-F5344CB8AC3E}">
        <p14:creationId xmlns:p14="http://schemas.microsoft.com/office/powerpoint/2010/main" val="3853872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vi-VN" dirty="0" smtClean="0"/>
              <a:t>VHT sẽ là một người đồng hành toàn diện của bạn trên con đường hoàn thiện mục tiêu đề ra, giúp bạn giữ được những thói quen tốt và loại bỏ các thói xấu. </a:t>
            </a:r>
            <a:endParaRPr lang="en-US" dirty="0" smtClean="0"/>
          </a:p>
          <a:p>
            <a:r>
              <a:rPr lang="en-US" dirty="0" smtClean="0"/>
              <a:t>- </a:t>
            </a:r>
            <a:r>
              <a:rPr lang="vi-VN" dirty="0" smtClean="0"/>
              <a:t>Bạn sẽ bắt đầu bằng việc bổ sung thói quen, mục tiêu. </a:t>
            </a:r>
            <a:endParaRPr lang="en-US" dirty="0" smtClean="0"/>
          </a:p>
          <a:p>
            <a:r>
              <a:rPr lang="en-US" dirty="0" smtClean="0"/>
              <a:t>- </a:t>
            </a:r>
            <a:r>
              <a:rPr lang="vi-VN" dirty="0" smtClean="0"/>
              <a:t>Các tiện ích về lịch, nhắc nhở, ghi chú hay timeline sẽ giúp bạn dễ dàng hơn để sắp xếp mọi thứ.</a:t>
            </a:r>
            <a:endParaRPr lang="en-US" dirty="0"/>
          </a:p>
        </p:txBody>
      </p:sp>
      <p:sp>
        <p:nvSpPr>
          <p:cNvPr id="4" name="Slide Number Placeholder 3"/>
          <p:cNvSpPr>
            <a:spLocks noGrp="1"/>
          </p:cNvSpPr>
          <p:nvPr>
            <p:ph type="sldNum" sz="quarter" idx="10"/>
          </p:nvPr>
        </p:nvSpPr>
        <p:spPr/>
        <p:txBody>
          <a:bodyPr/>
          <a:lstStyle/>
          <a:p>
            <a:fld id="{A78B09CB-4F22-4D44-901C-878C5D273FE9}" type="slidenum">
              <a:rPr lang="en-US" smtClean="0"/>
              <a:t>21</a:t>
            </a:fld>
            <a:endParaRPr lang="en-US"/>
          </a:p>
        </p:txBody>
      </p:sp>
    </p:spTree>
    <p:extLst>
      <p:ext uri="{BB962C8B-B14F-4D97-AF65-F5344CB8AC3E}">
        <p14:creationId xmlns:p14="http://schemas.microsoft.com/office/powerpoint/2010/main" val="857490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4A47DB-1F8B-496C-952E-53D0A0D3ABF6}" type="slidenum">
              <a:rPr lang="en-US" smtClean="0"/>
              <a:t>2</a:t>
            </a:fld>
            <a:endParaRPr lang="en-US"/>
          </a:p>
        </p:txBody>
      </p:sp>
    </p:spTree>
    <p:extLst>
      <p:ext uri="{BB962C8B-B14F-4D97-AF65-F5344CB8AC3E}">
        <p14:creationId xmlns:p14="http://schemas.microsoft.com/office/powerpoint/2010/main" val="1811306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23</a:t>
            </a:fld>
            <a:endParaRPr lang="en-US"/>
          </a:p>
        </p:txBody>
      </p:sp>
    </p:spTree>
    <p:extLst>
      <p:ext uri="{BB962C8B-B14F-4D97-AF65-F5344CB8AC3E}">
        <p14:creationId xmlns:p14="http://schemas.microsoft.com/office/powerpoint/2010/main" val="15661338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24</a:t>
            </a:fld>
            <a:endParaRPr lang="en-US"/>
          </a:p>
        </p:txBody>
      </p:sp>
    </p:spTree>
    <p:extLst>
      <p:ext uri="{BB962C8B-B14F-4D97-AF65-F5344CB8AC3E}">
        <p14:creationId xmlns:p14="http://schemas.microsoft.com/office/powerpoint/2010/main" val="507057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D04A47DB-1F8B-496C-952E-53D0A0D3ABF6}" type="slidenum">
              <a:rPr lang="en-US" smtClean="0"/>
              <a:t>3</a:t>
            </a:fld>
            <a:endParaRPr lang="en-US"/>
          </a:p>
        </p:txBody>
      </p:sp>
    </p:spTree>
    <p:extLst>
      <p:ext uri="{BB962C8B-B14F-4D97-AF65-F5344CB8AC3E}">
        <p14:creationId xmlns:p14="http://schemas.microsoft.com/office/powerpoint/2010/main" val="2955572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4</a:t>
            </a:fld>
            <a:endParaRPr lang="en-US"/>
          </a:p>
        </p:txBody>
      </p:sp>
    </p:spTree>
    <p:extLst>
      <p:ext uri="{BB962C8B-B14F-4D97-AF65-F5344CB8AC3E}">
        <p14:creationId xmlns:p14="http://schemas.microsoft.com/office/powerpoint/2010/main" val="572325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5</a:t>
            </a:fld>
            <a:endParaRPr lang="en-US"/>
          </a:p>
        </p:txBody>
      </p:sp>
    </p:spTree>
    <p:extLst>
      <p:ext uri="{BB962C8B-B14F-4D97-AF65-F5344CB8AC3E}">
        <p14:creationId xmlns:p14="http://schemas.microsoft.com/office/powerpoint/2010/main" val="3587004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6</a:t>
            </a:fld>
            <a:endParaRPr lang="en-US"/>
          </a:p>
        </p:txBody>
      </p:sp>
    </p:spTree>
    <p:extLst>
      <p:ext uri="{BB962C8B-B14F-4D97-AF65-F5344CB8AC3E}">
        <p14:creationId xmlns:p14="http://schemas.microsoft.com/office/powerpoint/2010/main" val="380497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7</a:t>
            </a:fld>
            <a:endParaRPr lang="en-US"/>
          </a:p>
        </p:txBody>
      </p:sp>
    </p:spTree>
    <p:extLst>
      <p:ext uri="{BB962C8B-B14F-4D97-AF65-F5344CB8AC3E}">
        <p14:creationId xmlns:p14="http://schemas.microsoft.com/office/powerpoint/2010/main" val="2372194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en-US" sz="10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8</a:t>
            </a:fld>
            <a:endParaRPr lang="en-US"/>
          </a:p>
        </p:txBody>
      </p:sp>
    </p:spTree>
    <p:extLst>
      <p:ext uri="{BB962C8B-B14F-4D97-AF65-F5344CB8AC3E}">
        <p14:creationId xmlns:p14="http://schemas.microsoft.com/office/powerpoint/2010/main" val="1264361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816282" rtl="0" eaLnBrk="1" fontAlgn="auto" latinLnBrk="0" hangingPunct="1">
              <a:lnSpc>
                <a:spcPct val="100000"/>
              </a:lnSpc>
              <a:spcBef>
                <a:spcPts val="0"/>
              </a:spcBef>
              <a:spcAft>
                <a:spcPts val="0"/>
              </a:spcAft>
              <a:buClrTx/>
              <a:buSzTx/>
              <a:buFontTx/>
              <a:buNone/>
              <a:tabLst/>
              <a:defRPr/>
            </a:pPr>
            <a:endParaRPr lang="vi-VN" sz="10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04A47DB-1F8B-496C-952E-53D0A0D3ABF6}" type="slidenum">
              <a:rPr lang="en-US" smtClean="0"/>
              <a:t>11</a:t>
            </a:fld>
            <a:endParaRPr lang="en-US"/>
          </a:p>
        </p:txBody>
      </p:sp>
    </p:spTree>
    <p:extLst>
      <p:ext uri="{BB962C8B-B14F-4D97-AF65-F5344CB8AC3E}">
        <p14:creationId xmlns:p14="http://schemas.microsoft.com/office/powerpoint/2010/main" val="1805408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7214AD1-EAE3-4505-9A4F-31CB8D66BD8A}"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7A566-13F0-4B2F-B779-183EA64E542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8802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214AD1-EAE3-4505-9A4F-31CB8D66BD8A}"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7A566-13F0-4B2F-B779-183EA64E542F}" type="slidenum">
              <a:rPr lang="en-US" smtClean="0"/>
              <a:t>‹#›</a:t>
            </a:fld>
            <a:endParaRPr lang="en-US"/>
          </a:p>
        </p:txBody>
      </p:sp>
    </p:spTree>
    <p:extLst>
      <p:ext uri="{BB962C8B-B14F-4D97-AF65-F5344CB8AC3E}">
        <p14:creationId xmlns:p14="http://schemas.microsoft.com/office/powerpoint/2010/main" val="3088975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214AD1-EAE3-4505-9A4F-31CB8D66BD8A}"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7A566-13F0-4B2F-B779-183EA64E542F}" type="slidenum">
              <a:rPr lang="en-US" smtClean="0"/>
              <a:t>‹#›</a:t>
            </a:fld>
            <a:endParaRPr lang="en-US"/>
          </a:p>
        </p:txBody>
      </p:sp>
    </p:spTree>
    <p:extLst>
      <p:ext uri="{BB962C8B-B14F-4D97-AF65-F5344CB8AC3E}">
        <p14:creationId xmlns:p14="http://schemas.microsoft.com/office/powerpoint/2010/main" val="3086689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214AD1-EAE3-4505-9A4F-31CB8D66BD8A}"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7A566-13F0-4B2F-B779-183EA64E542F}" type="slidenum">
              <a:rPr lang="en-US" smtClean="0"/>
              <a:t>‹#›</a:t>
            </a:fld>
            <a:endParaRPr lang="en-US"/>
          </a:p>
        </p:txBody>
      </p:sp>
    </p:spTree>
    <p:extLst>
      <p:ext uri="{BB962C8B-B14F-4D97-AF65-F5344CB8AC3E}">
        <p14:creationId xmlns:p14="http://schemas.microsoft.com/office/powerpoint/2010/main" val="887222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214AD1-EAE3-4505-9A4F-31CB8D66BD8A}"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67A566-13F0-4B2F-B779-183EA64E542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8332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214AD1-EAE3-4505-9A4F-31CB8D66BD8A}"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67A566-13F0-4B2F-B779-183EA64E542F}" type="slidenum">
              <a:rPr lang="en-US" smtClean="0"/>
              <a:t>‹#›</a:t>
            </a:fld>
            <a:endParaRPr lang="en-US"/>
          </a:p>
        </p:txBody>
      </p:sp>
    </p:spTree>
    <p:extLst>
      <p:ext uri="{BB962C8B-B14F-4D97-AF65-F5344CB8AC3E}">
        <p14:creationId xmlns:p14="http://schemas.microsoft.com/office/powerpoint/2010/main" val="2699593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214AD1-EAE3-4505-9A4F-31CB8D66BD8A}" type="datetimeFigureOut">
              <a:rPr lang="en-US" smtClean="0"/>
              <a:t>12/2/2018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67A566-13F0-4B2F-B779-183EA64E542F}" type="slidenum">
              <a:rPr lang="en-US" smtClean="0"/>
              <a:t>‹#›</a:t>
            </a:fld>
            <a:endParaRPr lang="en-US"/>
          </a:p>
        </p:txBody>
      </p:sp>
    </p:spTree>
    <p:extLst>
      <p:ext uri="{BB962C8B-B14F-4D97-AF65-F5344CB8AC3E}">
        <p14:creationId xmlns:p14="http://schemas.microsoft.com/office/powerpoint/2010/main" val="1558096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214AD1-EAE3-4505-9A4F-31CB8D66BD8A}" type="datetimeFigureOut">
              <a:rPr lang="en-US" smtClean="0"/>
              <a:t>12/2/2018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67A566-13F0-4B2F-B779-183EA64E542F}" type="slidenum">
              <a:rPr lang="en-US" smtClean="0"/>
              <a:t>‹#›</a:t>
            </a:fld>
            <a:endParaRPr lang="en-US"/>
          </a:p>
        </p:txBody>
      </p:sp>
    </p:spTree>
    <p:extLst>
      <p:ext uri="{BB962C8B-B14F-4D97-AF65-F5344CB8AC3E}">
        <p14:creationId xmlns:p14="http://schemas.microsoft.com/office/powerpoint/2010/main" val="4125264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7214AD1-EAE3-4505-9A4F-31CB8D66BD8A}" type="datetimeFigureOut">
              <a:rPr lang="en-US" smtClean="0"/>
              <a:t>12/2/2018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A67A566-13F0-4B2F-B779-183EA64E542F}" type="slidenum">
              <a:rPr lang="en-US" smtClean="0"/>
              <a:t>‹#›</a:t>
            </a:fld>
            <a:endParaRPr lang="en-US"/>
          </a:p>
        </p:txBody>
      </p:sp>
    </p:spTree>
    <p:extLst>
      <p:ext uri="{BB962C8B-B14F-4D97-AF65-F5344CB8AC3E}">
        <p14:creationId xmlns:p14="http://schemas.microsoft.com/office/powerpoint/2010/main" val="174925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7214AD1-EAE3-4505-9A4F-31CB8D66BD8A}" type="datetimeFigureOut">
              <a:rPr lang="en-US" smtClean="0"/>
              <a:t>12/2/2018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A67A566-13F0-4B2F-B779-183EA64E542F}" type="slidenum">
              <a:rPr lang="en-US" smtClean="0"/>
              <a:t>‹#›</a:t>
            </a:fld>
            <a:endParaRPr lang="en-US"/>
          </a:p>
        </p:txBody>
      </p:sp>
    </p:spTree>
    <p:extLst>
      <p:ext uri="{BB962C8B-B14F-4D97-AF65-F5344CB8AC3E}">
        <p14:creationId xmlns:p14="http://schemas.microsoft.com/office/powerpoint/2010/main" val="776216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214AD1-EAE3-4505-9A4F-31CB8D66BD8A}"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67A566-13F0-4B2F-B779-183EA64E542F}" type="slidenum">
              <a:rPr lang="en-US" smtClean="0"/>
              <a:t>‹#›</a:t>
            </a:fld>
            <a:endParaRPr lang="en-US"/>
          </a:p>
        </p:txBody>
      </p:sp>
    </p:spTree>
    <p:extLst>
      <p:ext uri="{BB962C8B-B14F-4D97-AF65-F5344CB8AC3E}">
        <p14:creationId xmlns:p14="http://schemas.microsoft.com/office/powerpoint/2010/main" val="409176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7214AD1-EAE3-4505-9A4F-31CB8D66BD8A}" type="datetimeFigureOut">
              <a:rPr lang="en-US" smtClean="0"/>
              <a:t>12/2/2018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A67A566-13F0-4B2F-B779-183EA64E542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2394840"/>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a:xfrm>
            <a:off x="2906643" y="703650"/>
            <a:ext cx="8636000" cy="1331505"/>
          </a:xfrm>
        </p:spPr>
        <p:txBody>
          <a:bodyPr>
            <a:normAutofit/>
          </a:bodyPr>
          <a:lstStyle/>
          <a:p>
            <a:pPr algn="ctr"/>
            <a:r>
              <a:rPr lang="en-US" sz="3000" b="1" dirty="0" smtClean="0">
                <a:latin typeface="Cambria" panose="02040503050406030204" pitchFamily="18" charset="0"/>
                <a:cs typeface="Arial" panose="020B0604020202020204" pitchFamily="34" charset="0"/>
              </a:rPr>
              <a:t>Application tracking, improving habits for the Vietnamese.</a:t>
            </a:r>
            <a:endParaRPr lang="en-US" sz="3000" b="1" dirty="0">
              <a:latin typeface="Cambria" panose="02040503050406030204" pitchFamily="18" charset="0"/>
              <a:cs typeface="Arial" panose="020B0604020202020204" pitchFamily="34" charset="0"/>
            </a:endParaRPr>
          </a:p>
        </p:txBody>
      </p:sp>
      <p:sp>
        <p:nvSpPr>
          <p:cNvPr id="3" name="Subtitle 2"/>
          <p:cNvSpPr>
            <a:spLocks noGrp="1"/>
          </p:cNvSpPr>
          <p:nvPr>
            <p:ph type="subTitle" idx="1"/>
          </p:nvPr>
        </p:nvSpPr>
        <p:spPr>
          <a:xfrm>
            <a:off x="5825067" y="3022600"/>
            <a:ext cx="6197600" cy="3251200"/>
          </a:xfrm>
        </p:spPr>
        <p:txBody>
          <a:bodyPr>
            <a:normAutofit fontScale="92500" lnSpcReduction="10000"/>
          </a:bodyPr>
          <a:lstStyle/>
          <a:p>
            <a:pPr algn="l">
              <a:lnSpc>
                <a:spcPct val="150000"/>
              </a:lnSpc>
            </a:pPr>
            <a:r>
              <a:rPr lang="vi-VN" dirty="0">
                <a:latin typeface="Cambria" panose="02040503050406030204" pitchFamily="18" charset="0"/>
              </a:rPr>
              <a:t>Lại Đức </a:t>
            </a:r>
            <a:r>
              <a:rPr lang="vi-VN" dirty="0" smtClean="0">
                <a:latin typeface="Cambria" panose="02040503050406030204" pitchFamily="18" charset="0"/>
              </a:rPr>
              <a:t>Hùng</a:t>
            </a:r>
            <a:endParaRPr lang="en-US" dirty="0" smtClean="0">
              <a:latin typeface="Cambria" panose="02040503050406030204" pitchFamily="18" charset="0"/>
            </a:endParaRPr>
          </a:p>
          <a:p>
            <a:pPr algn="l">
              <a:lnSpc>
                <a:spcPct val="150000"/>
              </a:lnSpc>
            </a:pPr>
            <a:r>
              <a:rPr lang="vi-VN" dirty="0" smtClean="0">
                <a:latin typeface="Cambria" panose="02040503050406030204" pitchFamily="18" charset="0"/>
              </a:rPr>
              <a:t>Lưu Thành Đạt</a:t>
            </a:r>
            <a:r>
              <a:rPr lang="en-US" dirty="0" smtClean="0">
                <a:solidFill>
                  <a:schemeClr val="tx1"/>
                </a:solidFill>
                <a:latin typeface="Cambria" pitchFamily="18" charset="0"/>
              </a:rPr>
              <a:t>– </a:t>
            </a:r>
            <a:r>
              <a:rPr lang="vi-VN" dirty="0" smtClean="0">
                <a:latin typeface="Cambria" panose="02040503050406030204" pitchFamily="18" charset="0"/>
              </a:rPr>
              <a:t>SE61124</a:t>
            </a:r>
            <a:r>
              <a:rPr lang="en-US" dirty="0" smtClean="0">
                <a:solidFill>
                  <a:schemeClr val="tx1"/>
                </a:solidFill>
                <a:latin typeface="Cambria" pitchFamily="18" charset="0"/>
              </a:rPr>
              <a:t> – Leader</a:t>
            </a:r>
          </a:p>
          <a:p>
            <a:pPr algn="l">
              <a:lnSpc>
                <a:spcPct val="150000"/>
              </a:lnSpc>
            </a:pPr>
            <a:r>
              <a:rPr lang="vi-VN" dirty="0" smtClean="0">
                <a:latin typeface="Cambria" panose="02040503050406030204" pitchFamily="18" charset="0"/>
              </a:rPr>
              <a:t>Phạm </a:t>
            </a:r>
            <a:r>
              <a:rPr lang="vi-VN" dirty="0">
                <a:latin typeface="Cambria" panose="02040503050406030204" pitchFamily="18" charset="0"/>
              </a:rPr>
              <a:t>Thanh Tùng</a:t>
            </a:r>
            <a:r>
              <a:rPr lang="en-US" dirty="0" smtClean="0">
                <a:solidFill>
                  <a:schemeClr val="tx1"/>
                </a:solidFill>
                <a:latin typeface="Cambria" pitchFamily="18" charset="0"/>
              </a:rPr>
              <a:t>– </a:t>
            </a:r>
            <a:r>
              <a:rPr lang="vi-VN" dirty="0" smtClean="0">
                <a:latin typeface="Cambria" panose="02040503050406030204" pitchFamily="18" charset="0"/>
              </a:rPr>
              <a:t>SE61628</a:t>
            </a:r>
            <a:endParaRPr lang="en-US" dirty="0" smtClean="0">
              <a:latin typeface="Cambria" panose="02040503050406030204" pitchFamily="18" charset="0"/>
            </a:endParaRPr>
          </a:p>
          <a:p>
            <a:pPr algn="l">
              <a:lnSpc>
                <a:spcPct val="150000"/>
              </a:lnSpc>
            </a:pPr>
            <a:r>
              <a:rPr lang="vi-VN" dirty="0">
                <a:latin typeface="Cambria" panose="02040503050406030204" pitchFamily="18" charset="0"/>
              </a:rPr>
              <a:t>Nguyễn Hữu Thắng</a:t>
            </a:r>
            <a:r>
              <a:rPr lang="en-US" dirty="0" smtClean="0">
                <a:solidFill>
                  <a:schemeClr val="tx1"/>
                </a:solidFill>
                <a:latin typeface="Cambria" pitchFamily="18" charset="0"/>
              </a:rPr>
              <a:t>– </a:t>
            </a:r>
            <a:r>
              <a:rPr lang="vi-VN" dirty="0">
                <a:latin typeface="Cambria" panose="02040503050406030204" pitchFamily="18" charset="0"/>
              </a:rPr>
              <a:t>SE62447</a:t>
            </a:r>
            <a:endParaRPr lang="en-US" dirty="0" smtClean="0">
              <a:solidFill>
                <a:schemeClr val="tx1"/>
              </a:solidFill>
              <a:latin typeface="Cambria" pitchFamily="18" charset="0"/>
            </a:endParaRPr>
          </a:p>
          <a:p>
            <a:pPr algn="l">
              <a:lnSpc>
                <a:spcPct val="150000"/>
              </a:lnSpc>
            </a:pPr>
            <a:r>
              <a:rPr lang="vi-VN" dirty="0">
                <a:latin typeface="Cambria" panose="02040503050406030204" pitchFamily="18" charset="0"/>
              </a:rPr>
              <a:t>Nguyễn Quang Tuyến</a:t>
            </a:r>
            <a:r>
              <a:rPr lang="en-US" dirty="0" smtClean="0">
                <a:solidFill>
                  <a:schemeClr val="tx1"/>
                </a:solidFill>
                <a:latin typeface="Cambria" pitchFamily="18" charset="0"/>
              </a:rPr>
              <a:t>– </a:t>
            </a:r>
            <a:r>
              <a:rPr lang="vi-VN" dirty="0">
                <a:latin typeface="Cambria" panose="02040503050406030204" pitchFamily="18" charset="0"/>
              </a:rPr>
              <a:t>SE62069</a:t>
            </a:r>
            <a:endParaRPr lang="en-US" dirty="0" smtClean="0">
              <a:solidFill>
                <a:schemeClr val="tx1"/>
              </a:solidFill>
              <a:latin typeface="Cambria" pitchFamily="18" charset="0"/>
            </a:endParaRPr>
          </a:p>
        </p:txBody>
      </p:sp>
      <p:sp>
        <p:nvSpPr>
          <p:cNvPr id="5" name="Rectangle 4"/>
          <p:cNvSpPr/>
          <p:nvPr/>
        </p:nvSpPr>
        <p:spPr>
          <a:xfrm>
            <a:off x="5436171" y="3228766"/>
            <a:ext cx="45719" cy="2800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Cambria" panose="02040503050406030204" pitchFamily="18" charset="0"/>
            </a:endParaRPr>
          </a:p>
        </p:txBody>
      </p:sp>
      <p:sp>
        <p:nvSpPr>
          <p:cNvPr id="9" name="Rectangle 8"/>
          <p:cNvSpPr/>
          <p:nvPr/>
        </p:nvSpPr>
        <p:spPr>
          <a:xfrm>
            <a:off x="3113117" y="3123853"/>
            <a:ext cx="2844800" cy="830997"/>
          </a:xfrm>
          <a:prstGeom prst="rect">
            <a:avLst/>
          </a:prstGeom>
        </p:spPr>
        <p:txBody>
          <a:bodyPr wrap="square">
            <a:spAutoFit/>
          </a:bodyPr>
          <a:lstStyle/>
          <a:p>
            <a:r>
              <a:rPr lang="en-US" sz="2400" i="1" dirty="0" smtClean="0">
                <a:latin typeface="Cambria" panose="02040503050406030204" pitchFamily="18" charset="0"/>
              </a:rPr>
              <a:t>Supervisor</a:t>
            </a:r>
          </a:p>
          <a:p>
            <a:r>
              <a:rPr lang="en-US" sz="2400" i="1" dirty="0" smtClean="0">
                <a:latin typeface="Cambria" panose="02040503050406030204" pitchFamily="18" charset="0"/>
              </a:rPr>
              <a:t>Group </a:t>
            </a:r>
            <a:r>
              <a:rPr lang="en-US" sz="2400" i="1" dirty="0">
                <a:latin typeface="Cambria" pitchFamily="18" charset="0"/>
              </a:rPr>
              <a:t>Member</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491" y="101358"/>
            <a:ext cx="1614283" cy="1469592"/>
          </a:xfrm>
          <a:prstGeom prst="rect">
            <a:avLst/>
          </a:prstGeom>
        </p:spPr>
      </p:pic>
    </p:spTree>
    <p:extLst>
      <p:ext uri="{BB962C8B-B14F-4D97-AF65-F5344CB8AC3E}">
        <p14:creationId xmlns:p14="http://schemas.microsoft.com/office/powerpoint/2010/main" val="2996356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b="1" dirty="0"/>
              <a:t/>
            </a:r>
            <a:br>
              <a:rPr lang="en-US" b="1" dirty="0"/>
            </a:br>
            <a:endParaRPr lang="en-US" dirty="0"/>
          </a:p>
        </p:txBody>
      </p:sp>
      <p:sp>
        <p:nvSpPr>
          <p:cNvPr id="5" name="Rectangle 4"/>
          <p:cNvSpPr/>
          <p:nvPr/>
        </p:nvSpPr>
        <p:spPr>
          <a:xfrm>
            <a:off x="3642360" y="836154"/>
            <a:ext cx="6927427" cy="584775"/>
          </a:xfrm>
          <a:prstGeom prst="rect">
            <a:avLst/>
          </a:prstGeom>
        </p:spPr>
        <p:txBody>
          <a:bodyPr wrap="square">
            <a:spAutoFit/>
          </a:bodyPr>
          <a:lstStyle/>
          <a:p>
            <a:r>
              <a:rPr lang="en-US" sz="3200" b="1" dirty="0">
                <a:effectLst>
                  <a:outerShdw blurRad="38100" dist="38100" dir="2700000" algn="tl">
                    <a:srgbClr val="000000">
                      <a:alpha val="43137"/>
                    </a:srgbClr>
                  </a:outerShdw>
                </a:effectLst>
                <a:latin typeface="Cambria" pitchFamily="18" charset="0"/>
              </a:rPr>
              <a:t>System </a:t>
            </a:r>
            <a:r>
              <a:rPr lang="en-US" sz="3200" b="1" dirty="0" smtClean="0">
                <a:effectLst>
                  <a:outerShdw blurRad="38100" dist="38100" dir="2700000" algn="tl">
                    <a:srgbClr val="000000">
                      <a:alpha val="43137"/>
                    </a:srgbClr>
                  </a:outerShdw>
                </a:effectLst>
                <a:latin typeface="Cambria" pitchFamily="18" charset="0"/>
              </a:rPr>
              <a:t>Architectural for Web</a:t>
            </a:r>
            <a:endParaRPr lang="en-US" sz="3200" b="1" dirty="0">
              <a:effectLst>
                <a:outerShdw blurRad="38100" dist="38100" dir="2700000" algn="tl">
                  <a:srgbClr val="000000">
                    <a:alpha val="43137"/>
                  </a:srgbClr>
                </a:outerShdw>
              </a:effectLst>
              <a:latin typeface="Cambria" pitchFamily="18" charset="0"/>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3025914" y="2218635"/>
            <a:ext cx="7722447" cy="3593253"/>
          </a:xfrm>
          <a:prstGeom prst="rect">
            <a:avLst/>
          </a:prstGeom>
        </p:spPr>
      </p:pic>
    </p:spTree>
    <p:extLst>
      <p:ext uri="{BB962C8B-B14F-4D97-AF65-F5344CB8AC3E}">
        <p14:creationId xmlns:p14="http://schemas.microsoft.com/office/powerpoint/2010/main" val="2573984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440" y="2413004"/>
            <a:ext cx="6807200" cy="8127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4667" b="1">
                <a:solidFill>
                  <a:schemeClr val="tx1"/>
                </a:solidFill>
                <a:effectLst>
                  <a:outerShdw blurRad="38100" dist="38100" dir="2700000" algn="tl">
                    <a:srgbClr val="000000">
                      <a:alpha val="43137"/>
                    </a:srgbClr>
                  </a:outerShdw>
                </a:effectLst>
                <a:latin typeface="Cambria" pitchFamily="18" charset="0"/>
              </a:rPr>
              <a:t>ALGORITHM</a:t>
            </a:r>
          </a:p>
        </p:txBody>
      </p:sp>
      <p:cxnSp>
        <p:nvCxnSpPr>
          <p:cNvPr id="7" name="Straight Connector 6"/>
          <p:cNvCxnSpPr/>
          <p:nvPr/>
        </p:nvCxnSpPr>
        <p:spPr>
          <a:xfrm>
            <a:off x="1930400" y="1600200"/>
            <a:ext cx="863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1480800" y="279400"/>
            <a:ext cx="0" cy="32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379200" y="517799"/>
            <a:ext cx="0" cy="27080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3246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11480800" y="279400"/>
            <a:ext cx="0" cy="32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379200" y="517799"/>
            <a:ext cx="0" cy="270800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3651151536"/>
                  </p:ext>
                </p:extLst>
              </p:nvPr>
            </p:nvGraphicFramePr>
            <p:xfrm>
              <a:off x="1086678" y="3410074"/>
              <a:ext cx="9594574" cy="512570"/>
            </p:xfrm>
            <a:graphic>
              <a:graphicData uri="http://schemas.openxmlformats.org/drawingml/2006/table">
                <a:tbl>
                  <a:tblPr>
                    <a:tableStyleId>{5C22544A-7EE6-4342-B048-85BDC9FD1C3A}</a:tableStyleId>
                  </a:tblPr>
                  <a:tblGrid>
                    <a:gridCol w="9594574"/>
                  </a:tblGrid>
                  <a:tr h="512570">
                    <a:tc>
                      <a:txBody>
                        <a:bodyPr/>
                        <a:lstStyle/>
                        <a:p>
                          <a:pPr algn="ctr">
                            <a:lnSpc>
                              <a:spcPct val="107000"/>
                            </a:lnSpc>
                            <a:spcBef>
                              <a:spcPts val="1800"/>
                            </a:spcBef>
                            <a:spcAft>
                              <a:spcPts val="400"/>
                            </a:spcAft>
                          </a:pPr>
                          <a14:m>
                            <m:oMath xmlns:m="http://schemas.openxmlformats.org/officeDocument/2006/math">
                              <m:r>
                                <a:rPr lang="en-US" sz="3000">
                                  <a:effectLst/>
                                  <a:latin typeface="Cambria Math" panose="02040503050406030204" pitchFamily="18" charset="0"/>
                                </a:rPr>
                                <m:t>𝒇</m:t>
                              </m:r>
                              <m:d>
                                <m:dPr>
                                  <m:ctrlPr>
                                    <a:rPr lang="en-US" sz="3000" i="1">
                                      <a:effectLst/>
                                      <a:latin typeface="Cambria Math" panose="02040503050406030204" pitchFamily="18" charset="0"/>
                                    </a:rPr>
                                  </m:ctrlPr>
                                </m:dPr>
                                <m:e>
                                  <m:r>
                                    <a:rPr lang="en-US" sz="3000">
                                      <a:effectLst/>
                                      <a:latin typeface="Cambria Math" panose="02040503050406030204" pitchFamily="18" charset="0"/>
                                    </a:rPr>
                                    <m:t>𝒙</m:t>
                                  </m:r>
                                </m:e>
                              </m:d>
                              <m:r>
                                <a:rPr lang="en-US" sz="3000">
                                  <a:effectLst/>
                                  <a:latin typeface="Cambria Math" panose="02040503050406030204" pitchFamily="18" charset="0"/>
                                </a:rPr>
                                <m:t>=</m:t>
                              </m:r>
                              <m:r>
                                <a:rPr lang="en-US" sz="3000">
                                  <a:effectLst/>
                                  <a:latin typeface="Cambria Math" panose="02040503050406030204" pitchFamily="18" charset="0"/>
                                </a:rPr>
                                <m:t>𝒕</m:t>
                              </m:r>
                              <m:r>
                                <a:rPr lang="en-US" sz="3000">
                                  <a:effectLst/>
                                  <a:latin typeface="Cambria Math" panose="02040503050406030204" pitchFamily="18" charset="0"/>
                                </a:rPr>
                                <m:t>.</m:t>
                              </m:r>
                              <m:r>
                                <a:rPr lang="en-US" sz="3000">
                                  <a:effectLst/>
                                  <a:latin typeface="Cambria Math" panose="02040503050406030204" pitchFamily="18" charset="0"/>
                                </a:rPr>
                                <m:t>𝟎</m:t>
                              </m:r>
                              <m:r>
                                <a:rPr lang="en-US" sz="3000">
                                  <a:effectLst/>
                                  <a:latin typeface="Cambria Math" panose="02040503050406030204" pitchFamily="18" charset="0"/>
                                </a:rPr>
                                <m:t>,</m:t>
                              </m:r>
                              <m:r>
                                <a:rPr lang="en-US" sz="3000">
                                  <a:effectLst/>
                                  <a:latin typeface="Cambria Math" panose="02040503050406030204" pitchFamily="18" charset="0"/>
                                </a:rPr>
                                <m:t>𝟓</m:t>
                              </m:r>
                              <m:r>
                                <a:rPr lang="en-US" sz="3000">
                                  <a:effectLst/>
                                  <a:latin typeface="Cambria Math" panose="02040503050406030204" pitchFamily="18" charset="0"/>
                                </a:rPr>
                                <m:t>+</m:t>
                              </m:r>
                              <m:r>
                                <a:rPr lang="en-US" sz="3000">
                                  <a:effectLst/>
                                  <a:latin typeface="Cambria Math" panose="02040503050406030204" pitchFamily="18" charset="0"/>
                                </a:rPr>
                                <m:t>𝒅</m:t>
                              </m:r>
                              <m:d>
                                <m:dPr>
                                  <m:ctrlPr>
                                    <a:rPr lang="en-US" sz="3000" i="1">
                                      <a:effectLst/>
                                      <a:latin typeface="Cambria Math" panose="02040503050406030204" pitchFamily="18" charset="0"/>
                                    </a:rPr>
                                  </m:ctrlPr>
                                </m:dPr>
                                <m:e>
                                  <m:r>
                                    <a:rPr lang="en-US" sz="3000">
                                      <a:effectLst/>
                                      <a:latin typeface="Cambria Math" panose="02040503050406030204" pitchFamily="18" charset="0"/>
                                    </a:rPr>
                                    <m:t>𝒙</m:t>
                                  </m:r>
                                </m:e>
                              </m:d>
                              <m:r>
                                <a:rPr lang="en-US" sz="3000">
                                  <a:effectLst/>
                                  <a:latin typeface="Cambria Math" panose="02040503050406030204" pitchFamily="18" charset="0"/>
                                </a:rPr>
                                <m:t>.</m:t>
                              </m:r>
                              <m:r>
                                <a:rPr lang="en-US" sz="3000">
                                  <a:effectLst/>
                                  <a:latin typeface="Cambria Math" panose="02040503050406030204" pitchFamily="18" charset="0"/>
                                </a:rPr>
                                <m:t>𝟎</m:t>
                              </m:r>
                              <m:r>
                                <a:rPr lang="en-US" sz="3000">
                                  <a:effectLst/>
                                  <a:latin typeface="Cambria Math" panose="02040503050406030204" pitchFamily="18" charset="0"/>
                                </a:rPr>
                                <m:t>,</m:t>
                              </m:r>
                              <m:r>
                                <a:rPr lang="en-US" sz="3000">
                                  <a:effectLst/>
                                  <a:latin typeface="Cambria Math" panose="02040503050406030204" pitchFamily="18" charset="0"/>
                                </a:rPr>
                                <m:t>𝟑</m:t>
                              </m:r>
                              <m:r>
                                <a:rPr lang="en-US" sz="3000">
                                  <a:effectLst/>
                                  <a:latin typeface="Cambria Math" panose="02040503050406030204" pitchFamily="18" charset="0"/>
                                </a:rPr>
                                <m:t>+</m:t>
                              </m:r>
                              <m:r>
                                <a:rPr lang="en-US" sz="3000">
                                  <a:effectLst/>
                                  <a:latin typeface="Cambria Math" panose="02040503050406030204" pitchFamily="18" charset="0"/>
                                </a:rPr>
                                <m:t>𝒄</m:t>
                              </m:r>
                              <m:d>
                                <m:dPr>
                                  <m:ctrlPr>
                                    <a:rPr lang="en-US" sz="3000" i="1">
                                      <a:effectLst/>
                                      <a:latin typeface="Cambria Math" panose="02040503050406030204" pitchFamily="18" charset="0"/>
                                    </a:rPr>
                                  </m:ctrlPr>
                                </m:dPr>
                                <m:e>
                                  <m:r>
                                    <a:rPr lang="en-US" sz="3000">
                                      <a:effectLst/>
                                      <a:latin typeface="Cambria Math" panose="02040503050406030204" pitchFamily="18" charset="0"/>
                                    </a:rPr>
                                    <m:t>𝒙</m:t>
                                  </m:r>
                                </m:e>
                              </m:d>
                              <m:r>
                                <a:rPr lang="en-US" sz="3000">
                                  <a:effectLst/>
                                  <a:latin typeface="Cambria Math" panose="02040503050406030204" pitchFamily="18" charset="0"/>
                                </a:rPr>
                                <m:t>.</m:t>
                              </m:r>
                              <m:r>
                                <a:rPr lang="en-US" sz="3000">
                                  <a:effectLst/>
                                  <a:latin typeface="Cambria Math" panose="02040503050406030204" pitchFamily="18" charset="0"/>
                                </a:rPr>
                                <m:t>𝟎</m:t>
                              </m:r>
                              <m:r>
                                <a:rPr lang="en-US" sz="3000">
                                  <a:effectLst/>
                                  <a:latin typeface="Cambria Math" panose="02040503050406030204" pitchFamily="18" charset="0"/>
                                </a:rPr>
                                <m:t>,</m:t>
                              </m:r>
                              <m:r>
                                <a:rPr lang="en-US" sz="3000">
                                  <a:effectLst/>
                                  <a:latin typeface="Cambria Math" panose="02040503050406030204" pitchFamily="18" charset="0"/>
                                </a:rPr>
                                <m:t>𝟐</m:t>
                              </m:r>
                              <m:r>
                                <a:rPr lang="en-US" sz="3000">
                                  <a:effectLst/>
                                  <a:latin typeface="Cambria Math" panose="02040503050406030204" pitchFamily="18" charset="0"/>
                                </a:rPr>
                                <m:t> </m:t>
                              </m:r>
                            </m:oMath>
                          </a14:m>
                          <a:r>
                            <a:rPr lang="en-US" sz="3000" dirty="0">
                              <a:effectLst/>
                              <a:latin typeface="Cambria" panose="02040503050406030204" pitchFamily="18" charset="0"/>
                            </a:rPr>
                            <a:t> </a:t>
                          </a:r>
                          <a14:m>
                            <m:oMath xmlns:m="http://schemas.openxmlformats.org/officeDocument/2006/math">
                              <m:r>
                                <a:rPr lang="en-US" sz="3000">
                                  <a:effectLst/>
                                  <a:latin typeface="Cambria Math" panose="02040503050406030204" pitchFamily="18" charset="0"/>
                                </a:rPr>
                                <m:t>     ∀</m:t>
                              </m:r>
                              <m:r>
                                <a:rPr lang="en-US" sz="3000">
                                  <a:effectLst/>
                                  <a:latin typeface="Cambria Math" panose="02040503050406030204" pitchFamily="18" charset="0"/>
                                </a:rPr>
                                <m:t>𝒙</m:t>
                              </m:r>
                              <m:r>
                                <a:rPr lang="en-US" sz="3000">
                                  <a:effectLst/>
                                  <a:latin typeface="Cambria Math" panose="02040503050406030204" pitchFamily="18" charset="0"/>
                                </a:rPr>
                                <m:t> ∈{</m:t>
                              </m:r>
                              <m:r>
                                <a:rPr lang="en-US" sz="3000">
                                  <a:effectLst/>
                                  <a:latin typeface="Cambria Math" panose="02040503050406030204" pitchFamily="18" charset="0"/>
                                </a:rPr>
                                <m:t>𝟏</m:t>
                              </m:r>
                              <m:r>
                                <a:rPr lang="en-US" sz="3000">
                                  <a:effectLst/>
                                  <a:latin typeface="Cambria Math" panose="02040503050406030204" pitchFamily="18" charset="0"/>
                                </a:rPr>
                                <m:t>,</m:t>
                              </m:r>
                              <m:r>
                                <a:rPr lang="en-US" sz="3000">
                                  <a:effectLst/>
                                  <a:latin typeface="Cambria Math" panose="02040503050406030204" pitchFamily="18" charset="0"/>
                                </a:rPr>
                                <m:t>𝟐</m:t>
                              </m:r>
                              <m:r>
                                <a:rPr lang="en-US" sz="3000">
                                  <a:effectLst/>
                                  <a:latin typeface="Cambria Math" panose="02040503050406030204" pitchFamily="18" charset="0"/>
                                </a:rPr>
                                <m:t>,</m:t>
                              </m:r>
                              <m:r>
                                <a:rPr lang="en-US" sz="3000">
                                  <a:effectLst/>
                                  <a:latin typeface="Cambria Math" panose="02040503050406030204" pitchFamily="18" charset="0"/>
                                </a:rPr>
                                <m:t>𝟑</m:t>
                              </m:r>
                              <m:r>
                                <a:rPr lang="en-US" sz="3000">
                                  <a:effectLst/>
                                  <a:latin typeface="Cambria Math" panose="02040503050406030204" pitchFamily="18" charset="0"/>
                                </a:rPr>
                                <m:t>}</m:t>
                              </m:r>
                            </m:oMath>
                          </a14:m>
                          <a:endParaRPr lang="en-US" sz="3000" i="1" dirty="0">
                            <a:solidFill>
                              <a:srgbClr val="666666"/>
                            </a:solidFill>
                            <a:effectLst/>
                            <a:latin typeface="Cambria" panose="02040503050406030204" pitchFamily="18" charset="0"/>
                            <a:ea typeface="Georgia" panose="02040502050405020303" pitchFamily="18" charset="0"/>
                            <a:cs typeface="Georgia" panose="02040502050405020303" pitchFamily="18" charset="0"/>
                          </a:endParaRPr>
                        </a:p>
                      </a:txBody>
                      <a:tcPr marL="68580" marR="68580" marT="0" marB="0"/>
                    </a:tc>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3651151536"/>
                  </p:ext>
                </p:extLst>
              </p:nvPr>
            </p:nvGraphicFramePr>
            <p:xfrm>
              <a:off x="1086678" y="3410074"/>
              <a:ext cx="9594574" cy="512570"/>
            </p:xfrm>
            <a:graphic>
              <a:graphicData uri="http://schemas.openxmlformats.org/drawingml/2006/table">
                <a:tbl>
                  <a:tblPr>
                    <a:tableStyleId>{5C22544A-7EE6-4342-B048-85BDC9FD1C3A}</a:tableStyleId>
                  </a:tblPr>
                  <a:tblGrid>
                    <a:gridCol w="9594574"/>
                  </a:tblGrid>
                  <a:tr h="512570">
                    <a:tc>
                      <a:txBody>
                        <a:bodyPr/>
                        <a:lstStyle/>
                        <a:p>
                          <a:endParaRPr lang="en-US"/>
                        </a:p>
                      </a:txBody>
                      <a:tcPr marL="68580" marR="68580" marT="0" marB="0">
                        <a:blipFill rotWithShape="0">
                          <a:blip r:embed="rId4"/>
                          <a:stretch>
                            <a:fillRect l="-63" t="-1176" r="-127" b="-2353"/>
                          </a:stretch>
                        </a:blipFill>
                      </a:tcPr>
                    </a:tc>
                  </a:tr>
                </a:tbl>
              </a:graphicData>
            </a:graphic>
          </p:graphicFrame>
        </mc:Fallback>
      </mc:AlternateContent>
      <p:sp>
        <p:nvSpPr>
          <p:cNvPr id="3" name="TextBox 2"/>
          <p:cNvSpPr txBox="1"/>
          <p:nvPr/>
        </p:nvSpPr>
        <p:spPr>
          <a:xfrm>
            <a:off x="1767840" y="517799"/>
            <a:ext cx="8610600" cy="861774"/>
          </a:xfrm>
          <a:prstGeom prst="rect">
            <a:avLst/>
          </a:prstGeom>
          <a:noFill/>
        </p:spPr>
        <p:txBody>
          <a:bodyPr wrap="square" rtlCol="0">
            <a:spAutoFit/>
          </a:bodyPr>
          <a:lstStyle/>
          <a:p>
            <a:pPr marL="0" lvl="2" algn="ctr"/>
            <a:r>
              <a:rPr lang="en-US" sz="2500" b="1" i="1" dirty="0">
                <a:latin typeface="Cambria" panose="02040503050406030204" pitchFamily="18" charset="0"/>
              </a:rPr>
              <a:t>Recommend the best habits for users by linear programming </a:t>
            </a:r>
            <a:r>
              <a:rPr lang="en-US" sz="2500" b="1" i="1" dirty="0" smtClean="0">
                <a:latin typeface="Cambria" panose="02040503050406030204" pitchFamily="18" charset="0"/>
              </a:rPr>
              <a:t>algorithm</a:t>
            </a:r>
            <a:endParaRPr lang="en-US" sz="2500" b="1" i="1" dirty="0">
              <a:latin typeface="Cambria" panose="02040503050406030204" pitchFamily="18" charset="0"/>
            </a:endParaRPr>
          </a:p>
        </p:txBody>
      </p:sp>
      <p:cxnSp>
        <p:nvCxnSpPr>
          <p:cNvPr id="10" name="Straight Connector 9"/>
          <p:cNvCxnSpPr/>
          <p:nvPr/>
        </p:nvCxnSpPr>
        <p:spPr>
          <a:xfrm>
            <a:off x="3958793" y="1709773"/>
            <a:ext cx="6192372" cy="13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1550504" y="1709773"/>
            <a:ext cx="1493889" cy="13010"/>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Picture 2" descr="C:\Users\ASUS\Desktop\Slide-UniStar\algorithm.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67583" y="1379573"/>
            <a:ext cx="723900"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6590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11480800" y="279400"/>
            <a:ext cx="0" cy="32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379200" y="517799"/>
            <a:ext cx="0" cy="2708004"/>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2987287300"/>
                  </p:ext>
                </p:extLst>
              </p:nvPr>
            </p:nvGraphicFramePr>
            <p:xfrm>
              <a:off x="971826" y="2548682"/>
              <a:ext cx="9594574" cy="512570"/>
            </p:xfrm>
            <a:graphic>
              <a:graphicData uri="http://schemas.openxmlformats.org/drawingml/2006/table">
                <a:tbl>
                  <a:tblPr>
                    <a:tableStyleId>{5C22544A-7EE6-4342-B048-85BDC9FD1C3A}</a:tableStyleId>
                  </a:tblPr>
                  <a:tblGrid>
                    <a:gridCol w="9594574"/>
                  </a:tblGrid>
                  <a:tr h="512570">
                    <a:tc>
                      <a:txBody>
                        <a:bodyPr/>
                        <a:lstStyle/>
                        <a:p>
                          <a:pPr algn="ctr">
                            <a:lnSpc>
                              <a:spcPct val="107000"/>
                            </a:lnSpc>
                            <a:spcBef>
                              <a:spcPts val="1800"/>
                            </a:spcBef>
                            <a:spcAft>
                              <a:spcPts val="400"/>
                            </a:spcAft>
                          </a:pPr>
                          <a14:m>
                            <m:oMath xmlns:m="http://schemas.openxmlformats.org/officeDocument/2006/math">
                              <m:r>
                                <a:rPr lang="en-US" sz="3000">
                                  <a:effectLst/>
                                  <a:latin typeface="Cambria Math" panose="02040503050406030204" pitchFamily="18" charset="0"/>
                                </a:rPr>
                                <m:t>𝒇</m:t>
                              </m:r>
                              <m:d>
                                <m:dPr>
                                  <m:ctrlPr>
                                    <a:rPr lang="en-US" sz="3000" i="1">
                                      <a:effectLst/>
                                      <a:latin typeface="Cambria Math" panose="02040503050406030204" pitchFamily="18" charset="0"/>
                                    </a:rPr>
                                  </m:ctrlPr>
                                </m:dPr>
                                <m:e>
                                  <m:r>
                                    <a:rPr lang="en-US" sz="3000">
                                      <a:effectLst/>
                                      <a:latin typeface="Cambria Math" panose="02040503050406030204" pitchFamily="18" charset="0"/>
                                    </a:rPr>
                                    <m:t>𝒙</m:t>
                                  </m:r>
                                </m:e>
                              </m:d>
                              <m:r>
                                <a:rPr lang="en-US" sz="3000">
                                  <a:effectLst/>
                                  <a:latin typeface="Cambria Math" panose="02040503050406030204" pitchFamily="18" charset="0"/>
                                </a:rPr>
                                <m:t>=</m:t>
                              </m:r>
                              <m:r>
                                <a:rPr lang="en-US" sz="3000">
                                  <a:effectLst/>
                                  <a:latin typeface="Cambria Math" panose="02040503050406030204" pitchFamily="18" charset="0"/>
                                </a:rPr>
                                <m:t>𝒕</m:t>
                              </m:r>
                              <m:r>
                                <a:rPr lang="en-US" sz="3000">
                                  <a:effectLst/>
                                  <a:latin typeface="Cambria Math" panose="02040503050406030204" pitchFamily="18" charset="0"/>
                                </a:rPr>
                                <m:t>.</m:t>
                              </m:r>
                              <m:r>
                                <a:rPr lang="en-US" sz="3000">
                                  <a:effectLst/>
                                  <a:latin typeface="Cambria Math" panose="02040503050406030204" pitchFamily="18" charset="0"/>
                                </a:rPr>
                                <m:t>𝟎</m:t>
                              </m:r>
                              <m:r>
                                <a:rPr lang="en-US" sz="3000">
                                  <a:effectLst/>
                                  <a:latin typeface="Cambria Math" panose="02040503050406030204" pitchFamily="18" charset="0"/>
                                </a:rPr>
                                <m:t>,</m:t>
                              </m:r>
                              <m:r>
                                <a:rPr lang="en-US" sz="3000">
                                  <a:effectLst/>
                                  <a:latin typeface="Cambria Math" panose="02040503050406030204" pitchFamily="18" charset="0"/>
                                </a:rPr>
                                <m:t>𝟓</m:t>
                              </m:r>
                              <m:r>
                                <a:rPr lang="en-US" sz="3000">
                                  <a:effectLst/>
                                  <a:latin typeface="Cambria Math" panose="02040503050406030204" pitchFamily="18" charset="0"/>
                                </a:rPr>
                                <m:t>+</m:t>
                              </m:r>
                              <m:r>
                                <a:rPr lang="en-US" sz="3000">
                                  <a:effectLst/>
                                  <a:latin typeface="Cambria Math" panose="02040503050406030204" pitchFamily="18" charset="0"/>
                                </a:rPr>
                                <m:t>𝒅</m:t>
                              </m:r>
                              <m:d>
                                <m:dPr>
                                  <m:ctrlPr>
                                    <a:rPr lang="en-US" sz="3000" i="1">
                                      <a:effectLst/>
                                      <a:latin typeface="Cambria Math" panose="02040503050406030204" pitchFamily="18" charset="0"/>
                                    </a:rPr>
                                  </m:ctrlPr>
                                </m:dPr>
                                <m:e>
                                  <m:r>
                                    <a:rPr lang="en-US" sz="3000">
                                      <a:effectLst/>
                                      <a:latin typeface="Cambria Math" panose="02040503050406030204" pitchFamily="18" charset="0"/>
                                    </a:rPr>
                                    <m:t>𝒙</m:t>
                                  </m:r>
                                </m:e>
                              </m:d>
                              <m:r>
                                <a:rPr lang="en-US" sz="3000">
                                  <a:effectLst/>
                                  <a:latin typeface="Cambria Math" panose="02040503050406030204" pitchFamily="18" charset="0"/>
                                </a:rPr>
                                <m:t>.</m:t>
                              </m:r>
                              <m:r>
                                <a:rPr lang="en-US" sz="3000">
                                  <a:effectLst/>
                                  <a:latin typeface="Cambria Math" panose="02040503050406030204" pitchFamily="18" charset="0"/>
                                </a:rPr>
                                <m:t>𝟎</m:t>
                              </m:r>
                              <m:r>
                                <a:rPr lang="en-US" sz="3000">
                                  <a:effectLst/>
                                  <a:latin typeface="Cambria Math" panose="02040503050406030204" pitchFamily="18" charset="0"/>
                                </a:rPr>
                                <m:t>,</m:t>
                              </m:r>
                              <m:r>
                                <a:rPr lang="en-US" sz="3000">
                                  <a:effectLst/>
                                  <a:latin typeface="Cambria Math" panose="02040503050406030204" pitchFamily="18" charset="0"/>
                                </a:rPr>
                                <m:t>𝟑</m:t>
                              </m:r>
                              <m:r>
                                <a:rPr lang="en-US" sz="3000">
                                  <a:effectLst/>
                                  <a:latin typeface="Cambria Math" panose="02040503050406030204" pitchFamily="18" charset="0"/>
                                </a:rPr>
                                <m:t>+</m:t>
                              </m:r>
                              <m:r>
                                <a:rPr lang="en-US" sz="3000">
                                  <a:effectLst/>
                                  <a:latin typeface="Cambria Math" panose="02040503050406030204" pitchFamily="18" charset="0"/>
                                </a:rPr>
                                <m:t>𝒄</m:t>
                              </m:r>
                              <m:d>
                                <m:dPr>
                                  <m:ctrlPr>
                                    <a:rPr lang="en-US" sz="3000" i="1">
                                      <a:effectLst/>
                                      <a:latin typeface="Cambria Math" panose="02040503050406030204" pitchFamily="18" charset="0"/>
                                    </a:rPr>
                                  </m:ctrlPr>
                                </m:dPr>
                                <m:e>
                                  <m:r>
                                    <a:rPr lang="en-US" sz="3000">
                                      <a:effectLst/>
                                      <a:latin typeface="Cambria Math" panose="02040503050406030204" pitchFamily="18" charset="0"/>
                                    </a:rPr>
                                    <m:t>𝒙</m:t>
                                  </m:r>
                                </m:e>
                              </m:d>
                              <m:r>
                                <a:rPr lang="en-US" sz="3000">
                                  <a:effectLst/>
                                  <a:latin typeface="Cambria Math" panose="02040503050406030204" pitchFamily="18" charset="0"/>
                                </a:rPr>
                                <m:t>.</m:t>
                              </m:r>
                              <m:r>
                                <a:rPr lang="en-US" sz="3000">
                                  <a:effectLst/>
                                  <a:latin typeface="Cambria Math" panose="02040503050406030204" pitchFamily="18" charset="0"/>
                                </a:rPr>
                                <m:t>𝟎</m:t>
                              </m:r>
                              <m:r>
                                <a:rPr lang="en-US" sz="3000">
                                  <a:effectLst/>
                                  <a:latin typeface="Cambria Math" panose="02040503050406030204" pitchFamily="18" charset="0"/>
                                </a:rPr>
                                <m:t>,</m:t>
                              </m:r>
                              <m:r>
                                <a:rPr lang="en-US" sz="3000">
                                  <a:effectLst/>
                                  <a:latin typeface="Cambria Math" panose="02040503050406030204" pitchFamily="18" charset="0"/>
                                </a:rPr>
                                <m:t>𝟐</m:t>
                              </m:r>
                              <m:r>
                                <a:rPr lang="en-US" sz="3000">
                                  <a:effectLst/>
                                  <a:latin typeface="Cambria Math" panose="02040503050406030204" pitchFamily="18" charset="0"/>
                                </a:rPr>
                                <m:t> </m:t>
                              </m:r>
                            </m:oMath>
                          </a14:m>
                          <a:r>
                            <a:rPr lang="en-US" sz="3000" dirty="0">
                              <a:effectLst/>
                              <a:latin typeface="Cambria" panose="02040503050406030204" pitchFamily="18" charset="0"/>
                            </a:rPr>
                            <a:t> </a:t>
                          </a:r>
                          <a14:m>
                            <m:oMath xmlns:m="http://schemas.openxmlformats.org/officeDocument/2006/math">
                              <m:r>
                                <a:rPr lang="en-US" sz="3000">
                                  <a:effectLst/>
                                  <a:latin typeface="Cambria Math" panose="02040503050406030204" pitchFamily="18" charset="0"/>
                                </a:rPr>
                                <m:t>     ∀</m:t>
                              </m:r>
                              <m:r>
                                <a:rPr lang="en-US" sz="3000">
                                  <a:effectLst/>
                                  <a:latin typeface="Cambria Math" panose="02040503050406030204" pitchFamily="18" charset="0"/>
                                </a:rPr>
                                <m:t>𝒙</m:t>
                              </m:r>
                              <m:r>
                                <a:rPr lang="en-US" sz="3000">
                                  <a:effectLst/>
                                  <a:latin typeface="Cambria Math" panose="02040503050406030204" pitchFamily="18" charset="0"/>
                                </a:rPr>
                                <m:t> ∈{</m:t>
                              </m:r>
                              <m:r>
                                <a:rPr lang="en-US" sz="3000">
                                  <a:effectLst/>
                                  <a:latin typeface="Cambria Math" panose="02040503050406030204" pitchFamily="18" charset="0"/>
                                </a:rPr>
                                <m:t>𝟏</m:t>
                              </m:r>
                              <m:r>
                                <a:rPr lang="en-US" sz="3000">
                                  <a:effectLst/>
                                  <a:latin typeface="Cambria Math" panose="02040503050406030204" pitchFamily="18" charset="0"/>
                                </a:rPr>
                                <m:t>,</m:t>
                              </m:r>
                              <m:r>
                                <a:rPr lang="en-US" sz="3000">
                                  <a:effectLst/>
                                  <a:latin typeface="Cambria Math" panose="02040503050406030204" pitchFamily="18" charset="0"/>
                                </a:rPr>
                                <m:t>𝟐</m:t>
                              </m:r>
                              <m:r>
                                <a:rPr lang="en-US" sz="3000">
                                  <a:effectLst/>
                                  <a:latin typeface="Cambria Math" panose="02040503050406030204" pitchFamily="18" charset="0"/>
                                </a:rPr>
                                <m:t>,</m:t>
                              </m:r>
                              <m:r>
                                <a:rPr lang="en-US" sz="3000">
                                  <a:effectLst/>
                                  <a:latin typeface="Cambria Math" panose="02040503050406030204" pitchFamily="18" charset="0"/>
                                </a:rPr>
                                <m:t>𝟑</m:t>
                              </m:r>
                              <m:r>
                                <a:rPr lang="en-US" sz="3000">
                                  <a:effectLst/>
                                  <a:latin typeface="Cambria Math" panose="02040503050406030204" pitchFamily="18" charset="0"/>
                                </a:rPr>
                                <m:t>}</m:t>
                              </m:r>
                            </m:oMath>
                          </a14:m>
                          <a:endParaRPr lang="en-US" sz="3000" i="1" dirty="0">
                            <a:solidFill>
                              <a:srgbClr val="666666"/>
                            </a:solidFill>
                            <a:effectLst/>
                            <a:latin typeface="Cambria" panose="02040503050406030204" pitchFamily="18" charset="0"/>
                            <a:ea typeface="Georgia" panose="02040502050405020303" pitchFamily="18" charset="0"/>
                            <a:cs typeface="Georgia" panose="02040502050405020303" pitchFamily="18" charset="0"/>
                          </a:endParaRPr>
                        </a:p>
                      </a:txBody>
                      <a:tcPr marL="68580" marR="68580" marT="0" marB="0"/>
                    </a:tc>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2987287300"/>
                  </p:ext>
                </p:extLst>
              </p:nvPr>
            </p:nvGraphicFramePr>
            <p:xfrm>
              <a:off x="971826" y="2548682"/>
              <a:ext cx="9594574" cy="512570"/>
            </p:xfrm>
            <a:graphic>
              <a:graphicData uri="http://schemas.openxmlformats.org/drawingml/2006/table">
                <a:tbl>
                  <a:tblPr>
                    <a:tableStyleId>{5C22544A-7EE6-4342-B048-85BDC9FD1C3A}</a:tableStyleId>
                  </a:tblPr>
                  <a:tblGrid>
                    <a:gridCol w="9594574"/>
                  </a:tblGrid>
                  <a:tr h="512570">
                    <a:tc>
                      <a:txBody>
                        <a:bodyPr/>
                        <a:lstStyle/>
                        <a:p>
                          <a:endParaRPr lang="en-US"/>
                        </a:p>
                      </a:txBody>
                      <a:tcPr marL="68580" marR="68580" marT="0" marB="0">
                        <a:blipFill rotWithShape="0">
                          <a:blip r:embed="rId4"/>
                          <a:stretch>
                            <a:fillRect l="-63" t="-1176" r="-127" b="-2353"/>
                          </a:stretch>
                        </a:blipFill>
                      </a:tcPr>
                    </a:tc>
                  </a:tr>
                </a:tbl>
              </a:graphicData>
            </a:graphic>
          </p:graphicFrame>
        </mc:Fallback>
      </mc:AlternateContent>
      <p:cxnSp>
        <p:nvCxnSpPr>
          <p:cNvPr id="10" name="Straight Connector 9"/>
          <p:cNvCxnSpPr/>
          <p:nvPr/>
        </p:nvCxnSpPr>
        <p:spPr>
          <a:xfrm>
            <a:off x="3958793" y="1709773"/>
            <a:ext cx="6192372" cy="13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1550504" y="1709773"/>
            <a:ext cx="1493889" cy="13010"/>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Picture 2" descr="C:\Users\ASUS\Desktop\Slide-UniStar\algorithm.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67583" y="1379573"/>
            <a:ext cx="723900" cy="7239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54156" y="3776870"/>
            <a:ext cx="7814383" cy="1015663"/>
          </a:xfrm>
          <a:prstGeom prst="rect">
            <a:avLst/>
          </a:prstGeom>
          <a:noFill/>
        </p:spPr>
        <p:txBody>
          <a:bodyPr wrap="none" rtlCol="0">
            <a:spAutoFit/>
          </a:bodyPr>
          <a:lstStyle/>
          <a:p>
            <a:r>
              <a:rPr lang="en-US" sz="2000" dirty="0">
                <a:latin typeface="Cambria" panose="02040503050406030204" pitchFamily="18" charset="0"/>
              </a:rPr>
              <a:t>t: is the same display characters are sorted in decreasing turn by user. </a:t>
            </a:r>
          </a:p>
          <a:p>
            <a:r>
              <a:rPr lang="en-US" sz="2000" dirty="0">
                <a:latin typeface="Cambria" panose="02040503050406030204" pitchFamily="18" charset="0"/>
              </a:rPr>
              <a:t>d: is the difficulty of the habit.</a:t>
            </a:r>
          </a:p>
          <a:p>
            <a:r>
              <a:rPr lang="en-US" sz="2000" dirty="0">
                <a:latin typeface="Cambria" panose="02040503050406030204" pitchFamily="18" charset="0"/>
              </a:rPr>
              <a:t>c: is level of users</a:t>
            </a:r>
            <a:r>
              <a:rPr lang="en-US" sz="2000" dirty="0" smtClean="0">
                <a:latin typeface="Cambria" panose="02040503050406030204" pitchFamily="18" charset="0"/>
              </a:rPr>
              <a:t>.</a:t>
            </a:r>
            <a:endParaRPr lang="en-US" sz="2000" dirty="0">
              <a:latin typeface="Cambria" panose="02040503050406030204" pitchFamily="18" charset="0"/>
            </a:endParaRPr>
          </a:p>
        </p:txBody>
      </p:sp>
      <p:sp>
        <p:nvSpPr>
          <p:cNvPr id="15" name="TextBox 14"/>
          <p:cNvSpPr txBox="1"/>
          <p:nvPr/>
        </p:nvSpPr>
        <p:spPr>
          <a:xfrm>
            <a:off x="1767840" y="517799"/>
            <a:ext cx="8610600" cy="861774"/>
          </a:xfrm>
          <a:prstGeom prst="rect">
            <a:avLst/>
          </a:prstGeom>
          <a:noFill/>
        </p:spPr>
        <p:txBody>
          <a:bodyPr wrap="square" rtlCol="0">
            <a:spAutoFit/>
          </a:bodyPr>
          <a:lstStyle/>
          <a:p>
            <a:pPr marL="0" lvl="2" algn="ctr"/>
            <a:r>
              <a:rPr lang="en-US" sz="2500" b="1" i="1" dirty="0">
                <a:latin typeface="Cambria" panose="02040503050406030204" pitchFamily="18" charset="0"/>
              </a:rPr>
              <a:t>Recommend the best habits for users by linear programming </a:t>
            </a:r>
            <a:r>
              <a:rPr lang="en-US" sz="2500" b="1" i="1" dirty="0" smtClean="0">
                <a:latin typeface="Cambria" panose="02040503050406030204" pitchFamily="18" charset="0"/>
              </a:rPr>
              <a:t>algorithm</a:t>
            </a:r>
            <a:endParaRPr lang="en-US" sz="2500" b="1" i="1" dirty="0">
              <a:latin typeface="Cambria" panose="02040503050406030204" pitchFamily="18" charset="0"/>
            </a:endParaRPr>
          </a:p>
        </p:txBody>
      </p:sp>
    </p:spTree>
    <p:extLst>
      <p:ext uri="{BB962C8B-B14F-4D97-AF65-F5344CB8AC3E}">
        <p14:creationId xmlns:p14="http://schemas.microsoft.com/office/powerpoint/2010/main" val="3976723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11480800" y="279400"/>
            <a:ext cx="0" cy="32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379200" y="517799"/>
            <a:ext cx="0" cy="2708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958793" y="1709773"/>
            <a:ext cx="6192372" cy="13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1550504" y="1709773"/>
            <a:ext cx="1493889" cy="13010"/>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7583" y="1379573"/>
            <a:ext cx="723900" cy="7239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467260" y="1966289"/>
            <a:ext cx="2260427" cy="477054"/>
          </a:xfrm>
          <a:prstGeom prst="rect">
            <a:avLst/>
          </a:prstGeom>
          <a:noFill/>
        </p:spPr>
        <p:txBody>
          <a:bodyPr wrap="none" rtlCol="0">
            <a:spAutoFit/>
          </a:bodyPr>
          <a:lstStyle/>
          <a:p>
            <a:r>
              <a:rPr lang="en-US" sz="2500" b="1" dirty="0" smtClean="0">
                <a:latin typeface="Cambria" panose="02040503050406030204" pitchFamily="18" charset="0"/>
              </a:rPr>
              <a:t>Level </a:t>
            </a:r>
            <a:r>
              <a:rPr lang="en-US" sz="2500" b="1" dirty="0">
                <a:latin typeface="Cambria" panose="02040503050406030204" pitchFamily="18" charset="0"/>
              </a:rPr>
              <a:t>of users</a:t>
            </a:r>
            <a:r>
              <a:rPr lang="en-US" sz="2500" b="1" dirty="0" smtClean="0">
                <a:latin typeface="Cambria" panose="02040503050406030204" pitchFamily="18" charset="0"/>
              </a:rPr>
              <a:t>.</a:t>
            </a:r>
            <a:endParaRPr lang="en-US" sz="2500" b="1" dirty="0">
              <a:latin typeface="Cambria" panose="02040503050406030204" pitchFamily="18" charset="0"/>
            </a:endParaRPr>
          </a:p>
        </p:txBody>
      </p:sp>
      <p:sp>
        <p:nvSpPr>
          <p:cNvPr id="5" name="TextBox 4"/>
          <p:cNvSpPr txBox="1"/>
          <p:nvPr/>
        </p:nvSpPr>
        <p:spPr>
          <a:xfrm>
            <a:off x="337237" y="2291510"/>
            <a:ext cx="7056509" cy="4801314"/>
          </a:xfrm>
          <a:prstGeom prst="rect">
            <a:avLst/>
          </a:prstGeom>
          <a:noFill/>
        </p:spPr>
        <p:txBody>
          <a:bodyPr wrap="square" rtlCol="0">
            <a:spAutoFit/>
          </a:bodyPr>
          <a:lstStyle/>
          <a:p>
            <a:r>
              <a:rPr lang="en-US" dirty="0"/>
              <a:t>c1: is level 1 – 3</a:t>
            </a:r>
            <a:r>
              <a:rPr lang="en-US" b="1" dirty="0"/>
              <a:t>.</a:t>
            </a:r>
            <a:endParaRPr lang="en-US" dirty="0"/>
          </a:p>
          <a:p>
            <a:r>
              <a:rPr lang="en-US" dirty="0"/>
              <a:t>c2: is level 4 – 6.</a:t>
            </a:r>
          </a:p>
          <a:p>
            <a:r>
              <a:rPr lang="en-US" dirty="0"/>
              <a:t>c3: is level 7 – </a:t>
            </a:r>
            <a:r>
              <a:rPr lang="en-US" dirty="0" smtClean="0"/>
              <a:t>10</a:t>
            </a:r>
          </a:p>
          <a:p>
            <a:r>
              <a:rPr lang="en-US" u="sng" dirty="0"/>
              <a:t>For every time a habit is completed</a:t>
            </a:r>
            <a:r>
              <a:rPr lang="en-US" b="1" u="sng" dirty="0"/>
              <a:t>:</a:t>
            </a:r>
            <a:endParaRPr lang="en-US" u="sng" dirty="0"/>
          </a:p>
          <a:p>
            <a:r>
              <a:rPr lang="en-US" dirty="0"/>
              <a:t>Daily habit</a:t>
            </a:r>
            <a:r>
              <a:rPr lang="en-US" b="1" dirty="0"/>
              <a:t>:</a:t>
            </a:r>
            <a:r>
              <a:rPr lang="en-US" dirty="0"/>
              <a:t> +1 score</a:t>
            </a:r>
          </a:p>
          <a:p>
            <a:r>
              <a:rPr lang="en-US" b="1" dirty="0"/>
              <a:t>	</a:t>
            </a:r>
            <a:r>
              <a:rPr lang="en-US" dirty="0"/>
              <a:t>Weekly habit: +3 score</a:t>
            </a:r>
          </a:p>
          <a:p>
            <a:r>
              <a:rPr lang="en-US" b="1" dirty="0"/>
              <a:t>	</a:t>
            </a:r>
            <a:r>
              <a:rPr lang="en-US" dirty="0"/>
              <a:t>Monthly habit</a:t>
            </a:r>
            <a:r>
              <a:rPr lang="en-US" b="1" dirty="0"/>
              <a:t>:</a:t>
            </a:r>
            <a:r>
              <a:rPr lang="en-US" dirty="0"/>
              <a:t> +12 score</a:t>
            </a:r>
          </a:p>
          <a:p>
            <a:r>
              <a:rPr lang="en-US" b="1" dirty="0"/>
              <a:t>	</a:t>
            </a:r>
            <a:r>
              <a:rPr lang="en-US" dirty="0"/>
              <a:t>Yearly habit</a:t>
            </a:r>
            <a:r>
              <a:rPr lang="en-US" b="1" dirty="0"/>
              <a:t>:</a:t>
            </a:r>
            <a:r>
              <a:rPr lang="en-US" dirty="0"/>
              <a:t> +150 score</a:t>
            </a:r>
          </a:p>
          <a:p>
            <a:r>
              <a:rPr lang="en-US" dirty="0"/>
              <a:t>	* Points are only added at the end of the day / week / month / year</a:t>
            </a:r>
          </a:p>
          <a:p>
            <a:r>
              <a:rPr lang="en-US" u="sng" dirty="0"/>
              <a:t>Habit chain</a:t>
            </a:r>
            <a:r>
              <a:rPr lang="en-US" b="1" u="sng" dirty="0"/>
              <a:t>:</a:t>
            </a:r>
            <a:endParaRPr lang="en-US" u="sng" dirty="0"/>
          </a:p>
          <a:p>
            <a:r>
              <a:rPr lang="en-US" dirty="0"/>
              <a:t>	0 – 7 days: +2 score</a:t>
            </a:r>
          </a:p>
          <a:p>
            <a:r>
              <a:rPr lang="en-US" dirty="0"/>
              <a:t>	7 – 30 days: +4 score</a:t>
            </a:r>
          </a:p>
          <a:p>
            <a:r>
              <a:rPr lang="en-US" dirty="0"/>
              <a:t>	30 – 60 days: +8 score</a:t>
            </a:r>
          </a:p>
          <a:p>
            <a:r>
              <a:rPr lang="en-US" dirty="0"/>
              <a:t>	60 – 180 days: +16 score</a:t>
            </a:r>
          </a:p>
          <a:p>
            <a:r>
              <a:rPr lang="en-US" dirty="0"/>
              <a:t>	&gt;180 days: + 32 score</a:t>
            </a:r>
          </a:p>
          <a:p>
            <a:endParaRPr lang="en-US" dirty="0"/>
          </a:p>
        </p:txBody>
      </p:sp>
      <p:sp>
        <p:nvSpPr>
          <p:cNvPr id="6" name="TextBox 5"/>
          <p:cNvSpPr txBox="1"/>
          <p:nvPr/>
        </p:nvSpPr>
        <p:spPr>
          <a:xfrm>
            <a:off x="7568762" y="2646902"/>
            <a:ext cx="3737021" cy="4247317"/>
          </a:xfrm>
          <a:prstGeom prst="rect">
            <a:avLst/>
          </a:prstGeom>
          <a:noFill/>
        </p:spPr>
        <p:txBody>
          <a:bodyPr wrap="square" rtlCol="0">
            <a:spAutoFit/>
          </a:bodyPr>
          <a:lstStyle/>
          <a:p>
            <a:r>
              <a:rPr lang="en-US" dirty="0" smtClean="0"/>
              <a:t>•Next </a:t>
            </a:r>
            <a:r>
              <a:rPr lang="en-US" dirty="0"/>
              <a:t>level is specified by: current level * 2 + level before of current </a:t>
            </a:r>
            <a:r>
              <a:rPr lang="en-US" dirty="0" smtClean="0"/>
              <a:t>level.</a:t>
            </a:r>
            <a:endParaRPr lang="en-US" dirty="0"/>
          </a:p>
          <a:p>
            <a:endParaRPr lang="en-US" dirty="0" smtClean="0"/>
          </a:p>
          <a:p>
            <a:r>
              <a:rPr lang="en-US" dirty="0" smtClean="0"/>
              <a:t>Lv1</a:t>
            </a:r>
            <a:r>
              <a:rPr lang="en-US" b="1" dirty="0"/>
              <a:t>:</a:t>
            </a:r>
            <a:r>
              <a:rPr lang="en-US" dirty="0"/>
              <a:t> 0 </a:t>
            </a:r>
            <a:r>
              <a:rPr lang="en-US" dirty="0" smtClean="0"/>
              <a:t>score</a:t>
            </a:r>
          </a:p>
          <a:p>
            <a:r>
              <a:rPr lang="en-US" dirty="0" smtClean="0"/>
              <a:t>Lv2</a:t>
            </a:r>
            <a:r>
              <a:rPr lang="en-US" dirty="0"/>
              <a:t>: 10 score	</a:t>
            </a:r>
          </a:p>
          <a:p>
            <a:r>
              <a:rPr lang="en-US" dirty="0"/>
              <a:t>Lv3: 20 score</a:t>
            </a:r>
          </a:p>
          <a:p>
            <a:r>
              <a:rPr lang="en-US" dirty="0"/>
              <a:t>Lv4: 50 score</a:t>
            </a:r>
          </a:p>
          <a:p>
            <a:r>
              <a:rPr lang="en-US" dirty="0"/>
              <a:t>Lv5: 120 score</a:t>
            </a:r>
          </a:p>
          <a:p>
            <a:r>
              <a:rPr lang="en-US" dirty="0"/>
              <a:t>Lv6: 290 score</a:t>
            </a:r>
          </a:p>
          <a:p>
            <a:r>
              <a:rPr lang="en-US" dirty="0"/>
              <a:t>Lv7: 700 score</a:t>
            </a:r>
          </a:p>
          <a:p>
            <a:r>
              <a:rPr lang="en-US" dirty="0"/>
              <a:t>Lv8: 1690 score</a:t>
            </a:r>
          </a:p>
          <a:p>
            <a:r>
              <a:rPr lang="en-US" dirty="0"/>
              <a:t>Lv9: 4080 score</a:t>
            </a:r>
          </a:p>
          <a:p>
            <a:r>
              <a:rPr lang="en-US" dirty="0"/>
              <a:t>Lv10: 9850 score</a:t>
            </a:r>
          </a:p>
          <a:p>
            <a:endParaRPr lang="en-US" dirty="0"/>
          </a:p>
        </p:txBody>
      </p:sp>
      <p:sp>
        <p:nvSpPr>
          <p:cNvPr id="15" name="TextBox 14"/>
          <p:cNvSpPr txBox="1"/>
          <p:nvPr/>
        </p:nvSpPr>
        <p:spPr>
          <a:xfrm>
            <a:off x="1767840" y="517799"/>
            <a:ext cx="8610600" cy="861774"/>
          </a:xfrm>
          <a:prstGeom prst="rect">
            <a:avLst/>
          </a:prstGeom>
          <a:noFill/>
        </p:spPr>
        <p:txBody>
          <a:bodyPr wrap="square" rtlCol="0">
            <a:spAutoFit/>
          </a:bodyPr>
          <a:lstStyle/>
          <a:p>
            <a:pPr marL="0" lvl="2" algn="ctr"/>
            <a:r>
              <a:rPr lang="en-US" sz="2500" b="1" i="1" dirty="0">
                <a:latin typeface="Cambria" panose="02040503050406030204" pitchFamily="18" charset="0"/>
              </a:rPr>
              <a:t>Recommend the best habits for users by linear programming </a:t>
            </a:r>
            <a:r>
              <a:rPr lang="en-US" sz="2500" b="1" i="1" dirty="0" smtClean="0">
                <a:latin typeface="Cambria" panose="02040503050406030204" pitchFamily="18" charset="0"/>
              </a:rPr>
              <a:t>algorithm</a:t>
            </a:r>
            <a:endParaRPr lang="en-US" sz="2500" b="1" i="1" dirty="0">
              <a:latin typeface="Cambria" panose="02040503050406030204" pitchFamily="18" charset="0"/>
            </a:endParaRPr>
          </a:p>
        </p:txBody>
      </p:sp>
    </p:spTree>
    <p:extLst>
      <p:ext uri="{BB962C8B-B14F-4D97-AF65-F5344CB8AC3E}">
        <p14:creationId xmlns:p14="http://schemas.microsoft.com/office/powerpoint/2010/main" val="1752490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11480800" y="279400"/>
            <a:ext cx="0" cy="32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379200" y="517799"/>
            <a:ext cx="0" cy="2708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958793" y="1709773"/>
            <a:ext cx="6192372" cy="13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1550504" y="1709773"/>
            <a:ext cx="1493889" cy="13010"/>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7583" y="1379573"/>
            <a:ext cx="723900" cy="7239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117819" y="2103473"/>
            <a:ext cx="3974037" cy="477054"/>
          </a:xfrm>
          <a:prstGeom prst="rect">
            <a:avLst/>
          </a:prstGeom>
          <a:noFill/>
        </p:spPr>
        <p:txBody>
          <a:bodyPr wrap="none" rtlCol="0">
            <a:spAutoFit/>
          </a:bodyPr>
          <a:lstStyle/>
          <a:p>
            <a:r>
              <a:rPr lang="en-US" sz="2500" b="1" dirty="0">
                <a:latin typeface="Cambria" panose="02040503050406030204" pitchFamily="18" charset="0"/>
              </a:rPr>
              <a:t>T</a:t>
            </a:r>
            <a:r>
              <a:rPr lang="en-US" sz="2500" b="1" dirty="0" smtClean="0">
                <a:latin typeface="Cambria" panose="02040503050406030204" pitchFamily="18" charset="0"/>
              </a:rPr>
              <a:t>he difficulty of the habit.</a:t>
            </a:r>
          </a:p>
        </p:txBody>
      </p:sp>
      <mc:AlternateContent xmlns:mc="http://schemas.openxmlformats.org/markup-compatibility/2006" xmlns:a14="http://schemas.microsoft.com/office/drawing/2010/main">
        <mc:Choice Requires="a14">
          <p:sp>
            <p:nvSpPr>
              <p:cNvPr id="2" name="Rectangle 1"/>
              <p:cNvSpPr/>
              <p:nvPr/>
            </p:nvSpPr>
            <p:spPr>
              <a:xfrm>
                <a:off x="2297448" y="3374623"/>
                <a:ext cx="7108728" cy="688073"/>
              </a:xfrm>
              <a:prstGeom prst="rect">
                <a:avLst/>
              </a:prstGeom>
            </p:spPr>
            <p:txBody>
              <a:bodyPr wrap="square">
                <a:spAutoFit/>
              </a:bodyPr>
              <a:lstStyle/>
              <a:p>
                <a:pPr>
                  <a:lnSpc>
                    <a:spcPct val="106000"/>
                  </a:lnSpc>
                  <a:spcAft>
                    <a:spcPts val="800"/>
                  </a:spcAft>
                </a:pPr>
                <a:r>
                  <a:rPr lang="en-US" sz="1400" b="1" dirty="0" smtClean="0">
                    <a:effectLst/>
                    <a:latin typeface="Cambria" panose="02040503050406030204" pitchFamily="18" charset="0"/>
                    <a:ea typeface="游明朝" panose="02020400000000000000" pitchFamily="18" charset="-128"/>
                    <a:cs typeface="Times New Roman" panose="02020603050405020304" pitchFamily="18" charset="0"/>
                  </a:rPr>
                  <a:t>Difficulty of the habit = </a:t>
                </a:r>
                <a14:m>
                  <m:oMath xmlns:m="http://schemas.openxmlformats.org/officeDocument/2006/math">
                    <m:f>
                      <m:fPr>
                        <m:ctrlPr>
                          <a:rPr lang="en-US" sz="2500" b="1" i="1">
                            <a:effectLst/>
                            <a:latin typeface="Cambria Math" panose="02040503050406030204" pitchFamily="18" charset="0"/>
                            <a:ea typeface="游明朝" panose="02020400000000000000" pitchFamily="18" charset="-128"/>
                            <a:cs typeface="Times New Roman" panose="02020603050405020304" pitchFamily="18" charset="0"/>
                          </a:rPr>
                        </m:ctrlPr>
                      </m:fPr>
                      <m:num>
                        <m:r>
                          <a:rPr lang="en-US" sz="2500" b="1" i="1">
                            <a:effectLst/>
                            <a:latin typeface="Cambria Math" panose="02040503050406030204" pitchFamily="18" charset="0"/>
                            <a:ea typeface="游明朝" panose="02020400000000000000" pitchFamily="18" charset="-128"/>
                            <a:cs typeface="Times New Roman" panose="02020603050405020304" pitchFamily="18" charset="0"/>
                          </a:rPr>
                          <m:t>𝐓𝐨𝐭𝐚𝐥</m:t>
                        </m:r>
                        <m:r>
                          <a:rPr lang="en-US" sz="2500" b="1">
                            <a:effectLst/>
                            <a:latin typeface="Cambria Math" panose="02040503050406030204" pitchFamily="18" charset="0"/>
                            <a:ea typeface="游明朝" panose="02020400000000000000" pitchFamily="18" charset="-128"/>
                            <a:cs typeface="Times New Roman" panose="02020603050405020304" pitchFamily="18" charset="0"/>
                          </a:rPr>
                          <m:t> </m:t>
                        </m:r>
                        <m:r>
                          <a:rPr lang="en-US" sz="2500" b="1" i="1">
                            <a:effectLst/>
                            <a:latin typeface="Cambria Math" panose="02040503050406030204" pitchFamily="18" charset="0"/>
                            <a:ea typeface="游明朝" panose="02020400000000000000" pitchFamily="18" charset="-128"/>
                            <a:cs typeface="Times New Roman" panose="02020603050405020304" pitchFamily="18" charset="0"/>
                          </a:rPr>
                          <m:t>𝐨𝐟</m:t>
                        </m:r>
                        <m:r>
                          <a:rPr lang="en-US" sz="2500" b="1">
                            <a:effectLst/>
                            <a:latin typeface="Cambria Math" panose="02040503050406030204" pitchFamily="18" charset="0"/>
                            <a:ea typeface="游明朝" panose="02020400000000000000" pitchFamily="18" charset="-128"/>
                            <a:cs typeface="Times New Roman" panose="02020603050405020304" pitchFamily="18" charset="0"/>
                          </a:rPr>
                          <m:t> </m:t>
                        </m:r>
                        <m:r>
                          <a:rPr lang="en-US" sz="2500" b="1" i="1">
                            <a:effectLst/>
                            <a:latin typeface="Cambria Math" panose="02040503050406030204" pitchFamily="18" charset="0"/>
                            <a:ea typeface="游明朝" panose="02020400000000000000" pitchFamily="18" charset="-128"/>
                            <a:cs typeface="Times New Roman" panose="02020603050405020304" pitchFamily="18" charset="0"/>
                          </a:rPr>
                          <m:t>𝐭𝐡𝐞</m:t>
                        </m:r>
                        <m:r>
                          <a:rPr lang="en-US" sz="2500" b="1">
                            <a:effectLst/>
                            <a:latin typeface="Cambria Math" panose="02040503050406030204" pitchFamily="18" charset="0"/>
                            <a:ea typeface="游明朝" panose="02020400000000000000" pitchFamily="18" charset="-128"/>
                            <a:cs typeface="Times New Roman" panose="02020603050405020304" pitchFamily="18" charset="0"/>
                          </a:rPr>
                          <m:t> </m:t>
                        </m:r>
                        <m:r>
                          <a:rPr lang="en-US" sz="2500" b="1" i="1">
                            <a:effectLst/>
                            <a:latin typeface="Cambria Math" panose="02040503050406030204" pitchFamily="18" charset="0"/>
                            <a:ea typeface="游明朝" panose="02020400000000000000" pitchFamily="18" charset="-128"/>
                            <a:cs typeface="Times New Roman" panose="02020603050405020304" pitchFamily="18" charset="0"/>
                          </a:rPr>
                          <m:t>𝐡𝐚𝐛𝐢𝐭</m:t>
                        </m:r>
                        <m:r>
                          <a:rPr lang="en-US" sz="2500" b="1">
                            <a:effectLst/>
                            <a:latin typeface="Cambria Math" panose="02040503050406030204" pitchFamily="18" charset="0"/>
                            <a:ea typeface="游明朝" panose="02020400000000000000" pitchFamily="18" charset="-128"/>
                            <a:cs typeface="Times New Roman" panose="02020603050405020304" pitchFamily="18" charset="0"/>
                          </a:rPr>
                          <m:t> </m:t>
                        </m:r>
                        <m:r>
                          <a:rPr lang="en-US" sz="2500" b="1" i="1">
                            <a:effectLst/>
                            <a:latin typeface="Cambria Math" panose="02040503050406030204" pitchFamily="18" charset="0"/>
                            <a:ea typeface="游明朝" panose="02020400000000000000" pitchFamily="18" charset="-128"/>
                            <a:cs typeface="Times New Roman" panose="02020603050405020304" pitchFamily="18" charset="0"/>
                          </a:rPr>
                          <m:t>𝐢𝐬</m:t>
                        </m:r>
                        <m:r>
                          <a:rPr lang="en-US" sz="2500" b="1">
                            <a:effectLst/>
                            <a:latin typeface="Cambria Math" panose="02040503050406030204" pitchFamily="18" charset="0"/>
                            <a:ea typeface="游明朝" panose="02020400000000000000" pitchFamily="18" charset="-128"/>
                            <a:cs typeface="Times New Roman" panose="02020603050405020304" pitchFamily="18" charset="0"/>
                          </a:rPr>
                          <m:t> </m:t>
                        </m:r>
                        <m:r>
                          <a:rPr lang="en-US" sz="2500" b="1" i="1">
                            <a:effectLst/>
                            <a:latin typeface="Cambria Math" panose="02040503050406030204" pitchFamily="18" charset="0"/>
                            <a:ea typeface="游明朝" panose="02020400000000000000" pitchFamily="18" charset="-128"/>
                            <a:cs typeface="Times New Roman" panose="02020603050405020304" pitchFamily="18" charset="0"/>
                          </a:rPr>
                          <m:t>𝐝𝐨𝐧𝐞</m:t>
                        </m:r>
                        <m:r>
                          <a:rPr lang="en-US" sz="2500" b="1">
                            <a:effectLst/>
                            <a:latin typeface="Cambria Math" panose="02040503050406030204" pitchFamily="18" charset="0"/>
                            <a:ea typeface="游明朝" panose="02020400000000000000" pitchFamily="18" charset="-128"/>
                            <a:cs typeface="Times New Roman" panose="02020603050405020304" pitchFamily="18" charset="0"/>
                          </a:rPr>
                          <m:t> </m:t>
                        </m:r>
                        <m:r>
                          <a:rPr lang="en-US" sz="2500" b="1" i="1">
                            <a:effectLst/>
                            <a:latin typeface="Cambria Math" panose="02040503050406030204" pitchFamily="18" charset="0"/>
                            <a:ea typeface="游明朝" panose="02020400000000000000" pitchFamily="18" charset="-128"/>
                            <a:cs typeface="Times New Roman" panose="02020603050405020304" pitchFamily="18" charset="0"/>
                          </a:rPr>
                          <m:t>𝒔𝒖𝒄𝒄𝒆𝒔𝒔𝒇𝒖𝒍𝒍𝒚</m:t>
                        </m:r>
                      </m:num>
                      <m:den>
                        <m:r>
                          <a:rPr lang="en-US" sz="2500" b="1" i="1">
                            <a:effectLst/>
                            <a:latin typeface="Cambria Math" panose="02040503050406030204" pitchFamily="18" charset="0"/>
                            <a:ea typeface="游明朝" panose="02020400000000000000" pitchFamily="18" charset="-128"/>
                            <a:cs typeface="Times New Roman" panose="02020603050405020304" pitchFamily="18" charset="0"/>
                          </a:rPr>
                          <m:t>𝐓𝐨𝐭𝐚𝐥</m:t>
                        </m:r>
                        <m:r>
                          <a:rPr lang="en-US" sz="2500" b="1">
                            <a:effectLst/>
                            <a:latin typeface="Cambria Math" panose="02040503050406030204" pitchFamily="18" charset="0"/>
                            <a:ea typeface="游明朝" panose="02020400000000000000" pitchFamily="18" charset="-128"/>
                            <a:cs typeface="Times New Roman" panose="02020603050405020304" pitchFamily="18" charset="0"/>
                          </a:rPr>
                          <m:t> </m:t>
                        </m:r>
                        <m:r>
                          <a:rPr lang="en-US" sz="2500" b="1" i="1">
                            <a:effectLst/>
                            <a:latin typeface="Cambria Math" panose="02040503050406030204" pitchFamily="18" charset="0"/>
                            <a:ea typeface="游明朝" panose="02020400000000000000" pitchFamily="18" charset="-128"/>
                            <a:cs typeface="Times New Roman" panose="02020603050405020304" pitchFamily="18" charset="0"/>
                          </a:rPr>
                          <m:t>𝐨𝐟</m:t>
                        </m:r>
                        <m:r>
                          <a:rPr lang="en-US" sz="2500" b="1">
                            <a:effectLst/>
                            <a:latin typeface="Cambria Math" panose="02040503050406030204" pitchFamily="18" charset="0"/>
                            <a:ea typeface="游明朝" panose="02020400000000000000" pitchFamily="18" charset="-128"/>
                            <a:cs typeface="Times New Roman" panose="02020603050405020304" pitchFamily="18" charset="0"/>
                          </a:rPr>
                          <m:t> </m:t>
                        </m:r>
                        <m:r>
                          <a:rPr lang="en-US" sz="2500" b="1" i="1">
                            <a:effectLst/>
                            <a:latin typeface="Cambria Math" panose="02040503050406030204" pitchFamily="18" charset="0"/>
                            <a:ea typeface="游明朝" panose="02020400000000000000" pitchFamily="18" charset="-128"/>
                            <a:cs typeface="Times New Roman" panose="02020603050405020304" pitchFamily="18" charset="0"/>
                          </a:rPr>
                          <m:t>𝐭𝐡𝐞</m:t>
                        </m:r>
                        <m:r>
                          <a:rPr lang="en-US" sz="2500" b="1">
                            <a:effectLst/>
                            <a:latin typeface="Cambria Math" panose="02040503050406030204" pitchFamily="18" charset="0"/>
                            <a:ea typeface="游明朝" panose="02020400000000000000" pitchFamily="18" charset="-128"/>
                            <a:cs typeface="Times New Roman" panose="02020603050405020304" pitchFamily="18" charset="0"/>
                          </a:rPr>
                          <m:t> </m:t>
                        </m:r>
                        <m:r>
                          <a:rPr lang="en-US" sz="2500" b="1" i="1">
                            <a:effectLst/>
                            <a:latin typeface="Cambria Math" panose="02040503050406030204" pitchFamily="18" charset="0"/>
                            <a:ea typeface="游明朝" panose="02020400000000000000" pitchFamily="18" charset="-128"/>
                            <a:cs typeface="Times New Roman" panose="02020603050405020304" pitchFamily="18" charset="0"/>
                          </a:rPr>
                          <m:t>𝒉𝒂𝒃𝒊𝒕</m:t>
                        </m:r>
                      </m:den>
                    </m:f>
                  </m:oMath>
                </a14:m>
                <a:endParaRPr lang="en-US" sz="2500" b="1" dirty="0">
                  <a:effectLst/>
                  <a:latin typeface="Cambria" panose="02040503050406030204" pitchFamily="18" charset="0"/>
                  <a:ea typeface="Cambria" panose="02040503050406030204" pitchFamily="18" charset="0"/>
                  <a:cs typeface="Cambria" panose="020405030504060302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2297448" y="3374623"/>
                <a:ext cx="7108728" cy="688073"/>
              </a:xfrm>
              <a:prstGeom prst="rect">
                <a:avLst/>
              </a:prstGeom>
              <a:blipFill rotWithShape="0">
                <a:blip r:embed="rId5"/>
                <a:stretch>
                  <a:fillRect l="-2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202825" y="4377750"/>
                <a:ext cx="4889031" cy="958083"/>
              </a:xfrm>
              <a:prstGeom prst="rect">
                <a:avLst/>
              </a:prstGeom>
            </p:spPr>
            <p:txBody>
              <a:bodyPr wrap="none">
                <a:spAutoFit/>
              </a:bodyPr>
              <a:lstStyle/>
              <a:p>
                <a:pPr>
                  <a:lnSpc>
                    <a:spcPct val="106000"/>
                  </a:lnSpc>
                  <a:spcAft>
                    <a:spcPts val="800"/>
                  </a:spcAft>
                </a:pPr>
                <a:r>
                  <a:rPr lang="en-US" sz="3000" dirty="0" smtClean="0">
                    <a:effectLst/>
                    <a:latin typeface="Cambria" panose="02040503050406030204" pitchFamily="18" charset="0"/>
                    <a:ea typeface="游明朝" panose="02020400000000000000" pitchFamily="18" charset="-128"/>
                    <a:cs typeface="Times New Roman" panose="02020603050405020304" pitchFamily="18" charset="0"/>
                    <a:sym typeface="Wingdings" panose="05000000000000000000" pitchFamily="2" charset="2"/>
                  </a:rPr>
                  <a:t></a:t>
                </a:r>
                <a14:m>
                  <m:oMath xmlns:m="http://schemas.openxmlformats.org/officeDocument/2006/math">
                    <m:r>
                      <a:rPr lang="en-US" sz="3000" i="1">
                        <a:effectLst/>
                        <a:latin typeface="Cambria Math" panose="02040503050406030204" pitchFamily="18" charset="0"/>
                        <a:ea typeface="游明朝" panose="02020400000000000000" pitchFamily="18" charset="-128"/>
                        <a:cs typeface="Times New Roman" panose="02020603050405020304" pitchFamily="18" charset="0"/>
                      </a:rPr>
                      <m:t> </m:t>
                    </m:r>
                    <m:r>
                      <a:rPr lang="en-US" sz="3000" i="1">
                        <a:effectLst/>
                        <a:latin typeface="Cambria Math" panose="02040503050406030204" pitchFamily="18" charset="0"/>
                        <a:ea typeface="游明朝" panose="02020400000000000000" pitchFamily="18" charset="-128"/>
                        <a:cs typeface="Times New Roman" panose="02020603050405020304" pitchFamily="18" charset="0"/>
                      </a:rPr>
                      <m:t>h</m:t>
                    </m:r>
                    <m:r>
                      <a:rPr lang="en-US" sz="3000" i="1">
                        <a:effectLst/>
                        <a:latin typeface="Cambria Math" panose="02040503050406030204" pitchFamily="18" charset="0"/>
                        <a:ea typeface="游明朝" panose="02020400000000000000" pitchFamily="18" charset="-128"/>
                        <a:cs typeface="Times New Roman" panose="02020603050405020304" pitchFamily="18" charset="0"/>
                      </a:rPr>
                      <m:t>=</m:t>
                    </m:r>
                    <m:f>
                      <m:fPr>
                        <m:ctrlPr>
                          <a:rPr lang="en-US" sz="3000" i="1">
                            <a:effectLst/>
                            <a:latin typeface="Cambria Math" panose="02040503050406030204" pitchFamily="18" charset="0"/>
                            <a:ea typeface="游明朝" panose="02020400000000000000" pitchFamily="18" charset="-128"/>
                            <a:cs typeface="Times New Roman" panose="02020603050405020304" pitchFamily="18" charset="0"/>
                          </a:rPr>
                        </m:ctrlPr>
                      </m:fPr>
                      <m:num>
                        <m:nary>
                          <m:naryPr>
                            <m:chr m:val="∑"/>
                            <m:limLoc m:val="undOvr"/>
                            <m:ctrlPr>
                              <a:rPr lang="en-US" sz="3000" i="1">
                                <a:effectLst/>
                                <a:latin typeface="Cambria Math" panose="02040503050406030204" pitchFamily="18" charset="0"/>
                                <a:ea typeface="游明朝" panose="02020400000000000000" pitchFamily="18" charset="-128"/>
                                <a:cs typeface="Times New Roman" panose="02020603050405020304" pitchFamily="18" charset="0"/>
                              </a:rPr>
                            </m:ctrlPr>
                          </m:naryPr>
                          <m:sub>
                            <m:r>
                              <a:rPr lang="en-US" sz="3000" i="1">
                                <a:effectLst/>
                                <a:latin typeface="Cambria Math" panose="02040503050406030204" pitchFamily="18" charset="0"/>
                                <a:ea typeface="游明朝" panose="02020400000000000000" pitchFamily="18" charset="-128"/>
                                <a:cs typeface="Times New Roman" panose="02020603050405020304" pitchFamily="18" charset="0"/>
                              </a:rPr>
                              <m:t>𝑘</m:t>
                            </m:r>
                            <m:r>
                              <a:rPr lang="en-US" sz="3000" i="1">
                                <a:effectLst/>
                                <a:latin typeface="Cambria Math" panose="02040503050406030204" pitchFamily="18" charset="0"/>
                                <a:ea typeface="游明朝" panose="02020400000000000000" pitchFamily="18" charset="-128"/>
                                <a:cs typeface="Times New Roman" panose="02020603050405020304" pitchFamily="18" charset="0"/>
                              </a:rPr>
                              <m:t>1=1</m:t>
                            </m:r>
                          </m:sub>
                          <m:sup>
                            <m:r>
                              <a:rPr lang="en-US" sz="3000" i="1">
                                <a:effectLst/>
                                <a:latin typeface="Cambria Math" panose="02040503050406030204" pitchFamily="18" charset="0"/>
                                <a:ea typeface="游明朝" panose="02020400000000000000" pitchFamily="18" charset="-128"/>
                                <a:cs typeface="Times New Roman" panose="02020603050405020304" pitchFamily="18" charset="0"/>
                              </a:rPr>
                              <m:t>𝑛</m:t>
                            </m:r>
                          </m:sup>
                          <m:e>
                            <m:r>
                              <a:rPr lang="en-US" sz="3000" i="1">
                                <a:effectLst/>
                                <a:latin typeface="Cambria Math" panose="02040503050406030204" pitchFamily="18" charset="0"/>
                                <a:ea typeface="游明朝" panose="02020400000000000000" pitchFamily="18" charset="-128"/>
                                <a:cs typeface="Times New Roman" panose="02020603050405020304" pitchFamily="18" charset="0"/>
                              </a:rPr>
                              <m:t>𝑃</m:t>
                            </m:r>
                            <m:d>
                              <m:dPr>
                                <m:ctrlPr>
                                  <a:rPr lang="en-US" sz="3000" i="1">
                                    <a:effectLst/>
                                    <a:latin typeface="Cambria Math" panose="02040503050406030204" pitchFamily="18" charset="0"/>
                                    <a:ea typeface="游明朝" panose="02020400000000000000" pitchFamily="18" charset="-128"/>
                                    <a:cs typeface="Times New Roman" panose="02020603050405020304" pitchFamily="18" charset="0"/>
                                  </a:rPr>
                                </m:ctrlPr>
                              </m:dPr>
                              <m:e>
                                <m:r>
                                  <a:rPr lang="en-US" sz="3000" i="1">
                                    <a:effectLst/>
                                    <a:latin typeface="Cambria Math" panose="02040503050406030204" pitchFamily="18" charset="0"/>
                                    <a:ea typeface="游明朝" panose="02020400000000000000" pitchFamily="18" charset="-128"/>
                                    <a:cs typeface="Times New Roman" panose="02020603050405020304" pitchFamily="18" charset="0"/>
                                  </a:rPr>
                                  <m:t>𝑘</m:t>
                                </m:r>
                                <m:r>
                                  <a:rPr lang="en-US" sz="3000" i="1">
                                    <a:effectLst/>
                                    <a:latin typeface="Cambria Math" panose="02040503050406030204" pitchFamily="18" charset="0"/>
                                    <a:ea typeface="游明朝" panose="02020400000000000000" pitchFamily="18" charset="-128"/>
                                    <a:cs typeface="Times New Roman" panose="02020603050405020304" pitchFamily="18" charset="0"/>
                                  </a:rPr>
                                  <m:t>1</m:t>
                                </m:r>
                              </m:e>
                            </m:d>
                            <m:r>
                              <a:rPr lang="en-US" sz="3000" i="1">
                                <a:effectLst/>
                                <a:latin typeface="Cambria Math" panose="02040503050406030204" pitchFamily="18" charset="0"/>
                                <a:ea typeface="游明朝" panose="02020400000000000000" pitchFamily="18" charset="-128"/>
                                <a:cs typeface="Times New Roman" panose="02020603050405020304" pitchFamily="18" charset="0"/>
                              </a:rPr>
                              <m:t> </m:t>
                            </m:r>
                          </m:e>
                        </m:nary>
                      </m:num>
                      <m:den>
                        <m:nary>
                          <m:naryPr>
                            <m:chr m:val="∑"/>
                            <m:limLoc m:val="undOvr"/>
                            <m:ctrlPr>
                              <a:rPr lang="en-US" sz="3000" i="1">
                                <a:effectLst/>
                                <a:latin typeface="Cambria Math" panose="02040503050406030204" pitchFamily="18" charset="0"/>
                                <a:ea typeface="游明朝" panose="02020400000000000000" pitchFamily="18" charset="-128"/>
                                <a:cs typeface="Times New Roman" panose="02020603050405020304" pitchFamily="18" charset="0"/>
                              </a:rPr>
                            </m:ctrlPr>
                          </m:naryPr>
                          <m:sub>
                            <m:r>
                              <a:rPr lang="en-US" sz="3000" i="1">
                                <a:effectLst/>
                                <a:latin typeface="Cambria Math" panose="02040503050406030204" pitchFamily="18" charset="0"/>
                                <a:ea typeface="游明朝" panose="02020400000000000000" pitchFamily="18" charset="-128"/>
                                <a:cs typeface="Times New Roman" panose="02020603050405020304" pitchFamily="18" charset="0"/>
                              </a:rPr>
                              <m:t>𝑘</m:t>
                            </m:r>
                            <m:r>
                              <a:rPr lang="en-US" sz="3000" i="1">
                                <a:effectLst/>
                                <a:latin typeface="Cambria Math" panose="02040503050406030204" pitchFamily="18" charset="0"/>
                                <a:ea typeface="游明朝" panose="02020400000000000000" pitchFamily="18" charset="-128"/>
                                <a:cs typeface="Times New Roman" panose="02020603050405020304" pitchFamily="18" charset="0"/>
                              </a:rPr>
                              <m:t>1=1</m:t>
                            </m:r>
                          </m:sub>
                          <m:sup>
                            <m:r>
                              <a:rPr lang="en-US" sz="3000" i="1">
                                <a:effectLst/>
                                <a:latin typeface="Cambria Math" panose="02040503050406030204" pitchFamily="18" charset="0"/>
                                <a:ea typeface="游明朝" panose="02020400000000000000" pitchFamily="18" charset="-128"/>
                                <a:cs typeface="Times New Roman" panose="02020603050405020304" pitchFamily="18" charset="0"/>
                              </a:rPr>
                              <m:t>𝑛</m:t>
                            </m:r>
                          </m:sup>
                          <m:e>
                            <m:r>
                              <a:rPr lang="en-US" sz="3000" i="1">
                                <a:effectLst/>
                                <a:latin typeface="Cambria Math" panose="02040503050406030204" pitchFamily="18" charset="0"/>
                                <a:ea typeface="游明朝" panose="02020400000000000000" pitchFamily="18" charset="-128"/>
                                <a:cs typeface="Times New Roman" panose="02020603050405020304" pitchFamily="18" charset="0"/>
                              </a:rPr>
                              <m:t>𝑃</m:t>
                            </m:r>
                            <m:d>
                              <m:dPr>
                                <m:ctrlPr>
                                  <a:rPr lang="en-US" sz="3000" i="1">
                                    <a:effectLst/>
                                    <a:latin typeface="Cambria Math" panose="02040503050406030204" pitchFamily="18" charset="0"/>
                                    <a:ea typeface="游明朝" panose="02020400000000000000" pitchFamily="18" charset="-128"/>
                                    <a:cs typeface="Times New Roman" panose="02020603050405020304" pitchFamily="18" charset="0"/>
                                  </a:rPr>
                                </m:ctrlPr>
                              </m:dPr>
                              <m:e>
                                <m:r>
                                  <a:rPr lang="en-US" sz="3000" i="1">
                                    <a:effectLst/>
                                    <a:latin typeface="Cambria Math" panose="02040503050406030204" pitchFamily="18" charset="0"/>
                                    <a:ea typeface="游明朝" panose="02020400000000000000" pitchFamily="18" charset="-128"/>
                                    <a:cs typeface="Times New Roman" panose="02020603050405020304" pitchFamily="18" charset="0"/>
                                  </a:rPr>
                                  <m:t>𝑘</m:t>
                                </m:r>
                                <m:r>
                                  <a:rPr lang="en-US" sz="3000" i="1">
                                    <a:effectLst/>
                                    <a:latin typeface="Cambria Math" panose="02040503050406030204" pitchFamily="18" charset="0"/>
                                    <a:ea typeface="游明朝" panose="02020400000000000000" pitchFamily="18" charset="-128"/>
                                    <a:cs typeface="Times New Roman" panose="02020603050405020304" pitchFamily="18" charset="0"/>
                                  </a:rPr>
                                  <m:t>1</m:t>
                                </m:r>
                              </m:e>
                            </m:d>
                            <m:r>
                              <a:rPr lang="en-US" sz="3000" i="1">
                                <a:effectLst/>
                                <a:latin typeface="Cambria Math" panose="02040503050406030204" pitchFamily="18" charset="0"/>
                                <a:ea typeface="游明朝" panose="02020400000000000000" pitchFamily="18" charset="-128"/>
                                <a:cs typeface="Times New Roman" panose="02020603050405020304" pitchFamily="18" charset="0"/>
                              </a:rPr>
                              <m:t> </m:t>
                            </m:r>
                          </m:e>
                        </m:nary>
                        <m:r>
                          <a:rPr lang="en-US" sz="3000" i="1">
                            <a:effectLst/>
                            <a:latin typeface="Cambria Math" panose="02040503050406030204" pitchFamily="18" charset="0"/>
                            <a:ea typeface="游明朝" panose="02020400000000000000" pitchFamily="18" charset="-128"/>
                            <a:cs typeface="Times New Roman" panose="02020603050405020304" pitchFamily="18" charset="0"/>
                          </a:rPr>
                          <m:t>+</m:t>
                        </m:r>
                        <m:nary>
                          <m:naryPr>
                            <m:chr m:val="∑"/>
                            <m:limLoc m:val="undOvr"/>
                            <m:ctrlPr>
                              <a:rPr lang="en-US" sz="3000" i="1">
                                <a:effectLst/>
                                <a:latin typeface="Cambria Math" panose="02040503050406030204" pitchFamily="18" charset="0"/>
                                <a:ea typeface="游明朝" panose="02020400000000000000" pitchFamily="18" charset="-128"/>
                                <a:cs typeface="Times New Roman" panose="02020603050405020304" pitchFamily="18" charset="0"/>
                              </a:rPr>
                            </m:ctrlPr>
                          </m:naryPr>
                          <m:sub>
                            <m:r>
                              <a:rPr lang="en-US" sz="3000" i="1">
                                <a:effectLst/>
                                <a:latin typeface="Cambria Math" panose="02040503050406030204" pitchFamily="18" charset="0"/>
                                <a:ea typeface="游明朝" panose="02020400000000000000" pitchFamily="18" charset="-128"/>
                                <a:cs typeface="Times New Roman" panose="02020603050405020304" pitchFamily="18" charset="0"/>
                              </a:rPr>
                              <m:t>𝑘</m:t>
                            </m:r>
                            <m:r>
                              <a:rPr lang="en-US" sz="3000" i="1">
                                <a:effectLst/>
                                <a:latin typeface="Cambria Math" panose="02040503050406030204" pitchFamily="18" charset="0"/>
                                <a:ea typeface="游明朝" panose="02020400000000000000" pitchFamily="18" charset="-128"/>
                                <a:cs typeface="Times New Roman" panose="02020603050405020304" pitchFamily="18" charset="0"/>
                              </a:rPr>
                              <m:t>2=1</m:t>
                            </m:r>
                          </m:sub>
                          <m:sup>
                            <m:r>
                              <a:rPr lang="en-US" sz="3000" i="1">
                                <a:effectLst/>
                                <a:latin typeface="Cambria Math" panose="02040503050406030204" pitchFamily="18" charset="0"/>
                                <a:ea typeface="游明朝" panose="02020400000000000000" pitchFamily="18" charset="-128"/>
                                <a:cs typeface="Times New Roman" panose="02020603050405020304" pitchFamily="18" charset="0"/>
                              </a:rPr>
                              <m:t>𝑛</m:t>
                            </m:r>
                          </m:sup>
                          <m:e>
                            <m:r>
                              <a:rPr lang="en-US" sz="3000" i="1">
                                <a:effectLst/>
                                <a:latin typeface="Cambria Math" panose="02040503050406030204" pitchFamily="18" charset="0"/>
                                <a:ea typeface="游明朝" panose="02020400000000000000" pitchFamily="18" charset="-128"/>
                                <a:cs typeface="Times New Roman" panose="02020603050405020304" pitchFamily="18" charset="0"/>
                              </a:rPr>
                              <m:t>𝐹</m:t>
                            </m:r>
                            <m:d>
                              <m:dPr>
                                <m:ctrlPr>
                                  <a:rPr lang="en-US" sz="3000" i="1">
                                    <a:effectLst/>
                                    <a:latin typeface="Cambria Math" panose="02040503050406030204" pitchFamily="18" charset="0"/>
                                    <a:ea typeface="游明朝" panose="02020400000000000000" pitchFamily="18" charset="-128"/>
                                    <a:cs typeface="Times New Roman" panose="02020603050405020304" pitchFamily="18" charset="0"/>
                                  </a:rPr>
                                </m:ctrlPr>
                              </m:dPr>
                              <m:e>
                                <m:r>
                                  <a:rPr lang="en-US" sz="3000" i="1">
                                    <a:effectLst/>
                                    <a:latin typeface="Cambria Math" panose="02040503050406030204" pitchFamily="18" charset="0"/>
                                    <a:ea typeface="游明朝" panose="02020400000000000000" pitchFamily="18" charset="-128"/>
                                    <a:cs typeface="Times New Roman" panose="02020603050405020304" pitchFamily="18" charset="0"/>
                                  </a:rPr>
                                  <m:t>𝑘</m:t>
                                </m:r>
                                <m:r>
                                  <a:rPr lang="en-US" sz="3000" i="1">
                                    <a:effectLst/>
                                    <a:latin typeface="Cambria Math" panose="02040503050406030204" pitchFamily="18" charset="0"/>
                                    <a:ea typeface="游明朝" panose="02020400000000000000" pitchFamily="18" charset="-128"/>
                                    <a:cs typeface="Times New Roman" panose="02020603050405020304" pitchFamily="18" charset="0"/>
                                  </a:rPr>
                                  <m:t>2</m:t>
                                </m:r>
                              </m:e>
                            </m:d>
                          </m:e>
                        </m:nary>
                      </m:den>
                    </m:f>
                  </m:oMath>
                </a14:m>
                <a:endParaRPr lang="en-US" sz="3000" dirty="0">
                  <a:effectLst/>
                  <a:latin typeface="Cambria" panose="02040503050406030204" pitchFamily="18" charset="0"/>
                  <a:ea typeface="Cambria" panose="02040503050406030204" pitchFamily="18" charset="0"/>
                  <a:cs typeface="Cambria" panose="020405030504060302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3202825" y="4377750"/>
                <a:ext cx="4889031" cy="958083"/>
              </a:xfrm>
              <a:prstGeom prst="rect">
                <a:avLst/>
              </a:prstGeom>
              <a:blipFill rotWithShape="0">
                <a:blip r:embed="rId6"/>
                <a:stretch>
                  <a:fillRect l="-2868"/>
                </a:stretch>
              </a:blipFill>
            </p:spPr>
            <p:txBody>
              <a:bodyPr/>
              <a:lstStyle/>
              <a:p>
                <a:r>
                  <a:rPr lang="en-US">
                    <a:noFill/>
                  </a:rPr>
                  <a:t> </a:t>
                </a:r>
              </a:p>
            </p:txBody>
          </p:sp>
        </mc:Fallback>
      </mc:AlternateContent>
      <p:sp>
        <p:nvSpPr>
          <p:cNvPr id="15" name="TextBox 14"/>
          <p:cNvSpPr txBox="1"/>
          <p:nvPr/>
        </p:nvSpPr>
        <p:spPr>
          <a:xfrm>
            <a:off x="1767840" y="517799"/>
            <a:ext cx="8610600" cy="861774"/>
          </a:xfrm>
          <a:prstGeom prst="rect">
            <a:avLst/>
          </a:prstGeom>
          <a:noFill/>
        </p:spPr>
        <p:txBody>
          <a:bodyPr wrap="square" rtlCol="0">
            <a:spAutoFit/>
          </a:bodyPr>
          <a:lstStyle/>
          <a:p>
            <a:pPr marL="0" lvl="2" algn="ctr"/>
            <a:r>
              <a:rPr lang="en-US" sz="2500" b="1" i="1" dirty="0">
                <a:latin typeface="Cambria" panose="02040503050406030204" pitchFamily="18" charset="0"/>
              </a:rPr>
              <a:t>Recommend the best habits for users by linear programming </a:t>
            </a:r>
            <a:r>
              <a:rPr lang="en-US" sz="2500" b="1" i="1" dirty="0" smtClean="0">
                <a:latin typeface="Cambria" panose="02040503050406030204" pitchFamily="18" charset="0"/>
              </a:rPr>
              <a:t>algorithm</a:t>
            </a:r>
            <a:endParaRPr lang="en-US" sz="2500" b="1" i="1" dirty="0">
              <a:latin typeface="Cambria" panose="02040503050406030204" pitchFamily="18" charset="0"/>
            </a:endParaRPr>
          </a:p>
        </p:txBody>
      </p:sp>
    </p:spTree>
    <p:extLst>
      <p:ext uri="{BB962C8B-B14F-4D97-AF65-F5344CB8AC3E}">
        <p14:creationId xmlns:p14="http://schemas.microsoft.com/office/powerpoint/2010/main" val="1864091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11480800" y="279400"/>
            <a:ext cx="0" cy="32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379200" y="517799"/>
            <a:ext cx="0" cy="2708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958793" y="1709773"/>
            <a:ext cx="6192372" cy="13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1550504" y="1709773"/>
            <a:ext cx="1493889" cy="13010"/>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7583" y="1379573"/>
            <a:ext cx="723900" cy="7239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96331" y="3101009"/>
            <a:ext cx="6464643" cy="2226365"/>
          </a:xfrm>
          <a:prstGeom prst="rect">
            <a:avLst/>
          </a:prstGeom>
          <a:noFill/>
        </p:spPr>
        <p:txBody>
          <a:bodyPr wrap="square" rtlCol="0">
            <a:spAutoFit/>
          </a:bodyPr>
          <a:lstStyle/>
          <a:p>
            <a:r>
              <a:rPr lang="en-US" sz="2000" dirty="0"/>
              <a:t>a: is the number of successful tracking of the habit.</a:t>
            </a:r>
          </a:p>
          <a:p>
            <a:r>
              <a:rPr lang="en-US" sz="2000" dirty="0"/>
              <a:t>b: is the total tracking of the habit (success or failure).</a:t>
            </a:r>
          </a:p>
          <a:p>
            <a:r>
              <a:rPr lang="en-US" sz="2000" dirty="0"/>
              <a:t>Supposed:</a:t>
            </a:r>
          </a:p>
          <a:p>
            <a:r>
              <a:rPr lang="en-US" sz="2000" dirty="0"/>
              <a:t>p: The habit is done successfully.</a:t>
            </a:r>
          </a:p>
          <a:p>
            <a:r>
              <a:rPr lang="en-US" sz="2000" dirty="0"/>
              <a:t>p = a / b with a / b &gt;= 0.8</a:t>
            </a:r>
          </a:p>
          <a:p>
            <a:r>
              <a:rPr lang="en-US" sz="2000" dirty="0"/>
              <a:t>f: The habit is done unsuccessfully.</a:t>
            </a:r>
          </a:p>
          <a:p>
            <a:r>
              <a:rPr lang="en-US" sz="2000" dirty="0"/>
              <a:t>f = a / b with a / b &lt; 0.8</a:t>
            </a:r>
          </a:p>
        </p:txBody>
      </p:sp>
      <p:sp>
        <p:nvSpPr>
          <p:cNvPr id="5" name="TextBox 4"/>
          <p:cNvSpPr txBox="1"/>
          <p:nvPr/>
        </p:nvSpPr>
        <p:spPr>
          <a:xfrm>
            <a:off x="4117819" y="2103473"/>
            <a:ext cx="3974037" cy="477054"/>
          </a:xfrm>
          <a:prstGeom prst="rect">
            <a:avLst/>
          </a:prstGeom>
          <a:noFill/>
        </p:spPr>
        <p:txBody>
          <a:bodyPr wrap="none" rtlCol="0">
            <a:spAutoFit/>
          </a:bodyPr>
          <a:lstStyle/>
          <a:p>
            <a:r>
              <a:rPr lang="en-US" sz="2500" b="1" dirty="0">
                <a:latin typeface="Cambria" panose="02040503050406030204" pitchFamily="18" charset="0"/>
              </a:rPr>
              <a:t>T</a:t>
            </a:r>
            <a:r>
              <a:rPr lang="en-US" sz="2500" b="1" dirty="0" smtClean="0">
                <a:latin typeface="Cambria" panose="02040503050406030204" pitchFamily="18" charset="0"/>
              </a:rPr>
              <a:t>he difficulty of the habit.</a:t>
            </a:r>
          </a:p>
        </p:txBody>
      </p:sp>
      <p:sp>
        <p:nvSpPr>
          <p:cNvPr id="15" name="TextBox 14"/>
          <p:cNvSpPr txBox="1"/>
          <p:nvPr/>
        </p:nvSpPr>
        <p:spPr>
          <a:xfrm>
            <a:off x="7469809" y="3706359"/>
            <a:ext cx="3774452" cy="1015663"/>
          </a:xfrm>
          <a:prstGeom prst="rect">
            <a:avLst/>
          </a:prstGeom>
          <a:noFill/>
        </p:spPr>
        <p:txBody>
          <a:bodyPr wrap="square" rtlCol="0">
            <a:spAutoFit/>
          </a:bodyPr>
          <a:lstStyle/>
          <a:p>
            <a:r>
              <a:rPr lang="en-US" sz="2000" dirty="0"/>
              <a:t>h &gt;= 0.8 -&gt; d1: easy habit.</a:t>
            </a:r>
          </a:p>
          <a:p>
            <a:r>
              <a:rPr lang="en-US" sz="2000" dirty="0"/>
              <a:t>0.5 &lt; h &lt; 0.8 -&gt; d2:  medium habit.</a:t>
            </a:r>
          </a:p>
          <a:p>
            <a:r>
              <a:rPr lang="en-US" sz="2000" dirty="0"/>
              <a:t>h &lt; 0.5 -&gt; d3: difficult habit.</a:t>
            </a:r>
          </a:p>
        </p:txBody>
      </p:sp>
      <p:sp>
        <p:nvSpPr>
          <p:cNvPr id="16" name="TextBox 15"/>
          <p:cNvSpPr txBox="1"/>
          <p:nvPr/>
        </p:nvSpPr>
        <p:spPr>
          <a:xfrm>
            <a:off x="1767840" y="517799"/>
            <a:ext cx="8610600" cy="861774"/>
          </a:xfrm>
          <a:prstGeom prst="rect">
            <a:avLst/>
          </a:prstGeom>
          <a:noFill/>
        </p:spPr>
        <p:txBody>
          <a:bodyPr wrap="square" rtlCol="0">
            <a:spAutoFit/>
          </a:bodyPr>
          <a:lstStyle/>
          <a:p>
            <a:pPr marL="0" lvl="2" algn="ctr"/>
            <a:r>
              <a:rPr lang="en-US" sz="2500" b="1" i="1" dirty="0">
                <a:latin typeface="Cambria" panose="02040503050406030204" pitchFamily="18" charset="0"/>
              </a:rPr>
              <a:t>Recommend the best habits for users by linear programming </a:t>
            </a:r>
            <a:r>
              <a:rPr lang="en-US" sz="2500" b="1" i="1" dirty="0" smtClean="0">
                <a:latin typeface="Cambria" panose="02040503050406030204" pitchFamily="18" charset="0"/>
              </a:rPr>
              <a:t>algorithm</a:t>
            </a:r>
            <a:endParaRPr lang="en-US" sz="2500" b="1" i="1" dirty="0">
              <a:latin typeface="Cambria" panose="02040503050406030204" pitchFamily="18" charset="0"/>
            </a:endParaRPr>
          </a:p>
        </p:txBody>
      </p:sp>
    </p:spTree>
    <p:extLst>
      <p:ext uri="{BB962C8B-B14F-4D97-AF65-F5344CB8AC3E}">
        <p14:creationId xmlns:p14="http://schemas.microsoft.com/office/powerpoint/2010/main" val="4203042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11480800" y="279400"/>
            <a:ext cx="0" cy="32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379200" y="517799"/>
            <a:ext cx="0" cy="2708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958793" y="1709773"/>
            <a:ext cx="6192372" cy="13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1550504" y="1709773"/>
            <a:ext cx="1493889" cy="13010"/>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7583" y="1379573"/>
            <a:ext cx="723900" cy="7239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96331" y="3101009"/>
            <a:ext cx="6464643" cy="1015663"/>
          </a:xfrm>
          <a:prstGeom prst="rect">
            <a:avLst/>
          </a:prstGeom>
          <a:noFill/>
        </p:spPr>
        <p:txBody>
          <a:bodyPr wrap="square" rtlCol="0">
            <a:spAutoFit/>
          </a:bodyPr>
          <a:lstStyle/>
          <a:p>
            <a:r>
              <a:rPr lang="en-US" sz="2000" dirty="0"/>
              <a:t>h &gt;= 0.8 -&gt; d1: easy habit.</a:t>
            </a:r>
          </a:p>
          <a:p>
            <a:r>
              <a:rPr lang="en-US" sz="2000" dirty="0"/>
              <a:t>0.5 &lt; h &lt; 0.8 -&gt; d2:  medium habit.</a:t>
            </a:r>
          </a:p>
          <a:p>
            <a:r>
              <a:rPr lang="en-US" sz="2000" dirty="0"/>
              <a:t>h &lt; 0.5 -&gt; d3: difficult habit.</a:t>
            </a:r>
          </a:p>
        </p:txBody>
      </p:sp>
      <p:sp>
        <p:nvSpPr>
          <p:cNvPr id="5" name="TextBox 4"/>
          <p:cNvSpPr txBox="1"/>
          <p:nvPr/>
        </p:nvSpPr>
        <p:spPr>
          <a:xfrm>
            <a:off x="4117819" y="2103473"/>
            <a:ext cx="3974037" cy="477054"/>
          </a:xfrm>
          <a:prstGeom prst="rect">
            <a:avLst/>
          </a:prstGeom>
          <a:noFill/>
        </p:spPr>
        <p:txBody>
          <a:bodyPr wrap="none" rtlCol="0">
            <a:spAutoFit/>
          </a:bodyPr>
          <a:lstStyle/>
          <a:p>
            <a:r>
              <a:rPr lang="en-US" sz="2500" b="1" dirty="0">
                <a:latin typeface="Cambria" panose="02040503050406030204" pitchFamily="18" charset="0"/>
              </a:rPr>
              <a:t>T</a:t>
            </a:r>
            <a:r>
              <a:rPr lang="en-US" sz="2500" b="1" dirty="0" smtClean="0">
                <a:latin typeface="Cambria" panose="02040503050406030204" pitchFamily="18" charset="0"/>
              </a:rPr>
              <a:t>he difficulty of the habit.</a:t>
            </a:r>
          </a:p>
        </p:txBody>
      </p:sp>
      <p:sp>
        <p:nvSpPr>
          <p:cNvPr id="15" name="TextBox 14"/>
          <p:cNvSpPr txBox="1"/>
          <p:nvPr/>
        </p:nvSpPr>
        <p:spPr>
          <a:xfrm>
            <a:off x="1767840" y="517799"/>
            <a:ext cx="8610600" cy="861774"/>
          </a:xfrm>
          <a:prstGeom prst="rect">
            <a:avLst/>
          </a:prstGeom>
          <a:noFill/>
        </p:spPr>
        <p:txBody>
          <a:bodyPr wrap="square" rtlCol="0">
            <a:spAutoFit/>
          </a:bodyPr>
          <a:lstStyle/>
          <a:p>
            <a:pPr marL="0" lvl="2" algn="ctr"/>
            <a:r>
              <a:rPr lang="en-US" sz="2500" b="1" i="1" dirty="0">
                <a:latin typeface="Cambria" panose="02040503050406030204" pitchFamily="18" charset="0"/>
              </a:rPr>
              <a:t>Recommend the best habits for users by linear programming </a:t>
            </a:r>
            <a:r>
              <a:rPr lang="en-US" sz="2500" b="1" i="1" dirty="0" smtClean="0">
                <a:latin typeface="Cambria" panose="02040503050406030204" pitchFamily="18" charset="0"/>
              </a:rPr>
              <a:t>algorithm</a:t>
            </a:r>
            <a:endParaRPr lang="en-US" sz="2500" b="1" i="1" dirty="0">
              <a:latin typeface="Cambria" panose="02040503050406030204" pitchFamily="18" charset="0"/>
            </a:endParaRPr>
          </a:p>
        </p:txBody>
      </p:sp>
    </p:spTree>
    <p:extLst>
      <p:ext uri="{BB962C8B-B14F-4D97-AF65-F5344CB8AC3E}">
        <p14:creationId xmlns:p14="http://schemas.microsoft.com/office/powerpoint/2010/main" val="352252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11480800" y="279400"/>
            <a:ext cx="0" cy="32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379200" y="517799"/>
            <a:ext cx="0" cy="2708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958793" y="1709773"/>
            <a:ext cx="6192372" cy="13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1550504" y="1709773"/>
            <a:ext cx="1493889" cy="13010"/>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7583" y="1379573"/>
            <a:ext cx="723900" cy="7239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361698" y="1871801"/>
            <a:ext cx="1290803" cy="477054"/>
          </a:xfrm>
          <a:prstGeom prst="rect">
            <a:avLst/>
          </a:prstGeom>
          <a:noFill/>
        </p:spPr>
        <p:txBody>
          <a:bodyPr wrap="none" rtlCol="0">
            <a:spAutoFit/>
          </a:bodyPr>
          <a:lstStyle/>
          <a:p>
            <a:r>
              <a:rPr lang="en-US" sz="2500" b="1" dirty="0" smtClean="0">
                <a:latin typeface="Cambria" panose="02040503050406030204" pitchFamily="18" charset="0"/>
              </a:rPr>
              <a:t>Applies</a:t>
            </a:r>
          </a:p>
        </p:txBody>
      </p:sp>
      <mc:AlternateContent xmlns:mc="http://schemas.openxmlformats.org/markup-compatibility/2006" xmlns:a14="http://schemas.microsoft.com/office/drawing/2010/main">
        <mc:Choice Requires="a14">
          <p:sp>
            <p:nvSpPr>
              <p:cNvPr id="2" name="Rectangle 1"/>
              <p:cNvSpPr/>
              <p:nvPr/>
            </p:nvSpPr>
            <p:spPr>
              <a:xfrm>
                <a:off x="3167583" y="2433673"/>
                <a:ext cx="6096000" cy="3771417"/>
              </a:xfrm>
              <a:prstGeom prst="rect">
                <a:avLst/>
              </a:prstGeom>
            </p:spPr>
            <p:txBody>
              <a:bodyPr>
                <a:spAutoFit/>
              </a:bodyPr>
              <a:lstStyle/>
              <a:p>
                <a:pPr>
                  <a:lnSpc>
                    <a:spcPct val="106000"/>
                  </a:lnSpc>
                  <a:spcAft>
                    <a:spcPts val="800"/>
                  </a:spcAft>
                </a:pPr>
                <a:r>
                  <a:rPr lang="en-US" dirty="0" smtClean="0">
                    <a:effectLst/>
                    <a:latin typeface="Cambria" panose="02040503050406030204" pitchFamily="18" charset="0"/>
                    <a:ea typeface="游明朝" panose="02020400000000000000" pitchFamily="18" charset="-128"/>
                    <a:cs typeface="Times New Roman" panose="02020603050405020304" pitchFamily="18" charset="0"/>
                  </a:rPr>
                  <a:t>If c1 applies: </a:t>
                </a:r>
                <a14:m>
                  <m:oMath xmlns:m="http://schemas.openxmlformats.org/officeDocument/2006/math">
                    <m:r>
                      <a:rPr lang="en-US" i="1">
                        <a:effectLst/>
                        <a:latin typeface="Cambria Math" panose="02040503050406030204" pitchFamily="18" charset="0"/>
                        <a:ea typeface="Cambria" panose="02040503050406030204" pitchFamily="18" charset="0"/>
                        <a:cs typeface="Times New Roman" panose="02020603050405020304" pitchFamily="18" charset="0"/>
                      </a:rPr>
                      <m:t>𝑑</m:t>
                    </m:r>
                    <m:r>
                      <a:rPr lang="en-US" i="1">
                        <a:effectLst/>
                        <a:latin typeface="Cambria Math" panose="02040503050406030204" pitchFamily="18" charset="0"/>
                        <a:ea typeface="Cambria" panose="02040503050406030204" pitchFamily="18" charset="0"/>
                        <a:cs typeface="Times New Roman" panose="02020603050405020304" pitchFamily="18" charset="0"/>
                      </a:rPr>
                      <m:t>1= </m:t>
                    </m:r>
                    <m:d>
                      <m:dPr>
                        <m:begChr m:val="{"/>
                        <m:endChr m:val=""/>
                        <m:ctrlPr>
                          <a:rPr lang="en-US" i="1">
                            <a:effectLst/>
                            <a:latin typeface="Cambria Math" panose="02040503050406030204" pitchFamily="18" charset="0"/>
                            <a:ea typeface="Cambria" panose="02040503050406030204" pitchFamily="18" charset="0"/>
                            <a:cs typeface="Times New Roman" panose="02020603050405020304" pitchFamily="18" charset="0"/>
                          </a:rPr>
                        </m:ctrlPr>
                      </m:dPr>
                      <m:e>
                        <m:eqArr>
                          <m:eqArrPr>
                            <m:ctrlPr>
                              <a:rPr lang="en-US" i="1">
                                <a:effectLst/>
                                <a:latin typeface="Cambria Math" panose="02040503050406030204" pitchFamily="18" charset="0"/>
                                <a:ea typeface="Cambria" panose="02040503050406030204" pitchFamily="18" charset="0"/>
                                <a:cs typeface="Times New Roman" panose="02020603050405020304" pitchFamily="18" charset="0"/>
                              </a:rPr>
                            </m:ctrlPr>
                          </m:eqArrPr>
                          <m:e>
                            <m:r>
                              <a:rPr lang="en-US" i="1">
                                <a:effectLst/>
                                <a:latin typeface="Cambria Math" panose="02040503050406030204" pitchFamily="18" charset="0"/>
                                <a:ea typeface="Cambria" panose="02040503050406030204" pitchFamily="18" charset="0"/>
                                <a:cs typeface="Times New Roman" panose="02020603050405020304" pitchFamily="18" charset="0"/>
                              </a:rPr>
                              <m:t>𝑥</m:t>
                            </m:r>
                            <m:d>
                              <m:dPr>
                                <m:ctrlPr>
                                  <a:rPr lang="en-US" i="1">
                                    <a:effectLst/>
                                    <a:latin typeface="Cambria Math" panose="02040503050406030204" pitchFamily="18" charset="0"/>
                                    <a:ea typeface="Cambria" panose="02040503050406030204" pitchFamily="18" charset="0"/>
                                    <a:cs typeface="Times New Roman" panose="02020603050405020304" pitchFamily="18" charset="0"/>
                                  </a:rPr>
                                </m:ctrlPr>
                              </m:dPr>
                              <m:e>
                                <m:r>
                                  <a:rPr lang="en-US" i="1">
                                    <a:effectLst/>
                                    <a:latin typeface="Cambria Math" panose="02040503050406030204" pitchFamily="18" charset="0"/>
                                    <a:ea typeface="Cambria" panose="02040503050406030204" pitchFamily="18" charset="0"/>
                                    <a:cs typeface="Times New Roman" panose="02020603050405020304" pitchFamily="18" charset="0"/>
                                  </a:rPr>
                                  <m:t>𝑛</m:t>
                                </m:r>
                              </m:e>
                            </m:d>
                            <m:r>
                              <a:rPr lang="en-US" i="1">
                                <a:effectLst/>
                                <a:latin typeface="Cambria Math" panose="02040503050406030204" pitchFamily="18" charset="0"/>
                                <a:ea typeface="Cambria" panose="02040503050406030204" pitchFamily="18" charset="0"/>
                                <a:cs typeface="Times New Roman" panose="02020603050405020304" pitchFamily="18" charset="0"/>
                              </a:rPr>
                              <m:t>=</m:t>
                            </m:r>
                            <m:r>
                              <a:rPr lang="en-US" i="1">
                                <a:effectLst/>
                                <a:latin typeface="Cambria Math" panose="02040503050406030204" pitchFamily="18" charset="0"/>
                                <a:ea typeface="Cambria" panose="02040503050406030204" pitchFamily="18" charset="0"/>
                                <a:cs typeface="Times New Roman" panose="02020603050405020304" pitchFamily="18" charset="0"/>
                              </a:rPr>
                              <m:t>h</m:t>
                            </m:r>
                            <m:r>
                              <a:rPr lang="en-US" i="1">
                                <a:effectLst/>
                                <a:latin typeface="Cambria Math" panose="02040503050406030204" pitchFamily="18" charset="0"/>
                                <a:ea typeface="Cambria" panose="02040503050406030204" pitchFamily="18" charset="0"/>
                                <a:cs typeface="Times New Roman" panose="02020603050405020304" pitchFamily="18" charset="0"/>
                              </a:rPr>
                              <m:t>,∀</m:t>
                            </m:r>
                            <m:r>
                              <a:rPr lang="en-US" i="1">
                                <a:effectLst/>
                                <a:latin typeface="Cambria Math" panose="02040503050406030204" pitchFamily="18" charset="0"/>
                                <a:ea typeface="Cambria" panose="02040503050406030204" pitchFamily="18" charset="0"/>
                                <a:cs typeface="Times New Roman" panose="02020603050405020304" pitchFamily="18" charset="0"/>
                              </a:rPr>
                              <m:t>𝑛</m:t>
                            </m:r>
                            <m:r>
                              <a:rPr lang="en-US" i="1">
                                <a:effectLst/>
                                <a:latin typeface="Cambria Math" panose="02040503050406030204" pitchFamily="18" charset="0"/>
                                <a:ea typeface="Cambria" panose="02040503050406030204" pitchFamily="18" charset="0"/>
                                <a:cs typeface="Times New Roman" panose="02020603050405020304" pitchFamily="18" charset="0"/>
                              </a:rPr>
                              <m:t>∈</m:t>
                            </m:r>
                            <m:r>
                              <a:rPr lang="en-US" i="1">
                                <a:effectLst/>
                                <a:latin typeface="Cambria Math" panose="02040503050406030204" pitchFamily="18" charset="0"/>
                                <a:ea typeface="Cambria" panose="02040503050406030204" pitchFamily="18" charset="0"/>
                                <a:cs typeface="Times New Roman" panose="02020603050405020304" pitchFamily="18" charset="0"/>
                              </a:rPr>
                              <m:t>𝑁</m:t>
                            </m:r>
                            <m:r>
                              <a:rPr lang="en-US" i="1">
                                <a:effectLst/>
                                <a:latin typeface="Cambria Math" panose="02040503050406030204" pitchFamily="18" charset="0"/>
                                <a:ea typeface="游明朝" panose="02020400000000000000" pitchFamily="18" charset="-128"/>
                                <a:cs typeface="Times New Roman" panose="02020603050405020304" pitchFamily="18" charset="0"/>
                              </a:rPr>
                              <m:t>∗</m:t>
                            </m:r>
                          </m:e>
                          <m:e>
                            <m:f>
                              <m:fPr>
                                <m:ctrlPr>
                                  <a:rPr lang="en-US" i="1">
                                    <a:effectLst/>
                                    <a:latin typeface="Cambria Math" panose="02040503050406030204" pitchFamily="18" charset="0"/>
                                    <a:ea typeface="游明朝" panose="02020400000000000000" pitchFamily="18" charset="-128"/>
                                    <a:cs typeface="Times New Roman" panose="02020603050405020304" pitchFamily="18" charset="0"/>
                                  </a:rPr>
                                </m:ctrlPr>
                              </m:fPr>
                              <m:num>
                                <m:nary>
                                  <m:naryPr>
                                    <m:chr m:val="∑"/>
                                    <m:limLoc m:val="undOvr"/>
                                    <m:ctrlPr>
                                      <a:rPr lang="en-US" i="1">
                                        <a:effectLst/>
                                        <a:latin typeface="Cambria Math" panose="02040503050406030204" pitchFamily="18" charset="0"/>
                                        <a:ea typeface="游明朝" panose="02020400000000000000" pitchFamily="18" charset="-128"/>
                                        <a:cs typeface="Times New Roman" panose="02020603050405020304" pitchFamily="18" charset="0"/>
                                      </a:rPr>
                                    </m:ctrlPr>
                                  </m:naryPr>
                                  <m:sub>
                                    <m:r>
                                      <a:rPr lang="en-US" i="1">
                                        <a:effectLst/>
                                        <a:latin typeface="Cambria Math" panose="02040503050406030204" pitchFamily="18" charset="0"/>
                                        <a:ea typeface="游明朝" panose="02020400000000000000" pitchFamily="18" charset="-128"/>
                                        <a:cs typeface="Times New Roman" panose="02020603050405020304" pitchFamily="18" charset="0"/>
                                      </a:rPr>
                                      <m:t>𝑘</m:t>
                                    </m:r>
                                    <m:r>
                                      <a:rPr lang="en-US" i="1">
                                        <a:effectLst/>
                                        <a:latin typeface="Cambria Math" panose="02040503050406030204" pitchFamily="18" charset="0"/>
                                        <a:ea typeface="游明朝" panose="02020400000000000000" pitchFamily="18" charset="-128"/>
                                        <a:cs typeface="Times New Roman" panose="02020603050405020304" pitchFamily="18" charset="0"/>
                                      </a:rPr>
                                      <m:t>1=1</m:t>
                                    </m:r>
                                  </m:sub>
                                  <m:sup>
                                    <m:r>
                                      <a:rPr lang="en-US" i="1">
                                        <a:effectLst/>
                                        <a:latin typeface="Cambria Math" panose="02040503050406030204" pitchFamily="18" charset="0"/>
                                        <a:ea typeface="游明朝" panose="02020400000000000000" pitchFamily="18" charset="-128"/>
                                        <a:cs typeface="Times New Roman" panose="02020603050405020304" pitchFamily="18" charset="0"/>
                                      </a:rPr>
                                      <m:t>𝑛</m:t>
                                    </m:r>
                                  </m:sup>
                                  <m:e>
                                    <m:r>
                                      <a:rPr lang="en-US" i="1">
                                        <a:effectLst/>
                                        <a:latin typeface="Cambria Math" panose="02040503050406030204" pitchFamily="18" charset="0"/>
                                        <a:ea typeface="游明朝" panose="02020400000000000000" pitchFamily="18" charset="-128"/>
                                        <a:cs typeface="Times New Roman" panose="02020603050405020304" pitchFamily="18" charset="0"/>
                                      </a:rPr>
                                      <m:t>𝑃</m:t>
                                    </m:r>
                                    <m:d>
                                      <m:dPr>
                                        <m:ctrlPr>
                                          <a:rPr lang="en-US" i="1">
                                            <a:effectLst/>
                                            <a:latin typeface="Cambria Math" panose="02040503050406030204" pitchFamily="18" charset="0"/>
                                            <a:ea typeface="游明朝" panose="02020400000000000000" pitchFamily="18" charset="-128"/>
                                            <a:cs typeface="Times New Roman" panose="02020603050405020304" pitchFamily="18" charset="0"/>
                                          </a:rPr>
                                        </m:ctrlPr>
                                      </m:dPr>
                                      <m:e>
                                        <m:r>
                                          <a:rPr lang="en-US" i="1">
                                            <a:effectLst/>
                                            <a:latin typeface="Cambria Math" panose="02040503050406030204" pitchFamily="18" charset="0"/>
                                            <a:ea typeface="游明朝" panose="02020400000000000000" pitchFamily="18" charset="-128"/>
                                            <a:cs typeface="Times New Roman" panose="02020603050405020304" pitchFamily="18" charset="0"/>
                                          </a:rPr>
                                          <m:t>𝑘</m:t>
                                        </m:r>
                                        <m:r>
                                          <a:rPr lang="en-US" i="1">
                                            <a:effectLst/>
                                            <a:latin typeface="Cambria Math" panose="02040503050406030204" pitchFamily="18" charset="0"/>
                                            <a:ea typeface="游明朝" panose="02020400000000000000" pitchFamily="18" charset="-128"/>
                                            <a:cs typeface="Times New Roman" panose="02020603050405020304" pitchFamily="18" charset="0"/>
                                          </a:rPr>
                                          <m:t>1</m:t>
                                        </m:r>
                                      </m:e>
                                    </m:d>
                                    <m:r>
                                      <a:rPr lang="en-US" i="1">
                                        <a:effectLst/>
                                        <a:latin typeface="Cambria Math" panose="02040503050406030204" pitchFamily="18" charset="0"/>
                                        <a:ea typeface="游明朝" panose="02020400000000000000" pitchFamily="18" charset="-128"/>
                                        <a:cs typeface="Times New Roman" panose="02020603050405020304" pitchFamily="18" charset="0"/>
                                      </a:rPr>
                                      <m:t> </m:t>
                                    </m:r>
                                  </m:e>
                                </m:nary>
                              </m:num>
                              <m:den>
                                <m:nary>
                                  <m:naryPr>
                                    <m:chr m:val="∑"/>
                                    <m:limLoc m:val="undOvr"/>
                                    <m:ctrlPr>
                                      <a:rPr lang="en-US" i="1">
                                        <a:effectLst/>
                                        <a:latin typeface="Cambria Math" panose="02040503050406030204" pitchFamily="18" charset="0"/>
                                        <a:ea typeface="游明朝" panose="02020400000000000000" pitchFamily="18" charset="-128"/>
                                        <a:cs typeface="Times New Roman" panose="02020603050405020304" pitchFamily="18" charset="0"/>
                                      </a:rPr>
                                    </m:ctrlPr>
                                  </m:naryPr>
                                  <m:sub>
                                    <m:r>
                                      <a:rPr lang="en-US" i="1">
                                        <a:effectLst/>
                                        <a:latin typeface="Cambria Math" panose="02040503050406030204" pitchFamily="18" charset="0"/>
                                        <a:ea typeface="游明朝" panose="02020400000000000000" pitchFamily="18" charset="-128"/>
                                        <a:cs typeface="Times New Roman" panose="02020603050405020304" pitchFamily="18" charset="0"/>
                                      </a:rPr>
                                      <m:t>𝑘</m:t>
                                    </m:r>
                                    <m:r>
                                      <a:rPr lang="en-US" i="1">
                                        <a:effectLst/>
                                        <a:latin typeface="Cambria Math" panose="02040503050406030204" pitchFamily="18" charset="0"/>
                                        <a:ea typeface="游明朝" panose="02020400000000000000" pitchFamily="18" charset="-128"/>
                                        <a:cs typeface="Times New Roman" panose="02020603050405020304" pitchFamily="18" charset="0"/>
                                      </a:rPr>
                                      <m:t>1=1</m:t>
                                    </m:r>
                                  </m:sub>
                                  <m:sup>
                                    <m:r>
                                      <a:rPr lang="en-US" i="1">
                                        <a:effectLst/>
                                        <a:latin typeface="Cambria Math" panose="02040503050406030204" pitchFamily="18" charset="0"/>
                                        <a:ea typeface="游明朝" panose="02020400000000000000" pitchFamily="18" charset="-128"/>
                                        <a:cs typeface="Times New Roman" panose="02020603050405020304" pitchFamily="18" charset="0"/>
                                      </a:rPr>
                                      <m:t>𝑛</m:t>
                                    </m:r>
                                  </m:sup>
                                  <m:e>
                                    <m:r>
                                      <a:rPr lang="en-US" i="1">
                                        <a:effectLst/>
                                        <a:latin typeface="Cambria Math" panose="02040503050406030204" pitchFamily="18" charset="0"/>
                                        <a:ea typeface="游明朝" panose="02020400000000000000" pitchFamily="18" charset="-128"/>
                                        <a:cs typeface="Times New Roman" panose="02020603050405020304" pitchFamily="18" charset="0"/>
                                      </a:rPr>
                                      <m:t>𝑃</m:t>
                                    </m:r>
                                    <m:d>
                                      <m:dPr>
                                        <m:ctrlPr>
                                          <a:rPr lang="en-US" i="1">
                                            <a:effectLst/>
                                            <a:latin typeface="Cambria Math" panose="02040503050406030204" pitchFamily="18" charset="0"/>
                                            <a:ea typeface="游明朝" panose="02020400000000000000" pitchFamily="18" charset="-128"/>
                                            <a:cs typeface="Times New Roman" panose="02020603050405020304" pitchFamily="18" charset="0"/>
                                          </a:rPr>
                                        </m:ctrlPr>
                                      </m:dPr>
                                      <m:e>
                                        <m:r>
                                          <a:rPr lang="en-US" i="1">
                                            <a:effectLst/>
                                            <a:latin typeface="Cambria Math" panose="02040503050406030204" pitchFamily="18" charset="0"/>
                                            <a:ea typeface="游明朝" panose="02020400000000000000" pitchFamily="18" charset="-128"/>
                                            <a:cs typeface="Times New Roman" panose="02020603050405020304" pitchFamily="18" charset="0"/>
                                          </a:rPr>
                                          <m:t>𝑘</m:t>
                                        </m:r>
                                        <m:r>
                                          <a:rPr lang="en-US" i="1">
                                            <a:effectLst/>
                                            <a:latin typeface="Cambria Math" panose="02040503050406030204" pitchFamily="18" charset="0"/>
                                            <a:ea typeface="游明朝" panose="02020400000000000000" pitchFamily="18" charset="-128"/>
                                            <a:cs typeface="Times New Roman" panose="02020603050405020304" pitchFamily="18" charset="0"/>
                                          </a:rPr>
                                          <m:t>1</m:t>
                                        </m:r>
                                      </m:e>
                                    </m:d>
                                    <m:r>
                                      <a:rPr lang="en-US" i="1">
                                        <a:effectLst/>
                                        <a:latin typeface="Cambria Math" panose="02040503050406030204" pitchFamily="18" charset="0"/>
                                        <a:ea typeface="游明朝" panose="02020400000000000000" pitchFamily="18" charset="-128"/>
                                        <a:cs typeface="Times New Roman" panose="02020603050405020304" pitchFamily="18" charset="0"/>
                                      </a:rPr>
                                      <m:t> </m:t>
                                    </m:r>
                                  </m:e>
                                </m:nary>
                                <m:r>
                                  <a:rPr lang="en-US" i="1">
                                    <a:effectLst/>
                                    <a:latin typeface="Cambria Math" panose="02040503050406030204" pitchFamily="18" charset="0"/>
                                    <a:ea typeface="游明朝" panose="02020400000000000000" pitchFamily="18" charset="-128"/>
                                    <a:cs typeface="Times New Roman" panose="02020603050405020304" pitchFamily="18" charset="0"/>
                                  </a:rPr>
                                  <m:t>+</m:t>
                                </m:r>
                                <m:nary>
                                  <m:naryPr>
                                    <m:chr m:val="∑"/>
                                    <m:limLoc m:val="undOvr"/>
                                    <m:ctrlPr>
                                      <a:rPr lang="en-US" i="1">
                                        <a:effectLst/>
                                        <a:latin typeface="Cambria Math" panose="02040503050406030204" pitchFamily="18" charset="0"/>
                                        <a:ea typeface="游明朝" panose="02020400000000000000" pitchFamily="18" charset="-128"/>
                                        <a:cs typeface="Times New Roman" panose="02020603050405020304" pitchFamily="18" charset="0"/>
                                      </a:rPr>
                                    </m:ctrlPr>
                                  </m:naryPr>
                                  <m:sub>
                                    <m:r>
                                      <a:rPr lang="en-US" i="1">
                                        <a:effectLst/>
                                        <a:latin typeface="Cambria Math" panose="02040503050406030204" pitchFamily="18" charset="0"/>
                                        <a:ea typeface="游明朝" panose="02020400000000000000" pitchFamily="18" charset="-128"/>
                                        <a:cs typeface="Times New Roman" panose="02020603050405020304" pitchFamily="18" charset="0"/>
                                      </a:rPr>
                                      <m:t>𝑘</m:t>
                                    </m:r>
                                    <m:r>
                                      <a:rPr lang="en-US" i="1">
                                        <a:effectLst/>
                                        <a:latin typeface="Cambria Math" panose="02040503050406030204" pitchFamily="18" charset="0"/>
                                        <a:ea typeface="游明朝" panose="02020400000000000000" pitchFamily="18" charset="-128"/>
                                        <a:cs typeface="Times New Roman" panose="02020603050405020304" pitchFamily="18" charset="0"/>
                                      </a:rPr>
                                      <m:t>2=1</m:t>
                                    </m:r>
                                  </m:sub>
                                  <m:sup>
                                    <m:r>
                                      <a:rPr lang="en-US" i="1">
                                        <a:effectLst/>
                                        <a:latin typeface="Cambria Math" panose="02040503050406030204" pitchFamily="18" charset="0"/>
                                        <a:ea typeface="游明朝" panose="02020400000000000000" pitchFamily="18" charset="-128"/>
                                        <a:cs typeface="Times New Roman" panose="02020603050405020304" pitchFamily="18" charset="0"/>
                                      </a:rPr>
                                      <m:t>𝑛</m:t>
                                    </m:r>
                                  </m:sup>
                                  <m:e>
                                    <m:r>
                                      <a:rPr lang="en-US" i="1">
                                        <a:effectLst/>
                                        <a:latin typeface="Cambria Math" panose="02040503050406030204" pitchFamily="18" charset="0"/>
                                        <a:ea typeface="游明朝" panose="02020400000000000000" pitchFamily="18" charset="-128"/>
                                        <a:cs typeface="Times New Roman" panose="02020603050405020304" pitchFamily="18" charset="0"/>
                                      </a:rPr>
                                      <m:t>𝐹</m:t>
                                    </m:r>
                                    <m:d>
                                      <m:dPr>
                                        <m:ctrlPr>
                                          <a:rPr lang="en-US" i="1">
                                            <a:effectLst/>
                                            <a:latin typeface="Cambria Math" panose="02040503050406030204" pitchFamily="18" charset="0"/>
                                            <a:ea typeface="游明朝" panose="02020400000000000000" pitchFamily="18" charset="-128"/>
                                            <a:cs typeface="Times New Roman" panose="02020603050405020304" pitchFamily="18" charset="0"/>
                                          </a:rPr>
                                        </m:ctrlPr>
                                      </m:dPr>
                                      <m:e>
                                        <m:r>
                                          <a:rPr lang="en-US" i="1">
                                            <a:effectLst/>
                                            <a:latin typeface="Cambria Math" panose="02040503050406030204" pitchFamily="18" charset="0"/>
                                            <a:ea typeface="游明朝" panose="02020400000000000000" pitchFamily="18" charset="-128"/>
                                            <a:cs typeface="Times New Roman" panose="02020603050405020304" pitchFamily="18" charset="0"/>
                                          </a:rPr>
                                          <m:t>𝑘</m:t>
                                        </m:r>
                                        <m:r>
                                          <a:rPr lang="en-US" i="1">
                                            <a:effectLst/>
                                            <a:latin typeface="Cambria Math" panose="02040503050406030204" pitchFamily="18" charset="0"/>
                                            <a:ea typeface="游明朝" panose="02020400000000000000" pitchFamily="18" charset="-128"/>
                                            <a:cs typeface="Times New Roman" panose="02020603050405020304" pitchFamily="18" charset="0"/>
                                          </a:rPr>
                                          <m:t>2</m:t>
                                        </m:r>
                                      </m:e>
                                    </m:d>
                                  </m:e>
                                </m:nary>
                              </m:den>
                            </m:f>
                            <m:r>
                              <a:rPr lang="en-US" i="1">
                                <a:effectLst/>
                                <a:latin typeface="Cambria Math" panose="02040503050406030204" pitchFamily="18" charset="0"/>
                                <a:ea typeface="Cambria" panose="02040503050406030204" pitchFamily="18" charset="0"/>
                                <a:cs typeface="Times New Roman" panose="02020603050405020304" pitchFamily="18" charset="0"/>
                              </a:rPr>
                              <m:t>≥0.8</m:t>
                            </m:r>
                          </m:e>
                        </m:eqArr>
                      </m:e>
                    </m:d>
                  </m:oMath>
                </a14:m>
                <a:endParaRPr lang="en-US" sz="1400" dirty="0">
                  <a:effectLst/>
                  <a:latin typeface="Cambria" panose="02040503050406030204" pitchFamily="18" charset="0"/>
                  <a:ea typeface="Cambria" panose="02040503050406030204" pitchFamily="18" charset="0"/>
                  <a:cs typeface="Cambria" panose="02040503050406030204" pitchFamily="18" charset="0"/>
                </a:endParaRPr>
              </a:p>
              <a:p>
                <a:pPr>
                  <a:lnSpc>
                    <a:spcPct val="106000"/>
                  </a:lnSpc>
                  <a:spcAft>
                    <a:spcPts val="800"/>
                  </a:spcAft>
                </a:pPr>
                <a:r>
                  <a:rPr lang="en-US" sz="1400" dirty="0">
                    <a:effectLst/>
                    <a:latin typeface="Cambria" panose="02040503050406030204" pitchFamily="18" charset="0"/>
                    <a:ea typeface="Cambria" panose="02040503050406030204" pitchFamily="18" charset="0"/>
                    <a:cs typeface="Times New Roman" panose="02020603050405020304" pitchFamily="18" charset="0"/>
                  </a:rPr>
                  <a:t> </a:t>
                </a:r>
                <a:endParaRPr lang="en-US" sz="1400" dirty="0">
                  <a:effectLst/>
                  <a:latin typeface="Cambria" panose="02040503050406030204" pitchFamily="18" charset="0"/>
                  <a:ea typeface="Cambria" panose="02040503050406030204" pitchFamily="18" charset="0"/>
                  <a:cs typeface="Cambria" panose="02040503050406030204" pitchFamily="18" charset="0"/>
                </a:endParaRPr>
              </a:p>
              <a:p>
                <a:pPr>
                  <a:lnSpc>
                    <a:spcPct val="106000"/>
                  </a:lnSpc>
                  <a:spcAft>
                    <a:spcPts val="800"/>
                  </a:spcAft>
                </a:pPr>
                <a:r>
                  <a:rPr lang="en-US" dirty="0">
                    <a:effectLst/>
                    <a:latin typeface="Cambria" panose="02040503050406030204" pitchFamily="18" charset="0"/>
                    <a:ea typeface="游明朝" panose="02020400000000000000" pitchFamily="18" charset="-128"/>
                    <a:cs typeface="Times New Roman" panose="02020603050405020304" pitchFamily="18" charset="0"/>
                  </a:rPr>
                  <a:t>If c2 applies: </a:t>
                </a:r>
                <a14:m>
                  <m:oMath xmlns:m="http://schemas.openxmlformats.org/officeDocument/2006/math">
                    <m:r>
                      <a:rPr lang="en-US" i="1">
                        <a:effectLst/>
                        <a:latin typeface="Cambria Math" panose="02040503050406030204" pitchFamily="18" charset="0"/>
                        <a:ea typeface="Cambria" panose="02040503050406030204" pitchFamily="18" charset="0"/>
                        <a:cs typeface="Times New Roman" panose="02020603050405020304" pitchFamily="18" charset="0"/>
                      </a:rPr>
                      <m:t>𝑑</m:t>
                    </m:r>
                    <m:r>
                      <a:rPr lang="en-US" i="1">
                        <a:effectLst/>
                        <a:latin typeface="Cambria Math" panose="02040503050406030204" pitchFamily="18" charset="0"/>
                        <a:ea typeface="Cambria" panose="02040503050406030204" pitchFamily="18" charset="0"/>
                        <a:cs typeface="Times New Roman" panose="02020603050405020304" pitchFamily="18" charset="0"/>
                      </a:rPr>
                      <m:t>2= </m:t>
                    </m:r>
                    <m:d>
                      <m:dPr>
                        <m:begChr m:val="{"/>
                        <m:endChr m:val=""/>
                        <m:ctrlPr>
                          <a:rPr lang="en-US" i="1">
                            <a:effectLst/>
                            <a:latin typeface="Cambria Math" panose="02040503050406030204" pitchFamily="18" charset="0"/>
                            <a:ea typeface="Cambria" panose="02040503050406030204" pitchFamily="18" charset="0"/>
                            <a:cs typeface="Times New Roman" panose="02020603050405020304" pitchFamily="18" charset="0"/>
                          </a:rPr>
                        </m:ctrlPr>
                      </m:dPr>
                      <m:e>
                        <m:r>
                          <a:rPr lang="en-US" i="1">
                            <a:effectLst/>
                            <a:latin typeface="Cambria Math" panose="02040503050406030204" pitchFamily="18" charset="0"/>
                            <a:ea typeface="Cambria" panose="02040503050406030204" pitchFamily="18" charset="0"/>
                            <a:cs typeface="Times New Roman" panose="02020603050405020304" pitchFamily="18" charset="0"/>
                          </a:rPr>
                          <m:t>0.5&lt;</m:t>
                        </m:r>
                        <m:eqArr>
                          <m:eqArrPr>
                            <m:ctrlPr>
                              <a:rPr lang="en-US" i="1">
                                <a:effectLst/>
                                <a:latin typeface="Cambria Math" panose="02040503050406030204" pitchFamily="18" charset="0"/>
                                <a:ea typeface="Cambria" panose="02040503050406030204" pitchFamily="18" charset="0"/>
                                <a:cs typeface="Times New Roman" panose="02020603050405020304" pitchFamily="18" charset="0"/>
                              </a:rPr>
                            </m:ctrlPr>
                          </m:eqArrPr>
                          <m:e>
                            <m:r>
                              <a:rPr lang="en-US" i="1">
                                <a:effectLst/>
                                <a:latin typeface="Cambria Math" panose="02040503050406030204" pitchFamily="18" charset="0"/>
                                <a:ea typeface="Cambria" panose="02040503050406030204" pitchFamily="18" charset="0"/>
                                <a:cs typeface="Times New Roman" panose="02020603050405020304" pitchFamily="18" charset="0"/>
                              </a:rPr>
                              <m:t>𝑥</m:t>
                            </m:r>
                            <m:d>
                              <m:dPr>
                                <m:ctrlPr>
                                  <a:rPr lang="en-US" i="1">
                                    <a:effectLst/>
                                    <a:latin typeface="Cambria Math" panose="02040503050406030204" pitchFamily="18" charset="0"/>
                                    <a:ea typeface="Cambria" panose="02040503050406030204" pitchFamily="18" charset="0"/>
                                    <a:cs typeface="Times New Roman" panose="02020603050405020304" pitchFamily="18" charset="0"/>
                                  </a:rPr>
                                </m:ctrlPr>
                              </m:dPr>
                              <m:e>
                                <m:r>
                                  <a:rPr lang="en-US" i="1">
                                    <a:effectLst/>
                                    <a:latin typeface="Cambria Math" panose="02040503050406030204" pitchFamily="18" charset="0"/>
                                    <a:ea typeface="Cambria" panose="02040503050406030204" pitchFamily="18" charset="0"/>
                                    <a:cs typeface="Times New Roman" panose="02020603050405020304" pitchFamily="18" charset="0"/>
                                  </a:rPr>
                                  <m:t>𝑛</m:t>
                                </m:r>
                              </m:e>
                            </m:d>
                            <m:r>
                              <a:rPr lang="en-US" i="1">
                                <a:effectLst/>
                                <a:latin typeface="Cambria Math" panose="02040503050406030204" pitchFamily="18" charset="0"/>
                                <a:ea typeface="Cambria" panose="02040503050406030204" pitchFamily="18" charset="0"/>
                                <a:cs typeface="Times New Roman" panose="02020603050405020304" pitchFamily="18" charset="0"/>
                              </a:rPr>
                              <m:t>=</m:t>
                            </m:r>
                            <m:r>
                              <a:rPr lang="en-US" i="1">
                                <a:effectLst/>
                                <a:latin typeface="Cambria Math" panose="02040503050406030204" pitchFamily="18" charset="0"/>
                                <a:ea typeface="Cambria" panose="02040503050406030204" pitchFamily="18" charset="0"/>
                                <a:cs typeface="Times New Roman" panose="02020603050405020304" pitchFamily="18" charset="0"/>
                              </a:rPr>
                              <m:t>h</m:t>
                            </m:r>
                            <m:r>
                              <a:rPr lang="en-US" i="1">
                                <a:effectLst/>
                                <a:latin typeface="Cambria Math" panose="02040503050406030204" pitchFamily="18" charset="0"/>
                                <a:ea typeface="Cambria" panose="02040503050406030204" pitchFamily="18" charset="0"/>
                                <a:cs typeface="Times New Roman" panose="02020603050405020304" pitchFamily="18" charset="0"/>
                              </a:rPr>
                              <m:t>,∀</m:t>
                            </m:r>
                            <m:r>
                              <a:rPr lang="en-US" i="1">
                                <a:effectLst/>
                                <a:latin typeface="Cambria Math" panose="02040503050406030204" pitchFamily="18" charset="0"/>
                                <a:ea typeface="Cambria" panose="02040503050406030204" pitchFamily="18" charset="0"/>
                                <a:cs typeface="Times New Roman" panose="02020603050405020304" pitchFamily="18" charset="0"/>
                              </a:rPr>
                              <m:t>𝑛</m:t>
                            </m:r>
                            <m:r>
                              <a:rPr lang="en-US" i="1">
                                <a:effectLst/>
                                <a:latin typeface="Cambria Math" panose="02040503050406030204" pitchFamily="18" charset="0"/>
                                <a:ea typeface="Cambria" panose="02040503050406030204" pitchFamily="18" charset="0"/>
                                <a:cs typeface="Times New Roman" panose="02020603050405020304" pitchFamily="18" charset="0"/>
                              </a:rPr>
                              <m:t>∈</m:t>
                            </m:r>
                            <m:r>
                              <a:rPr lang="en-US" i="1">
                                <a:effectLst/>
                                <a:latin typeface="Cambria Math" panose="02040503050406030204" pitchFamily="18" charset="0"/>
                                <a:ea typeface="Cambria" panose="02040503050406030204" pitchFamily="18" charset="0"/>
                                <a:cs typeface="Times New Roman" panose="02020603050405020304" pitchFamily="18" charset="0"/>
                              </a:rPr>
                              <m:t>𝑁</m:t>
                            </m:r>
                            <m:r>
                              <a:rPr lang="en-US" i="1">
                                <a:effectLst/>
                                <a:latin typeface="Cambria Math" panose="02040503050406030204" pitchFamily="18" charset="0"/>
                                <a:ea typeface="游明朝" panose="02020400000000000000" pitchFamily="18" charset="-128"/>
                                <a:cs typeface="Times New Roman" panose="02020603050405020304" pitchFamily="18" charset="0"/>
                              </a:rPr>
                              <m:t>∗</m:t>
                            </m:r>
                          </m:e>
                          <m:e>
                            <m:f>
                              <m:fPr>
                                <m:ctrlPr>
                                  <a:rPr lang="en-US" i="1">
                                    <a:effectLst/>
                                    <a:latin typeface="Cambria Math" panose="02040503050406030204" pitchFamily="18" charset="0"/>
                                    <a:ea typeface="游明朝" panose="02020400000000000000" pitchFamily="18" charset="-128"/>
                                    <a:cs typeface="Times New Roman" panose="02020603050405020304" pitchFamily="18" charset="0"/>
                                  </a:rPr>
                                </m:ctrlPr>
                              </m:fPr>
                              <m:num>
                                <m:nary>
                                  <m:naryPr>
                                    <m:chr m:val="∑"/>
                                    <m:limLoc m:val="undOvr"/>
                                    <m:ctrlPr>
                                      <a:rPr lang="en-US" i="1">
                                        <a:effectLst/>
                                        <a:latin typeface="Cambria Math" panose="02040503050406030204" pitchFamily="18" charset="0"/>
                                        <a:ea typeface="游明朝" panose="02020400000000000000" pitchFamily="18" charset="-128"/>
                                        <a:cs typeface="Times New Roman" panose="02020603050405020304" pitchFamily="18" charset="0"/>
                                      </a:rPr>
                                    </m:ctrlPr>
                                  </m:naryPr>
                                  <m:sub>
                                    <m:r>
                                      <a:rPr lang="en-US" i="1">
                                        <a:effectLst/>
                                        <a:latin typeface="Cambria Math" panose="02040503050406030204" pitchFamily="18" charset="0"/>
                                        <a:ea typeface="游明朝" panose="02020400000000000000" pitchFamily="18" charset="-128"/>
                                        <a:cs typeface="Times New Roman" panose="02020603050405020304" pitchFamily="18" charset="0"/>
                                      </a:rPr>
                                      <m:t>𝑘</m:t>
                                    </m:r>
                                    <m:r>
                                      <a:rPr lang="en-US" i="1">
                                        <a:effectLst/>
                                        <a:latin typeface="Cambria Math" panose="02040503050406030204" pitchFamily="18" charset="0"/>
                                        <a:ea typeface="游明朝" panose="02020400000000000000" pitchFamily="18" charset="-128"/>
                                        <a:cs typeface="Times New Roman" panose="02020603050405020304" pitchFamily="18" charset="0"/>
                                      </a:rPr>
                                      <m:t>1=1</m:t>
                                    </m:r>
                                  </m:sub>
                                  <m:sup>
                                    <m:r>
                                      <a:rPr lang="en-US" i="1">
                                        <a:effectLst/>
                                        <a:latin typeface="Cambria Math" panose="02040503050406030204" pitchFamily="18" charset="0"/>
                                        <a:ea typeface="游明朝" panose="02020400000000000000" pitchFamily="18" charset="-128"/>
                                        <a:cs typeface="Times New Roman" panose="02020603050405020304" pitchFamily="18" charset="0"/>
                                      </a:rPr>
                                      <m:t>𝑛</m:t>
                                    </m:r>
                                  </m:sup>
                                  <m:e>
                                    <m:r>
                                      <a:rPr lang="en-US" i="1">
                                        <a:effectLst/>
                                        <a:latin typeface="Cambria Math" panose="02040503050406030204" pitchFamily="18" charset="0"/>
                                        <a:ea typeface="游明朝" panose="02020400000000000000" pitchFamily="18" charset="-128"/>
                                        <a:cs typeface="Times New Roman" panose="02020603050405020304" pitchFamily="18" charset="0"/>
                                      </a:rPr>
                                      <m:t>𝑃</m:t>
                                    </m:r>
                                    <m:d>
                                      <m:dPr>
                                        <m:ctrlPr>
                                          <a:rPr lang="en-US" i="1">
                                            <a:effectLst/>
                                            <a:latin typeface="Cambria Math" panose="02040503050406030204" pitchFamily="18" charset="0"/>
                                            <a:ea typeface="游明朝" panose="02020400000000000000" pitchFamily="18" charset="-128"/>
                                            <a:cs typeface="Times New Roman" panose="02020603050405020304" pitchFamily="18" charset="0"/>
                                          </a:rPr>
                                        </m:ctrlPr>
                                      </m:dPr>
                                      <m:e>
                                        <m:r>
                                          <a:rPr lang="en-US" i="1">
                                            <a:effectLst/>
                                            <a:latin typeface="Cambria Math" panose="02040503050406030204" pitchFamily="18" charset="0"/>
                                            <a:ea typeface="游明朝" panose="02020400000000000000" pitchFamily="18" charset="-128"/>
                                            <a:cs typeface="Times New Roman" panose="02020603050405020304" pitchFamily="18" charset="0"/>
                                          </a:rPr>
                                          <m:t>𝑘</m:t>
                                        </m:r>
                                        <m:r>
                                          <a:rPr lang="en-US" i="1">
                                            <a:effectLst/>
                                            <a:latin typeface="Cambria Math" panose="02040503050406030204" pitchFamily="18" charset="0"/>
                                            <a:ea typeface="游明朝" panose="02020400000000000000" pitchFamily="18" charset="-128"/>
                                            <a:cs typeface="Times New Roman" panose="02020603050405020304" pitchFamily="18" charset="0"/>
                                          </a:rPr>
                                          <m:t>1</m:t>
                                        </m:r>
                                      </m:e>
                                    </m:d>
                                    <m:r>
                                      <a:rPr lang="en-US" i="1">
                                        <a:effectLst/>
                                        <a:latin typeface="Cambria Math" panose="02040503050406030204" pitchFamily="18" charset="0"/>
                                        <a:ea typeface="游明朝" panose="02020400000000000000" pitchFamily="18" charset="-128"/>
                                        <a:cs typeface="Times New Roman" panose="02020603050405020304" pitchFamily="18" charset="0"/>
                                      </a:rPr>
                                      <m:t> </m:t>
                                    </m:r>
                                  </m:e>
                                </m:nary>
                              </m:num>
                              <m:den>
                                <m:nary>
                                  <m:naryPr>
                                    <m:chr m:val="∑"/>
                                    <m:limLoc m:val="undOvr"/>
                                    <m:ctrlPr>
                                      <a:rPr lang="en-US" i="1">
                                        <a:effectLst/>
                                        <a:latin typeface="Cambria Math" panose="02040503050406030204" pitchFamily="18" charset="0"/>
                                        <a:ea typeface="游明朝" panose="02020400000000000000" pitchFamily="18" charset="-128"/>
                                        <a:cs typeface="Times New Roman" panose="02020603050405020304" pitchFamily="18" charset="0"/>
                                      </a:rPr>
                                    </m:ctrlPr>
                                  </m:naryPr>
                                  <m:sub>
                                    <m:r>
                                      <a:rPr lang="en-US" i="1">
                                        <a:effectLst/>
                                        <a:latin typeface="Cambria Math" panose="02040503050406030204" pitchFamily="18" charset="0"/>
                                        <a:ea typeface="游明朝" panose="02020400000000000000" pitchFamily="18" charset="-128"/>
                                        <a:cs typeface="Times New Roman" panose="02020603050405020304" pitchFamily="18" charset="0"/>
                                      </a:rPr>
                                      <m:t>𝑘</m:t>
                                    </m:r>
                                    <m:r>
                                      <a:rPr lang="en-US" i="1">
                                        <a:effectLst/>
                                        <a:latin typeface="Cambria Math" panose="02040503050406030204" pitchFamily="18" charset="0"/>
                                        <a:ea typeface="游明朝" panose="02020400000000000000" pitchFamily="18" charset="-128"/>
                                        <a:cs typeface="Times New Roman" panose="02020603050405020304" pitchFamily="18" charset="0"/>
                                      </a:rPr>
                                      <m:t>1=1</m:t>
                                    </m:r>
                                  </m:sub>
                                  <m:sup>
                                    <m:r>
                                      <a:rPr lang="en-US" i="1">
                                        <a:effectLst/>
                                        <a:latin typeface="Cambria Math" panose="02040503050406030204" pitchFamily="18" charset="0"/>
                                        <a:ea typeface="游明朝" panose="02020400000000000000" pitchFamily="18" charset="-128"/>
                                        <a:cs typeface="Times New Roman" panose="02020603050405020304" pitchFamily="18" charset="0"/>
                                      </a:rPr>
                                      <m:t>𝑛</m:t>
                                    </m:r>
                                  </m:sup>
                                  <m:e>
                                    <m:r>
                                      <a:rPr lang="en-US" i="1">
                                        <a:effectLst/>
                                        <a:latin typeface="Cambria Math" panose="02040503050406030204" pitchFamily="18" charset="0"/>
                                        <a:ea typeface="游明朝" panose="02020400000000000000" pitchFamily="18" charset="-128"/>
                                        <a:cs typeface="Times New Roman" panose="02020603050405020304" pitchFamily="18" charset="0"/>
                                      </a:rPr>
                                      <m:t>𝑃</m:t>
                                    </m:r>
                                    <m:d>
                                      <m:dPr>
                                        <m:ctrlPr>
                                          <a:rPr lang="en-US" i="1">
                                            <a:effectLst/>
                                            <a:latin typeface="Cambria Math" panose="02040503050406030204" pitchFamily="18" charset="0"/>
                                            <a:ea typeface="游明朝" panose="02020400000000000000" pitchFamily="18" charset="-128"/>
                                            <a:cs typeface="Times New Roman" panose="02020603050405020304" pitchFamily="18" charset="0"/>
                                          </a:rPr>
                                        </m:ctrlPr>
                                      </m:dPr>
                                      <m:e>
                                        <m:r>
                                          <a:rPr lang="en-US" i="1">
                                            <a:effectLst/>
                                            <a:latin typeface="Cambria Math" panose="02040503050406030204" pitchFamily="18" charset="0"/>
                                            <a:ea typeface="游明朝" panose="02020400000000000000" pitchFamily="18" charset="-128"/>
                                            <a:cs typeface="Times New Roman" panose="02020603050405020304" pitchFamily="18" charset="0"/>
                                          </a:rPr>
                                          <m:t>𝑘</m:t>
                                        </m:r>
                                        <m:r>
                                          <a:rPr lang="en-US" i="1">
                                            <a:effectLst/>
                                            <a:latin typeface="Cambria Math" panose="02040503050406030204" pitchFamily="18" charset="0"/>
                                            <a:ea typeface="游明朝" panose="02020400000000000000" pitchFamily="18" charset="-128"/>
                                            <a:cs typeface="Times New Roman" panose="02020603050405020304" pitchFamily="18" charset="0"/>
                                          </a:rPr>
                                          <m:t>1</m:t>
                                        </m:r>
                                      </m:e>
                                    </m:d>
                                    <m:r>
                                      <a:rPr lang="en-US" i="1">
                                        <a:effectLst/>
                                        <a:latin typeface="Cambria Math" panose="02040503050406030204" pitchFamily="18" charset="0"/>
                                        <a:ea typeface="游明朝" panose="02020400000000000000" pitchFamily="18" charset="-128"/>
                                        <a:cs typeface="Times New Roman" panose="02020603050405020304" pitchFamily="18" charset="0"/>
                                      </a:rPr>
                                      <m:t> </m:t>
                                    </m:r>
                                  </m:e>
                                </m:nary>
                                <m:r>
                                  <a:rPr lang="en-US" i="1">
                                    <a:effectLst/>
                                    <a:latin typeface="Cambria Math" panose="02040503050406030204" pitchFamily="18" charset="0"/>
                                    <a:ea typeface="游明朝" panose="02020400000000000000" pitchFamily="18" charset="-128"/>
                                    <a:cs typeface="Times New Roman" panose="02020603050405020304" pitchFamily="18" charset="0"/>
                                  </a:rPr>
                                  <m:t>+</m:t>
                                </m:r>
                                <m:nary>
                                  <m:naryPr>
                                    <m:chr m:val="∑"/>
                                    <m:limLoc m:val="undOvr"/>
                                    <m:ctrlPr>
                                      <a:rPr lang="en-US" i="1">
                                        <a:effectLst/>
                                        <a:latin typeface="Cambria Math" panose="02040503050406030204" pitchFamily="18" charset="0"/>
                                        <a:ea typeface="游明朝" panose="02020400000000000000" pitchFamily="18" charset="-128"/>
                                        <a:cs typeface="Times New Roman" panose="02020603050405020304" pitchFamily="18" charset="0"/>
                                      </a:rPr>
                                    </m:ctrlPr>
                                  </m:naryPr>
                                  <m:sub>
                                    <m:r>
                                      <a:rPr lang="en-US" i="1">
                                        <a:effectLst/>
                                        <a:latin typeface="Cambria Math" panose="02040503050406030204" pitchFamily="18" charset="0"/>
                                        <a:ea typeface="游明朝" panose="02020400000000000000" pitchFamily="18" charset="-128"/>
                                        <a:cs typeface="Times New Roman" panose="02020603050405020304" pitchFamily="18" charset="0"/>
                                      </a:rPr>
                                      <m:t>𝑘</m:t>
                                    </m:r>
                                    <m:r>
                                      <a:rPr lang="en-US" i="1">
                                        <a:effectLst/>
                                        <a:latin typeface="Cambria Math" panose="02040503050406030204" pitchFamily="18" charset="0"/>
                                        <a:ea typeface="游明朝" panose="02020400000000000000" pitchFamily="18" charset="-128"/>
                                        <a:cs typeface="Times New Roman" panose="02020603050405020304" pitchFamily="18" charset="0"/>
                                      </a:rPr>
                                      <m:t>2=1</m:t>
                                    </m:r>
                                  </m:sub>
                                  <m:sup>
                                    <m:r>
                                      <a:rPr lang="en-US" i="1">
                                        <a:effectLst/>
                                        <a:latin typeface="Cambria Math" panose="02040503050406030204" pitchFamily="18" charset="0"/>
                                        <a:ea typeface="游明朝" panose="02020400000000000000" pitchFamily="18" charset="-128"/>
                                        <a:cs typeface="Times New Roman" panose="02020603050405020304" pitchFamily="18" charset="0"/>
                                      </a:rPr>
                                      <m:t>𝑛</m:t>
                                    </m:r>
                                  </m:sup>
                                  <m:e>
                                    <m:r>
                                      <a:rPr lang="en-US" i="1">
                                        <a:effectLst/>
                                        <a:latin typeface="Cambria Math" panose="02040503050406030204" pitchFamily="18" charset="0"/>
                                        <a:ea typeface="游明朝" panose="02020400000000000000" pitchFamily="18" charset="-128"/>
                                        <a:cs typeface="Times New Roman" panose="02020603050405020304" pitchFamily="18" charset="0"/>
                                      </a:rPr>
                                      <m:t>𝐹</m:t>
                                    </m:r>
                                    <m:d>
                                      <m:dPr>
                                        <m:ctrlPr>
                                          <a:rPr lang="en-US" i="1">
                                            <a:effectLst/>
                                            <a:latin typeface="Cambria Math" panose="02040503050406030204" pitchFamily="18" charset="0"/>
                                            <a:ea typeface="游明朝" panose="02020400000000000000" pitchFamily="18" charset="-128"/>
                                            <a:cs typeface="Times New Roman" panose="02020603050405020304" pitchFamily="18" charset="0"/>
                                          </a:rPr>
                                        </m:ctrlPr>
                                      </m:dPr>
                                      <m:e>
                                        <m:r>
                                          <a:rPr lang="en-US" i="1">
                                            <a:effectLst/>
                                            <a:latin typeface="Cambria Math" panose="02040503050406030204" pitchFamily="18" charset="0"/>
                                            <a:ea typeface="游明朝" panose="02020400000000000000" pitchFamily="18" charset="-128"/>
                                            <a:cs typeface="Times New Roman" panose="02020603050405020304" pitchFamily="18" charset="0"/>
                                          </a:rPr>
                                          <m:t>𝑘</m:t>
                                        </m:r>
                                        <m:r>
                                          <a:rPr lang="en-US" i="1">
                                            <a:effectLst/>
                                            <a:latin typeface="Cambria Math" panose="02040503050406030204" pitchFamily="18" charset="0"/>
                                            <a:ea typeface="游明朝" panose="02020400000000000000" pitchFamily="18" charset="-128"/>
                                            <a:cs typeface="Times New Roman" panose="02020603050405020304" pitchFamily="18" charset="0"/>
                                          </a:rPr>
                                          <m:t>2</m:t>
                                        </m:r>
                                      </m:e>
                                    </m:d>
                                  </m:e>
                                </m:nary>
                              </m:den>
                            </m:f>
                            <m:r>
                              <a:rPr lang="en-US" i="1">
                                <a:effectLst/>
                                <a:latin typeface="Cambria Math" panose="02040503050406030204" pitchFamily="18" charset="0"/>
                                <a:ea typeface="Cambria" panose="02040503050406030204" pitchFamily="18" charset="0"/>
                                <a:cs typeface="Times New Roman" panose="02020603050405020304" pitchFamily="18" charset="0"/>
                              </a:rPr>
                              <m:t>&lt;0.8</m:t>
                            </m:r>
                          </m:e>
                        </m:eqArr>
                      </m:e>
                    </m:d>
                  </m:oMath>
                </a14:m>
                <a:r>
                  <a:rPr lang="en-US" dirty="0">
                    <a:effectLst/>
                    <a:latin typeface="Cambria" panose="02040503050406030204" pitchFamily="18" charset="0"/>
                    <a:ea typeface="游明朝" panose="02020400000000000000" pitchFamily="18" charset="-128"/>
                    <a:cs typeface="Times New Roman" panose="02020603050405020304" pitchFamily="18" charset="0"/>
                  </a:rPr>
                  <a:t>	</a:t>
                </a:r>
                <a:endParaRPr lang="en-US" sz="1400" dirty="0">
                  <a:effectLst/>
                  <a:latin typeface="Cambria" panose="02040503050406030204" pitchFamily="18" charset="0"/>
                  <a:ea typeface="Cambria" panose="02040503050406030204" pitchFamily="18" charset="0"/>
                  <a:cs typeface="Cambria" panose="02040503050406030204" pitchFamily="18" charset="0"/>
                </a:endParaRPr>
              </a:p>
              <a:p>
                <a:pPr>
                  <a:lnSpc>
                    <a:spcPct val="106000"/>
                  </a:lnSpc>
                  <a:spcAft>
                    <a:spcPts val="800"/>
                  </a:spcAft>
                </a:pPr>
                <a:r>
                  <a:rPr lang="en-US" sz="1400" dirty="0">
                    <a:effectLst/>
                    <a:latin typeface="Cambria" panose="02040503050406030204" pitchFamily="18" charset="0"/>
                    <a:ea typeface="Cambria" panose="02040503050406030204" pitchFamily="18" charset="0"/>
                    <a:cs typeface="Times New Roman" panose="02020603050405020304" pitchFamily="18" charset="0"/>
                  </a:rPr>
                  <a:t> </a:t>
                </a:r>
                <a:endParaRPr lang="en-US" sz="1400" dirty="0">
                  <a:effectLst/>
                  <a:latin typeface="Cambria" panose="02040503050406030204" pitchFamily="18" charset="0"/>
                  <a:ea typeface="Cambria" panose="02040503050406030204" pitchFamily="18" charset="0"/>
                  <a:cs typeface="Cambria" panose="02040503050406030204" pitchFamily="18" charset="0"/>
                </a:endParaRPr>
              </a:p>
              <a:p>
                <a:pPr>
                  <a:lnSpc>
                    <a:spcPct val="106000"/>
                  </a:lnSpc>
                  <a:spcAft>
                    <a:spcPts val="800"/>
                  </a:spcAft>
                </a:pPr>
                <a:r>
                  <a:rPr lang="en-US" dirty="0">
                    <a:effectLst/>
                    <a:latin typeface="Cambria" panose="02040503050406030204" pitchFamily="18" charset="0"/>
                    <a:ea typeface="游明朝" panose="02020400000000000000" pitchFamily="18" charset="-128"/>
                    <a:cs typeface="Times New Roman" panose="02020603050405020304" pitchFamily="18" charset="0"/>
                  </a:rPr>
                  <a:t>If c3 applies: </a:t>
                </a:r>
                <a14:m>
                  <m:oMath xmlns:m="http://schemas.openxmlformats.org/officeDocument/2006/math">
                    <m:r>
                      <a:rPr lang="en-US" i="1">
                        <a:effectLst/>
                        <a:latin typeface="Cambria Math" panose="02040503050406030204" pitchFamily="18" charset="0"/>
                        <a:ea typeface="Cambria" panose="02040503050406030204" pitchFamily="18" charset="0"/>
                        <a:cs typeface="Times New Roman" panose="02020603050405020304" pitchFamily="18" charset="0"/>
                      </a:rPr>
                      <m:t>𝑑</m:t>
                    </m:r>
                    <m:r>
                      <a:rPr lang="en-US" i="1">
                        <a:effectLst/>
                        <a:latin typeface="Cambria Math" panose="02040503050406030204" pitchFamily="18" charset="0"/>
                        <a:ea typeface="Cambria" panose="02040503050406030204" pitchFamily="18" charset="0"/>
                        <a:cs typeface="Times New Roman" panose="02020603050405020304" pitchFamily="18" charset="0"/>
                      </a:rPr>
                      <m:t>3= </m:t>
                    </m:r>
                    <m:d>
                      <m:dPr>
                        <m:begChr m:val="{"/>
                        <m:endChr m:val=""/>
                        <m:ctrlPr>
                          <a:rPr lang="en-US" i="1">
                            <a:effectLst/>
                            <a:latin typeface="Cambria Math" panose="02040503050406030204" pitchFamily="18" charset="0"/>
                            <a:ea typeface="Cambria" panose="02040503050406030204" pitchFamily="18" charset="0"/>
                            <a:cs typeface="Times New Roman" panose="02020603050405020304" pitchFamily="18" charset="0"/>
                          </a:rPr>
                        </m:ctrlPr>
                      </m:dPr>
                      <m:e>
                        <m:eqArr>
                          <m:eqArrPr>
                            <m:ctrlPr>
                              <a:rPr lang="en-US" i="1">
                                <a:effectLst/>
                                <a:latin typeface="Cambria Math" panose="02040503050406030204" pitchFamily="18" charset="0"/>
                                <a:ea typeface="Cambria" panose="02040503050406030204" pitchFamily="18" charset="0"/>
                                <a:cs typeface="Times New Roman" panose="02020603050405020304" pitchFamily="18" charset="0"/>
                              </a:rPr>
                            </m:ctrlPr>
                          </m:eqArrPr>
                          <m:e>
                            <m:r>
                              <a:rPr lang="en-US" i="1">
                                <a:effectLst/>
                                <a:latin typeface="Cambria Math" panose="02040503050406030204" pitchFamily="18" charset="0"/>
                                <a:ea typeface="Cambria" panose="02040503050406030204" pitchFamily="18" charset="0"/>
                                <a:cs typeface="Times New Roman" panose="02020603050405020304" pitchFamily="18" charset="0"/>
                              </a:rPr>
                              <m:t>𝑥</m:t>
                            </m:r>
                            <m:d>
                              <m:dPr>
                                <m:ctrlPr>
                                  <a:rPr lang="en-US" i="1">
                                    <a:effectLst/>
                                    <a:latin typeface="Cambria Math" panose="02040503050406030204" pitchFamily="18" charset="0"/>
                                    <a:ea typeface="Cambria" panose="02040503050406030204" pitchFamily="18" charset="0"/>
                                    <a:cs typeface="Times New Roman" panose="02020603050405020304" pitchFamily="18" charset="0"/>
                                  </a:rPr>
                                </m:ctrlPr>
                              </m:dPr>
                              <m:e>
                                <m:r>
                                  <a:rPr lang="en-US" i="1">
                                    <a:effectLst/>
                                    <a:latin typeface="Cambria Math" panose="02040503050406030204" pitchFamily="18" charset="0"/>
                                    <a:ea typeface="Cambria" panose="02040503050406030204" pitchFamily="18" charset="0"/>
                                    <a:cs typeface="Times New Roman" panose="02020603050405020304" pitchFamily="18" charset="0"/>
                                  </a:rPr>
                                  <m:t>𝑛</m:t>
                                </m:r>
                              </m:e>
                            </m:d>
                            <m:r>
                              <a:rPr lang="en-US" i="1">
                                <a:effectLst/>
                                <a:latin typeface="Cambria Math" panose="02040503050406030204" pitchFamily="18" charset="0"/>
                                <a:ea typeface="Cambria" panose="02040503050406030204" pitchFamily="18" charset="0"/>
                                <a:cs typeface="Times New Roman" panose="02020603050405020304" pitchFamily="18" charset="0"/>
                              </a:rPr>
                              <m:t>=</m:t>
                            </m:r>
                            <m:r>
                              <a:rPr lang="en-US" i="1">
                                <a:effectLst/>
                                <a:latin typeface="Cambria Math" panose="02040503050406030204" pitchFamily="18" charset="0"/>
                                <a:ea typeface="Cambria" panose="02040503050406030204" pitchFamily="18" charset="0"/>
                                <a:cs typeface="Times New Roman" panose="02020603050405020304" pitchFamily="18" charset="0"/>
                              </a:rPr>
                              <m:t>h</m:t>
                            </m:r>
                            <m:r>
                              <a:rPr lang="en-US" i="1">
                                <a:effectLst/>
                                <a:latin typeface="Cambria Math" panose="02040503050406030204" pitchFamily="18" charset="0"/>
                                <a:ea typeface="Cambria" panose="02040503050406030204" pitchFamily="18" charset="0"/>
                                <a:cs typeface="Times New Roman" panose="02020603050405020304" pitchFamily="18" charset="0"/>
                              </a:rPr>
                              <m:t>,∀</m:t>
                            </m:r>
                            <m:r>
                              <a:rPr lang="en-US" i="1">
                                <a:effectLst/>
                                <a:latin typeface="Cambria Math" panose="02040503050406030204" pitchFamily="18" charset="0"/>
                                <a:ea typeface="Cambria" panose="02040503050406030204" pitchFamily="18" charset="0"/>
                                <a:cs typeface="Times New Roman" panose="02020603050405020304" pitchFamily="18" charset="0"/>
                              </a:rPr>
                              <m:t>𝑛</m:t>
                            </m:r>
                            <m:r>
                              <a:rPr lang="en-US" i="1">
                                <a:effectLst/>
                                <a:latin typeface="Cambria Math" panose="02040503050406030204" pitchFamily="18" charset="0"/>
                                <a:ea typeface="Cambria" panose="02040503050406030204" pitchFamily="18" charset="0"/>
                                <a:cs typeface="Times New Roman" panose="02020603050405020304" pitchFamily="18" charset="0"/>
                              </a:rPr>
                              <m:t>∈</m:t>
                            </m:r>
                            <m:r>
                              <a:rPr lang="en-US" i="1">
                                <a:effectLst/>
                                <a:latin typeface="Cambria Math" panose="02040503050406030204" pitchFamily="18" charset="0"/>
                                <a:ea typeface="Cambria" panose="02040503050406030204" pitchFamily="18" charset="0"/>
                                <a:cs typeface="Times New Roman" panose="02020603050405020304" pitchFamily="18" charset="0"/>
                              </a:rPr>
                              <m:t>𝑁</m:t>
                            </m:r>
                            <m:r>
                              <a:rPr lang="en-US" i="1">
                                <a:effectLst/>
                                <a:latin typeface="Cambria Math" panose="02040503050406030204" pitchFamily="18" charset="0"/>
                                <a:ea typeface="游明朝" panose="02020400000000000000" pitchFamily="18" charset="-128"/>
                                <a:cs typeface="Times New Roman" panose="02020603050405020304" pitchFamily="18" charset="0"/>
                              </a:rPr>
                              <m:t>∗</m:t>
                            </m:r>
                          </m:e>
                          <m:e>
                            <m:f>
                              <m:fPr>
                                <m:ctrlPr>
                                  <a:rPr lang="en-US" i="1">
                                    <a:effectLst/>
                                    <a:latin typeface="Cambria Math" panose="02040503050406030204" pitchFamily="18" charset="0"/>
                                    <a:ea typeface="游明朝" panose="02020400000000000000" pitchFamily="18" charset="-128"/>
                                    <a:cs typeface="Times New Roman" panose="02020603050405020304" pitchFamily="18" charset="0"/>
                                  </a:rPr>
                                </m:ctrlPr>
                              </m:fPr>
                              <m:num>
                                <m:nary>
                                  <m:naryPr>
                                    <m:chr m:val="∑"/>
                                    <m:limLoc m:val="undOvr"/>
                                    <m:ctrlPr>
                                      <a:rPr lang="en-US" i="1">
                                        <a:effectLst/>
                                        <a:latin typeface="Cambria Math" panose="02040503050406030204" pitchFamily="18" charset="0"/>
                                        <a:ea typeface="游明朝" panose="02020400000000000000" pitchFamily="18" charset="-128"/>
                                        <a:cs typeface="Times New Roman" panose="02020603050405020304" pitchFamily="18" charset="0"/>
                                      </a:rPr>
                                    </m:ctrlPr>
                                  </m:naryPr>
                                  <m:sub>
                                    <m:r>
                                      <a:rPr lang="en-US" i="1">
                                        <a:effectLst/>
                                        <a:latin typeface="Cambria Math" panose="02040503050406030204" pitchFamily="18" charset="0"/>
                                        <a:ea typeface="游明朝" panose="02020400000000000000" pitchFamily="18" charset="-128"/>
                                        <a:cs typeface="Times New Roman" panose="02020603050405020304" pitchFamily="18" charset="0"/>
                                      </a:rPr>
                                      <m:t>𝑘</m:t>
                                    </m:r>
                                    <m:r>
                                      <a:rPr lang="en-US" i="1">
                                        <a:effectLst/>
                                        <a:latin typeface="Cambria Math" panose="02040503050406030204" pitchFamily="18" charset="0"/>
                                        <a:ea typeface="游明朝" panose="02020400000000000000" pitchFamily="18" charset="-128"/>
                                        <a:cs typeface="Times New Roman" panose="02020603050405020304" pitchFamily="18" charset="0"/>
                                      </a:rPr>
                                      <m:t>1=1</m:t>
                                    </m:r>
                                  </m:sub>
                                  <m:sup>
                                    <m:r>
                                      <a:rPr lang="en-US" i="1">
                                        <a:effectLst/>
                                        <a:latin typeface="Cambria Math" panose="02040503050406030204" pitchFamily="18" charset="0"/>
                                        <a:ea typeface="游明朝" panose="02020400000000000000" pitchFamily="18" charset="-128"/>
                                        <a:cs typeface="Times New Roman" panose="02020603050405020304" pitchFamily="18" charset="0"/>
                                      </a:rPr>
                                      <m:t>𝑛</m:t>
                                    </m:r>
                                  </m:sup>
                                  <m:e>
                                    <m:r>
                                      <a:rPr lang="en-US" i="1">
                                        <a:effectLst/>
                                        <a:latin typeface="Cambria Math" panose="02040503050406030204" pitchFamily="18" charset="0"/>
                                        <a:ea typeface="游明朝" panose="02020400000000000000" pitchFamily="18" charset="-128"/>
                                        <a:cs typeface="Times New Roman" panose="02020603050405020304" pitchFamily="18" charset="0"/>
                                      </a:rPr>
                                      <m:t>𝑃</m:t>
                                    </m:r>
                                    <m:d>
                                      <m:dPr>
                                        <m:ctrlPr>
                                          <a:rPr lang="en-US" i="1">
                                            <a:effectLst/>
                                            <a:latin typeface="Cambria Math" panose="02040503050406030204" pitchFamily="18" charset="0"/>
                                            <a:ea typeface="游明朝" panose="02020400000000000000" pitchFamily="18" charset="-128"/>
                                            <a:cs typeface="Times New Roman" panose="02020603050405020304" pitchFamily="18" charset="0"/>
                                          </a:rPr>
                                        </m:ctrlPr>
                                      </m:dPr>
                                      <m:e>
                                        <m:r>
                                          <a:rPr lang="en-US" i="1">
                                            <a:effectLst/>
                                            <a:latin typeface="Cambria Math" panose="02040503050406030204" pitchFamily="18" charset="0"/>
                                            <a:ea typeface="游明朝" panose="02020400000000000000" pitchFamily="18" charset="-128"/>
                                            <a:cs typeface="Times New Roman" panose="02020603050405020304" pitchFamily="18" charset="0"/>
                                          </a:rPr>
                                          <m:t>𝑘</m:t>
                                        </m:r>
                                        <m:r>
                                          <a:rPr lang="en-US" i="1">
                                            <a:effectLst/>
                                            <a:latin typeface="Cambria Math" panose="02040503050406030204" pitchFamily="18" charset="0"/>
                                            <a:ea typeface="游明朝" panose="02020400000000000000" pitchFamily="18" charset="-128"/>
                                            <a:cs typeface="Times New Roman" panose="02020603050405020304" pitchFamily="18" charset="0"/>
                                          </a:rPr>
                                          <m:t>1</m:t>
                                        </m:r>
                                      </m:e>
                                    </m:d>
                                    <m:r>
                                      <a:rPr lang="en-US" i="1">
                                        <a:effectLst/>
                                        <a:latin typeface="Cambria Math" panose="02040503050406030204" pitchFamily="18" charset="0"/>
                                        <a:ea typeface="游明朝" panose="02020400000000000000" pitchFamily="18" charset="-128"/>
                                        <a:cs typeface="Times New Roman" panose="02020603050405020304" pitchFamily="18" charset="0"/>
                                      </a:rPr>
                                      <m:t> </m:t>
                                    </m:r>
                                  </m:e>
                                </m:nary>
                              </m:num>
                              <m:den>
                                <m:nary>
                                  <m:naryPr>
                                    <m:chr m:val="∑"/>
                                    <m:limLoc m:val="undOvr"/>
                                    <m:ctrlPr>
                                      <a:rPr lang="en-US" i="1">
                                        <a:effectLst/>
                                        <a:latin typeface="Cambria Math" panose="02040503050406030204" pitchFamily="18" charset="0"/>
                                        <a:ea typeface="游明朝" panose="02020400000000000000" pitchFamily="18" charset="-128"/>
                                        <a:cs typeface="Times New Roman" panose="02020603050405020304" pitchFamily="18" charset="0"/>
                                      </a:rPr>
                                    </m:ctrlPr>
                                  </m:naryPr>
                                  <m:sub>
                                    <m:r>
                                      <a:rPr lang="en-US" i="1">
                                        <a:effectLst/>
                                        <a:latin typeface="Cambria Math" panose="02040503050406030204" pitchFamily="18" charset="0"/>
                                        <a:ea typeface="游明朝" panose="02020400000000000000" pitchFamily="18" charset="-128"/>
                                        <a:cs typeface="Times New Roman" panose="02020603050405020304" pitchFamily="18" charset="0"/>
                                      </a:rPr>
                                      <m:t>𝑘</m:t>
                                    </m:r>
                                    <m:r>
                                      <a:rPr lang="en-US" i="1">
                                        <a:effectLst/>
                                        <a:latin typeface="Cambria Math" panose="02040503050406030204" pitchFamily="18" charset="0"/>
                                        <a:ea typeface="游明朝" panose="02020400000000000000" pitchFamily="18" charset="-128"/>
                                        <a:cs typeface="Times New Roman" panose="02020603050405020304" pitchFamily="18" charset="0"/>
                                      </a:rPr>
                                      <m:t>1=1</m:t>
                                    </m:r>
                                  </m:sub>
                                  <m:sup>
                                    <m:r>
                                      <a:rPr lang="en-US" i="1">
                                        <a:effectLst/>
                                        <a:latin typeface="Cambria Math" panose="02040503050406030204" pitchFamily="18" charset="0"/>
                                        <a:ea typeface="游明朝" panose="02020400000000000000" pitchFamily="18" charset="-128"/>
                                        <a:cs typeface="Times New Roman" panose="02020603050405020304" pitchFamily="18" charset="0"/>
                                      </a:rPr>
                                      <m:t>𝑛</m:t>
                                    </m:r>
                                  </m:sup>
                                  <m:e>
                                    <m:r>
                                      <a:rPr lang="en-US" i="1">
                                        <a:effectLst/>
                                        <a:latin typeface="Cambria Math" panose="02040503050406030204" pitchFamily="18" charset="0"/>
                                        <a:ea typeface="游明朝" panose="02020400000000000000" pitchFamily="18" charset="-128"/>
                                        <a:cs typeface="Times New Roman" panose="02020603050405020304" pitchFamily="18" charset="0"/>
                                      </a:rPr>
                                      <m:t>𝑃</m:t>
                                    </m:r>
                                    <m:d>
                                      <m:dPr>
                                        <m:ctrlPr>
                                          <a:rPr lang="en-US" i="1">
                                            <a:effectLst/>
                                            <a:latin typeface="Cambria Math" panose="02040503050406030204" pitchFamily="18" charset="0"/>
                                            <a:ea typeface="游明朝" panose="02020400000000000000" pitchFamily="18" charset="-128"/>
                                            <a:cs typeface="Times New Roman" panose="02020603050405020304" pitchFamily="18" charset="0"/>
                                          </a:rPr>
                                        </m:ctrlPr>
                                      </m:dPr>
                                      <m:e>
                                        <m:r>
                                          <a:rPr lang="en-US" i="1">
                                            <a:effectLst/>
                                            <a:latin typeface="Cambria Math" panose="02040503050406030204" pitchFamily="18" charset="0"/>
                                            <a:ea typeface="游明朝" panose="02020400000000000000" pitchFamily="18" charset="-128"/>
                                            <a:cs typeface="Times New Roman" panose="02020603050405020304" pitchFamily="18" charset="0"/>
                                          </a:rPr>
                                          <m:t>𝑘</m:t>
                                        </m:r>
                                        <m:r>
                                          <a:rPr lang="en-US" i="1">
                                            <a:effectLst/>
                                            <a:latin typeface="Cambria Math" panose="02040503050406030204" pitchFamily="18" charset="0"/>
                                            <a:ea typeface="游明朝" panose="02020400000000000000" pitchFamily="18" charset="-128"/>
                                            <a:cs typeface="Times New Roman" panose="02020603050405020304" pitchFamily="18" charset="0"/>
                                          </a:rPr>
                                          <m:t>1</m:t>
                                        </m:r>
                                      </m:e>
                                    </m:d>
                                    <m:r>
                                      <a:rPr lang="en-US" i="1">
                                        <a:effectLst/>
                                        <a:latin typeface="Cambria Math" panose="02040503050406030204" pitchFamily="18" charset="0"/>
                                        <a:ea typeface="游明朝" panose="02020400000000000000" pitchFamily="18" charset="-128"/>
                                        <a:cs typeface="Times New Roman" panose="02020603050405020304" pitchFamily="18" charset="0"/>
                                      </a:rPr>
                                      <m:t> </m:t>
                                    </m:r>
                                  </m:e>
                                </m:nary>
                                <m:r>
                                  <a:rPr lang="en-US" i="1">
                                    <a:effectLst/>
                                    <a:latin typeface="Cambria Math" panose="02040503050406030204" pitchFamily="18" charset="0"/>
                                    <a:ea typeface="游明朝" panose="02020400000000000000" pitchFamily="18" charset="-128"/>
                                    <a:cs typeface="Times New Roman" panose="02020603050405020304" pitchFamily="18" charset="0"/>
                                  </a:rPr>
                                  <m:t>+</m:t>
                                </m:r>
                                <m:nary>
                                  <m:naryPr>
                                    <m:chr m:val="∑"/>
                                    <m:limLoc m:val="undOvr"/>
                                    <m:ctrlPr>
                                      <a:rPr lang="en-US" i="1">
                                        <a:effectLst/>
                                        <a:latin typeface="Cambria Math" panose="02040503050406030204" pitchFamily="18" charset="0"/>
                                        <a:ea typeface="游明朝" panose="02020400000000000000" pitchFamily="18" charset="-128"/>
                                        <a:cs typeface="Times New Roman" panose="02020603050405020304" pitchFamily="18" charset="0"/>
                                      </a:rPr>
                                    </m:ctrlPr>
                                  </m:naryPr>
                                  <m:sub>
                                    <m:r>
                                      <a:rPr lang="en-US" i="1">
                                        <a:effectLst/>
                                        <a:latin typeface="Cambria Math" panose="02040503050406030204" pitchFamily="18" charset="0"/>
                                        <a:ea typeface="游明朝" panose="02020400000000000000" pitchFamily="18" charset="-128"/>
                                        <a:cs typeface="Times New Roman" panose="02020603050405020304" pitchFamily="18" charset="0"/>
                                      </a:rPr>
                                      <m:t>𝑘</m:t>
                                    </m:r>
                                    <m:r>
                                      <a:rPr lang="en-US" i="1">
                                        <a:effectLst/>
                                        <a:latin typeface="Cambria Math" panose="02040503050406030204" pitchFamily="18" charset="0"/>
                                        <a:ea typeface="游明朝" panose="02020400000000000000" pitchFamily="18" charset="-128"/>
                                        <a:cs typeface="Times New Roman" panose="02020603050405020304" pitchFamily="18" charset="0"/>
                                      </a:rPr>
                                      <m:t>2=1</m:t>
                                    </m:r>
                                  </m:sub>
                                  <m:sup>
                                    <m:r>
                                      <a:rPr lang="en-US" i="1">
                                        <a:effectLst/>
                                        <a:latin typeface="Cambria Math" panose="02040503050406030204" pitchFamily="18" charset="0"/>
                                        <a:ea typeface="游明朝" panose="02020400000000000000" pitchFamily="18" charset="-128"/>
                                        <a:cs typeface="Times New Roman" panose="02020603050405020304" pitchFamily="18" charset="0"/>
                                      </a:rPr>
                                      <m:t>𝑛</m:t>
                                    </m:r>
                                  </m:sup>
                                  <m:e>
                                    <m:r>
                                      <a:rPr lang="en-US" i="1">
                                        <a:effectLst/>
                                        <a:latin typeface="Cambria Math" panose="02040503050406030204" pitchFamily="18" charset="0"/>
                                        <a:ea typeface="游明朝" panose="02020400000000000000" pitchFamily="18" charset="-128"/>
                                        <a:cs typeface="Times New Roman" panose="02020603050405020304" pitchFamily="18" charset="0"/>
                                      </a:rPr>
                                      <m:t>𝐹</m:t>
                                    </m:r>
                                    <m:d>
                                      <m:dPr>
                                        <m:ctrlPr>
                                          <a:rPr lang="en-US" i="1">
                                            <a:effectLst/>
                                            <a:latin typeface="Cambria Math" panose="02040503050406030204" pitchFamily="18" charset="0"/>
                                            <a:ea typeface="游明朝" panose="02020400000000000000" pitchFamily="18" charset="-128"/>
                                            <a:cs typeface="Times New Roman" panose="02020603050405020304" pitchFamily="18" charset="0"/>
                                          </a:rPr>
                                        </m:ctrlPr>
                                      </m:dPr>
                                      <m:e>
                                        <m:r>
                                          <a:rPr lang="en-US" i="1">
                                            <a:effectLst/>
                                            <a:latin typeface="Cambria Math" panose="02040503050406030204" pitchFamily="18" charset="0"/>
                                            <a:ea typeface="游明朝" panose="02020400000000000000" pitchFamily="18" charset="-128"/>
                                            <a:cs typeface="Times New Roman" panose="02020603050405020304" pitchFamily="18" charset="0"/>
                                          </a:rPr>
                                          <m:t>𝑘</m:t>
                                        </m:r>
                                        <m:r>
                                          <a:rPr lang="en-US" i="1">
                                            <a:effectLst/>
                                            <a:latin typeface="Cambria Math" panose="02040503050406030204" pitchFamily="18" charset="0"/>
                                            <a:ea typeface="游明朝" panose="02020400000000000000" pitchFamily="18" charset="-128"/>
                                            <a:cs typeface="Times New Roman" panose="02020603050405020304" pitchFamily="18" charset="0"/>
                                          </a:rPr>
                                          <m:t>2</m:t>
                                        </m:r>
                                      </m:e>
                                    </m:d>
                                  </m:e>
                                </m:nary>
                              </m:den>
                            </m:f>
                            <m:r>
                              <a:rPr lang="en-US" i="1">
                                <a:effectLst/>
                                <a:latin typeface="Cambria Math" panose="02040503050406030204" pitchFamily="18" charset="0"/>
                                <a:ea typeface="Cambria" panose="02040503050406030204" pitchFamily="18" charset="0"/>
                                <a:cs typeface="Times New Roman" panose="02020603050405020304" pitchFamily="18" charset="0"/>
                              </a:rPr>
                              <m:t>&lt;0.5</m:t>
                            </m:r>
                          </m:e>
                        </m:eqArr>
                      </m:e>
                    </m:d>
                  </m:oMath>
                </a14:m>
                <a:endParaRPr lang="en-US" sz="1400" dirty="0">
                  <a:effectLst/>
                  <a:latin typeface="Cambria" panose="02040503050406030204" pitchFamily="18" charset="0"/>
                  <a:ea typeface="Cambria" panose="02040503050406030204" pitchFamily="18" charset="0"/>
                  <a:cs typeface="Cambria" panose="020405030504060302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3167583" y="2433673"/>
                <a:ext cx="6096000" cy="3771417"/>
              </a:xfrm>
              <a:prstGeom prst="rect">
                <a:avLst/>
              </a:prstGeom>
              <a:blipFill rotWithShape="0">
                <a:blip r:embed="rId5"/>
                <a:stretch>
                  <a:fillRect l="-900"/>
                </a:stretch>
              </a:blipFill>
            </p:spPr>
            <p:txBody>
              <a:bodyPr/>
              <a:lstStyle/>
              <a:p>
                <a:r>
                  <a:rPr lang="en-US">
                    <a:noFill/>
                  </a:rPr>
                  <a:t> </a:t>
                </a:r>
              </a:p>
            </p:txBody>
          </p:sp>
        </mc:Fallback>
      </mc:AlternateContent>
      <p:sp>
        <p:nvSpPr>
          <p:cNvPr id="15" name="TextBox 14"/>
          <p:cNvSpPr txBox="1"/>
          <p:nvPr/>
        </p:nvSpPr>
        <p:spPr>
          <a:xfrm>
            <a:off x="1767840" y="517799"/>
            <a:ext cx="8610600" cy="861774"/>
          </a:xfrm>
          <a:prstGeom prst="rect">
            <a:avLst/>
          </a:prstGeom>
          <a:noFill/>
        </p:spPr>
        <p:txBody>
          <a:bodyPr wrap="square" rtlCol="0">
            <a:spAutoFit/>
          </a:bodyPr>
          <a:lstStyle/>
          <a:p>
            <a:pPr marL="0" lvl="2" algn="ctr"/>
            <a:r>
              <a:rPr lang="en-US" sz="2500" b="1" i="1" dirty="0">
                <a:latin typeface="Cambria" panose="02040503050406030204" pitchFamily="18" charset="0"/>
              </a:rPr>
              <a:t>Recommend the best habits for users by linear programming </a:t>
            </a:r>
            <a:r>
              <a:rPr lang="en-US" sz="2500" b="1" i="1" dirty="0" smtClean="0">
                <a:latin typeface="Cambria" panose="02040503050406030204" pitchFamily="18" charset="0"/>
              </a:rPr>
              <a:t>algorithm</a:t>
            </a:r>
            <a:endParaRPr lang="en-US" sz="2500" b="1" i="1" dirty="0">
              <a:latin typeface="Cambria" panose="02040503050406030204" pitchFamily="18" charset="0"/>
            </a:endParaRPr>
          </a:p>
        </p:txBody>
      </p:sp>
    </p:spTree>
    <p:extLst>
      <p:ext uri="{BB962C8B-B14F-4D97-AF65-F5344CB8AC3E}">
        <p14:creationId xmlns:p14="http://schemas.microsoft.com/office/powerpoint/2010/main" val="4136980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11480800" y="279400"/>
            <a:ext cx="0" cy="32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379200" y="517799"/>
            <a:ext cx="0" cy="2708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958793" y="1709773"/>
            <a:ext cx="6192372" cy="13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1550504" y="1709773"/>
            <a:ext cx="1493889" cy="13010"/>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Picture 2" descr="C:\Users\ASUS\Desktop\Slide-UniStar\algorith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67583" y="1379573"/>
            <a:ext cx="723900" cy="7239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p:cNvSpPr txBox="1"/>
              <p:nvPr/>
            </p:nvSpPr>
            <p:spPr>
              <a:xfrm>
                <a:off x="3248245" y="3123501"/>
                <a:ext cx="6464643" cy="407099"/>
              </a:xfrm>
              <a:prstGeom prst="rect">
                <a:avLst/>
              </a:prstGeom>
              <a:noFill/>
            </p:spPr>
            <p:txBody>
              <a:bodyPr wrap="square" rtlCol="0">
                <a:spAutoFit/>
              </a:bodyPr>
              <a:lstStyle/>
              <a:p>
                <a:r>
                  <a:rPr lang="en-US" sz="2000" dirty="0"/>
                  <a:t>In total, the complexity of this algorithm is </a:t>
                </a:r>
                <a:r>
                  <a:rPr lang="en-US" sz="2000" b="1" dirty="0"/>
                  <a:t>O (</a:t>
                </a:r>
                <a14:m>
                  <m:oMath xmlns:m="http://schemas.openxmlformats.org/officeDocument/2006/math">
                    <m:sSup>
                      <m:sSupPr>
                        <m:ctrlPr>
                          <a:rPr lang="en-US" sz="2000" b="1" i="1">
                            <a:latin typeface="Cambria Math" panose="02040503050406030204" pitchFamily="18" charset="0"/>
                          </a:rPr>
                        </m:ctrlPr>
                      </m:sSupPr>
                      <m:e>
                        <m:r>
                          <a:rPr lang="en-US" sz="2000" b="1" i="1">
                            <a:latin typeface="Cambria Math" panose="02040503050406030204" pitchFamily="18" charset="0"/>
                          </a:rPr>
                          <m:t>𝒏</m:t>
                        </m:r>
                      </m:e>
                      <m:sup>
                        <m:r>
                          <a:rPr lang="en-US" sz="2000" b="1" i="1">
                            <a:latin typeface="Cambria Math" panose="02040503050406030204" pitchFamily="18" charset="0"/>
                          </a:rPr>
                          <m:t>𝟐</m:t>
                        </m:r>
                      </m:sup>
                    </m:sSup>
                  </m:oMath>
                </a14:m>
                <a:r>
                  <a:rPr lang="en-US" sz="2000" b="1" dirty="0"/>
                  <a:t>).</a:t>
                </a:r>
                <a:endParaRPr lang="en-US" sz="2000" dirty="0"/>
              </a:p>
            </p:txBody>
          </p:sp>
        </mc:Choice>
        <mc:Fallback xmlns="">
          <p:sp>
            <p:nvSpPr>
              <p:cNvPr id="4" name="TextBox 3"/>
              <p:cNvSpPr txBox="1">
                <a:spLocks noRot="1" noChangeAspect="1" noMove="1" noResize="1" noEditPoints="1" noAdjustHandles="1" noChangeArrowheads="1" noChangeShapeType="1" noTextEdit="1"/>
              </p:cNvSpPr>
              <p:nvPr/>
            </p:nvSpPr>
            <p:spPr>
              <a:xfrm>
                <a:off x="3248245" y="3123501"/>
                <a:ext cx="6464643" cy="407099"/>
              </a:xfrm>
              <a:prstGeom prst="rect">
                <a:avLst/>
              </a:prstGeom>
              <a:blipFill rotWithShape="0">
                <a:blip r:embed="rId5"/>
                <a:stretch>
                  <a:fillRect l="-1038" t="-4478" b="-26866"/>
                </a:stretch>
              </a:blipFill>
            </p:spPr>
            <p:txBody>
              <a:bodyPr/>
              <a:lstStyle/>
              <a:p>
                <a:r>
                  <a:rPr lang="en-US">
                    <a:noFill/>
                  </a:rPr>
                  <a:t> </a:t>
                </a:r>
              </a:p>
            </p:txBody>
          </p:sp>
        </mc:Fallback>
      </mc:AlternateContent>
      <p:sp>
        <p:nvSpPr>
          <p:cNvPr id="5" name="TextBox 4"/>
          <p:cNvSpPr txBox="1"/>
          <p:nvPr/>
        </p:nvSpPr>
        <p:spPr>
          <a:xfrm>
            <a:off x="5235399" y="2075865"/>
            <a:ext cx="2044342" cy="523220"/>
          </a:xfrm>
          <a:prstGeom prst="rect">
            <a:avLst/>
          </a:prstGeom>
          <a:noFill/>
        </p:spPr>
        <p:txBody>
          <a:bodyPr wrap="none" rtlCol="0">
            <a:spAutoFit/>
          </a:bodyPr>
          <a:lstStyle/>
          <a:p>
            <a:r>
              <a:rPr lang="en-US" sz="2800" b="1" dirty="0">
                <a:latin typeface="Cambria" panose="02040503050406030204" pitchFamily="18" charset="0"/>
              </a:rPr>
              <a:t>Complexity</a:t>
            </a:r>
            <a:endParaRPr lang="en-US" sz="2500" b="1" dirty="0" smtClean="0">
              <a:latin typeface="Cambria" panose="02040503050406030204" pitchFamily="18" charset="0"/>
            </a:endParaRPr>
          </a:p>
        </p:txBody>
      </p:sp>
      <p:sp>
        <p:nvSpPr>
          <p:cNvPr id="15" name="TextBox 14"/>
          <p:cNvSpPr txBox="1"/>
          <p:nvPr/>
        </p:nvSpPr>
        <p:spPr>
          <a:xfrm>
            <a:off x="1767840" y="517799"/>
            <a:ext cx="8610600" cy="861774"/>
          </a:xfrm>
          <a:prstGeom prst="rect">
            <a:avLst/>
          </a:prstGeom>
          <a:noFill/>
        </p:spPr>
        <p:txBody>
          <a:bodyPr wrap="square" rtlCol="0">
            <a:spAutoFit/>
          </a:bodyPr>
          <a:lstStyle/>
          <a:p>
            <a:pPr marL="0" lvl="2" algn="ctr"/>
            <a:r>
              <a:rPr lang="en-US" sz="2500" b="1" i="1" dirty="0">
                <a:latin typeface="Cambria" panose="02040503050406030204" pitchFamily="18" charset="0"/>
              </a:rPr>
              <a:t>Recommend the best habits for users by linear programming </a:t>
            </a:r>
            <a:r>
              <a:rPr lang="en-US" sz="2500" b="1" i="1" dirty="0" smtClean="0">
                <a:latin typeface="Cambria" panose="02040503050406030204" pitchFamily="18" charset="0"/>
              </a:rPr>
              <a:t>algorithm</a:t>
            </a:r>
            <a:endParaRPr lang="en-US" sz="2500" b="1" i="1" dirty="0">
              <a:latin typeface="Cambria" panose="02040503050406030204" pitchFamily="18" charset="0"/>
            </a:endParaRPr>
          </a:p>
        </p:txBody>
      </p:sp>
    </p:spTree>
    <p:extLst>
      <p:ext uri="{BB962C8B-B14F-4D97-AF65-F5344CB8AC3E}">
        <p14:creationId xmlns:p14="http://schemas.microsoft.com/office/powerpoint/2010/main" val="134688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6771" y="478853"/>
            <a:ext cx="4470400" cy="778932"/>
          </a:xfrm>
        </p:spPr>
        <p:txBody>
          <a:bodyPr>
            <a:normAutofit/>
          </a:bodyPr>
          <a:lstStyle/>
          <a:p>
            <a:r>
              <a:rPr lang="en-US" sz="4000" b="1" dirty="0">
                <a:effectLst>
                  <a:outerShdw blurRad="38100" dist="38100" dir="2700000" algn="tl">
                    <a:srgbClr val="000000">
                      <a:alpha val="43137"/>
                    </a:srgbClr>
                  </a:outerShdw>
                </a:effectLst>
                <a:latin typeface="Cambria" pitchFamily="18" charset="0"/>
              </a:rPr>
              <a:t>OUTLINE</a:t>
            </a:r>
          </a:p>
        </p:txBody>
      </p:sp>
      <p:sp>
        <p:nvSpPr>
          <p:cNvPr id="3" name="Content Placeholder 2"/>
          <p:cNvSpPr>
            <a:spLocks noGrp="1"/>
          </p:cNvSpPr>
          <p:nvPr>
            <p:ph idx="1"/>
          </p:nvPr>
        </p:nvSpPr>
        <p:spPr>
          <a:xfrm>
            <a:off x="2311879" y="2209800"/>
            <a:ext cx="7136921" cy="3431875"/>
          </a:xfrm>
        </p:spPr>
        <p:txBody>
          <a:bodyPr>
            <a:noAutofit/>
          </a:bodyPr>
          <a:lstStyle/>
          <a:p>
            <a:r>
              <a:rPr lang="en-US" sz="3000" b="1" dirty="0" smtClean="0">
                <a:latin typeface="Cambria" pitchFamily="18" charset="0"/>
              </a:rPr>
              <a:t>• </a:t>
            </a:r>
            <a:r>
              <a:rPr lang="en-US" sz="3000" b="1" dirty="0" smtClean="0">
                <a:latin typeface="Cambria" pitchFamily="18" charset="0"/>
              </a:rPr>
              <a:t>Definition</a:t>
            </a:r>
            <a:endParaRPr lang="en-US" sz="3000" b="1" dirty="0">
              <a:latin typeface="Cambria" pitchFamily="18" charset="0"/>
            </a:endParaRPr>
          </a:p>
          <a:p>
            <a:r>
              <a:rPr lang="en-US" sz="3000" b="1" dirty="0" smtClean="0">
                <a:latin typeface="Cambria" pitchFamily="18" charset="0"/>
              </a:rPr>
              <a:t>• Proposed solution</a:t>
            </a:r>
          </a:p>
          <a:p>
            <a:r>
              <a:rPr lang="en-US" sz="3000" b="1" dirty="0" smtClean="0">
                <a:latin typeface="Cambria" pitchFamily="18" charset="0"/>
              </a:rPr>
              <a:t>• Technology</a:t>
            </a:r>
          </a:p>
          <a:p>
            <a:r>
              <a:rPr lang="en-US" sz="3000" b="1" dirty="0" smtClean="0">
                <a:latin typeface="Cambria" pitchFamily="18" charset="0"/>
              </a:rPr>
              <a:t>• Algorithm</a:t>
            </a:r>
          </a:p>
          <a:p>
            <a:r>
              <a:rPr lang="en-US" sz="3000" b="1" dirty="0" smtClean="0">
                <a:latin typeface="Cambria" pitchFamily="18" charset="0"/>
              </a:rPr>
              <a:t>• Advantage/ Disadvantage</a:t>
            </a:r>
            <a:endParaRPr lang="en-US" sz="3000" b="1" dirty="0">
              <a:latin typeface="Cambria" pitchFamily="18" charset="0"/>
            </a:endParaRPr>
          </a:p>
          <a:p>
            <a:r>
              <a:rPr lang="en-US" sz="3000" b="1" dirty="0" smtClean="0">
                <a:latin typeface="Cambria" pitchFamily="18" charset="0"/>
              </a:rPr>
              <a:t>• Feature &amp; Demo</a:t>
            </a:r>
          </a:p>
        </p:txBody>
      </p:sp>
      <p:cxnSp>
        <p:nvCxnSpPr>
          <p:cNvPr id="7" name="Straight Connector 6"/>
          <p:cNvCxnSpPr/>
          <p:nvPr/>
        </p:nvCxnSpPr>
        <p:spPr>
          <a:xfrm>
            <a:off x="1917148" y="1732722"/>
            <a:ext cx="863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1480800" y="279400"/>
            <a:ext cx="0" cy="32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379200" y="517799"/>
            <a:ext cx="0" cy="27080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653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2413003"/>
            <a:ext cx="8229600" cy="812800"/>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4667" b="1" dirty="0">
                <a:solidFill>
                  <a:schemeClr val="tx1"/>
                </a:solidFill>
                <a:effectLst>
                  <a:outerShdw blurRad="38100" dist="38100" dir="2700000" algn="tl">
                    <a:srgbClr val="000000">
                      <a:alpha val="43137"/>
                    </a:srgbClr>
                  </a:outerShdw>
                </a:effectLst>
                <a:latin typeface="Cambria" pitchFamily="18" charset="0"/>
              </a:rPr>
              <a:t>ADVANTAGE/DISADVANTAGE</a:t>
            </a:r>
          </a:p>
        </p:txBody>
      </p:sp>
      <p:cxnSp>
        <p:nvCxnSpPr>
          <p:cNvPr id="7" name="Straight Connector 6"/>
          <p:cNvCxnSpPr/>
          <p:nvPr/>
        </p:nvCxnSpPr>
        <p:spPr>
          <a:xfrm>
            <a:off x="1930400" y="1600200"/>
            <a:ext cx="863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1480800" y="279400"/>
            <a:ext cx="0" cy="32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379200" y="517799"/>
            <a:ext cx="0" cy="27080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784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b="1" dirty="0"/>
              <a:t/>
            </a:r>
            <a:br>
              <a:rPr lang="en-US" b="1" dirty="0"/>
            </a:br>
            <a:endParaRPr lang="en-US" dirty="0"/>
          </a:p>
        </p:txBody>
      </p:sp>
      <p:sp>
        <p:nvSpPr>
          <p:cNvPr id="5" name="Rectangle 4"/>
          <p:cNvSpPr/>
          <p:nvPr/>
        </p:nvSpPr>
        <p:spPr>
          <a:xfrm>
            <a:off x="4842934" y="601994"/>
            <a:ext cx="2949343" cy="584775"/>
          </a:xfrm>
          <a:prstGeom prst="rect">
            <a:avLst/>
          </a:prstGeom>
        </p:spPr>
        <p:txBody>
          <a:bodyPr wrap="square">
            <a:spAutoFit/>
          </a:bodyPr>
          <a:lstStyle/>
          <a:p>
            <a:r>
              <a:rPr lang="en-US" sz="3200" b="1" dirty="0" smtClean="0">
                <a:effectLst>
                  <a:outerShdw blurRad="38100" dist="38100" dir="2700000" algn="tl">
                    <a:srgbClr val="000000">
                      <a:alpha val="43137"/>
                    </a:srgbClr>
                  </a:outerShdw>
                </a:effectLst>
                <a:latin typeface="Cambria" pitchFamily="18" charset="0"/>
              </a:rPr>
              <a:t>Advantages</a:t>
            </a:r>
            <a:endParaRPr lang="en-US" sz="3200" b="1" dirty="0">
              <a:effectLst>
                <a:outerShdw blurRad="38100" dist="38100" dir="2700000" algn="tl">
                  <a:srgbClr val="000000">
                    <a:alpha val="43137"/>
                  </a:srgbClr>
                </a:outerShdw>
              </a:effectLst>
              <a:latin typeface="Cambria" pitchFamily="18" charset="0"/>
            </a:endParaRPr>
          </a:p>
        </p:txBody>
      </p:sp>
      <p:sp>
        <p:nvSpPr>
          <p:cNvPr id="3" name="TextBox 2"/>
          <p:cNvSpPr txBox="1"/>
          <p:nvPr/>
        </p:nvSpPr>
        <p:spPr>
          <a:xfrm>
            <a:off x="921300" y="2398142"/>
            <a:ext cx="10410359" cy="2785378"/>
          </a:xfrm>
          <a:prstGeom prst="rect">
            <a:avLst/>
          </a:prstGeom>
          <a:noFill/>
        </p:spPr>
        <p:txBody>
          <a:bodyPr wrap="square" rtlCol="0">
            <a:spAutoFit/>
          </a:bodyPr>
          <a:lstStyle/>
          <a:p>
            <a:r>
              <a:rPr lang="en-US" sz="2500" dirty="0" smtClean="0"/>
              <a:t>• VHT </a:t>
            </a:r>
            <a:r>
              <a:rPr lang="en-US" sz="2500" dirty="0"/>
              <a:t>will be your complete companion on the road to perfecting your goals, keeping you in good standing and eliminating bad habits. </a:t>
            </a:r>
            <a:endParaRPr lang="en-US" sz="2500" dirty="0" smtClean="0"/>
          </a:p>
          <a:p>
            <a:endParaRPr lang="en-US" sz="2500" dirty="0" smtClean="0"/>
          </a:p>
          <a:p>
            <a:r>
              <a:rPr lang="en-US" sz="2500" dirty="0" smtClean="0"/>
              <a:t>• You </a:t>
            </a:r>
            <a:r>
              <a:rPr lang="en-US" sz="2500" dirty="0"/>
              <a:t>will start by adding habits, goals. </a:t>
            </a:r>
            <a:endParaRPr lang="en-US" sz="2500" dirty="0" smtClean="0"/>
          </a:p>
          <a:p>
            <a:endParaRPr lang="en-US" sz="2500" dirty="0" smtClean="0"/>
          </a:p>
          <a:p>
            <a:r>
              <a:rPr lang="en-US" sz="2500" dirty="0" smtClean="0"/>
              <a:t>• Calendar</a:t>
            </a:r>
            <a:r>
              <a:rPr lang="en-US" sz="2500" dirty="0"/>
              <a:t>, reminder, note, or timeline widgets make it easy to organize </a:t>
            </a:r>
            <a:r>
              <a:rPr lang="en-US" sz="2500" dirty="0" smtClean="0"/>
              <a:t>everything.</a:t>
            </a:r>
            <a:endParaRPr lang="en-US" sz="2500" dirty="0"/>
          </a:p>
        </p:txBody>
      </p:sp>
    </p:spTree>
    <p:extLst>
      <p:ext uri="{BB962C8B-B14F-4D97-AF65-F5344CB8AC3E}">
        <p14:creationId xmlns:p14="http://schemas.microsoft.com/office/powerpoint/2010/main" val="3350547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b="1" dirty="0"/>
              <a:t/>
            </a:r>
            <a:br>
              <a:rPr lang="en-US" b="1" dirty="0"/>
            </a:br>
            <a:endParaRPr lang="en-US" dirty="0"/>
          </a:p>
        </p:txBody>
      </p:sp>
      <p:sp>
        <p:nvSpPr>
          <p:cNvPr id="5" name="Rectangle 4"/>
          <p:cNvSpPr/>
          <p:nvPr/>
        </p:nvSpPr>
        <p:spPr>
          <a:xfrm>
            <a:off x="4842934" y="601994"/>
            <a:ext cx="2949343" cy="584775"/>
          </a:xfrm>
          <a:prstGeom prst="rect">
            <a:avLst/>
          </a:prstGeom>
        </p:spPr>
        <p:txBody>
          <a:bodyPr wrap="square">
            <a:spAutoFit/>
          </a:bodyPr>
          <a:lstStyle/>
          <a:p>
            <a:r>
              <a:rPr lang="en-US" sz="3200" b="1" dirty="0" smtClean="0">
                <a:effectLst>
                  <a:outerShdw blurRad="38100" dist="38100" dir="2700000" algn="tl">
                    <a:srgbClr val="000000">
                      <a:alpha val="43137"/>
                    </a:srgbClr>
                  </a:outerShdw>
                </a:effectLst>
                <a:latin typeface="Cambria" pitchFamily="18" charset="0"/>
              </a:rPr>
              <a:t>Disadvantages</a:t>
            </a:r>
            <a:endParaRPr lang="en-US" sz="3200" b="1" dirty="0">
              <a:effectLst>
                <a:outerShdw blurRad="38100" dist="38100" dir="2700000" algn="tl">
                  <a:srgbClr val="000000">
                    <a:alpha val="43137"/>
                  </a:srgbClr>
                </a:outerShdw>
              </a:effectLst>
              <a:latin typeface="Cambria" pitchFamily="18" charset="0"/>
            </a:endParaRPr>
          </a:p>
        </p:txBody>
      </p:sp>
      <p:sp>
        <p:nvSpPr>
          <p:cNvPr id="3" name="TextBox 2"/>
          <p:cNvSpPr txBox="1"/>
          <p:nvPr/>
        </p:nvSpPr>
        <p:spPr>
          <a:xfrm>
            <a:off x="746539" y="2822712"/>
            <a:ext cx="10143226" cy="1246495"/>
          </a:xfrm>
          <a:prstGeom prst="rect">
            <a:avLst/>
          </a:prstGeom>
          <a:noFill/>
        </p:spPr>
        <p:txBody>
          <a:bodyPr wrap="none" rtlCol="0">
            <a:spAutoFit/>
          </a:bodyPr>
          <a:lstStyle/>
          <a:p>
            <a:pPr lvl="1"/>
            <a:r>
              <a:rPr lang="en-US" sz="2500" dirty="0" smtClean="0"/>
              <a:t>• Vietnamese </a:t>
            </a:r>
            <a:r>
              <a:rPr lang="en-US" sz="2500" dirty="0"/>
              <a:t>users do not have the official application for tracking habit</a:t>
            </a:r>
            <a:r>
              <a:rPr lang="en-US" sz="2500" dirty="0" smtClean="0"/>
              <a:t>.</a:t>
            </a:r>
          </a:p>
          <a:p>
            <a:pPr lvl="1"/>
            <a:endParaRPr lang="en-US" sz="2500" dirty="0"/>
          </a:p>
          <a:p>
            <a:pPr lvl="1"/>
            <a:r>
              <a:rPr lang="en-US" sz="2500" dirty="0" smtClean="0"/>
              <a:t>• Customer </a:t>
            </a:r>
            <a:r>
              <a:rPr lang="en-US" sz="2500" dirty="0"/>
              <a:t>easily give up on using</a:t>
            </a:r>
            <a:r>
              <a:rPr lang="en-US" sz="2500" dirty="0" smtClean="0"/>
              <a:t>.</a:t>
            </a:r>
            <a:endParaRPr lang="en-US" sz="2500" dirty="0"/>
          </a:p>
        </p:txBody>
      </p:sp>
    </p:spTree>
    <p:extLst>
      <p:ext uri="{BB962C8B-B14F-4D97-AF65-F5344CB8AC3E}">
        <p14:creationId xmlns:p14="http://schemas.microsoft.com/office/powerpoint/2010/main" val="3732279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4800" y="2194561"/>
            <a:ext cx="6807200" cy="8127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4667" b="1" dirty="0">
                <a:solidFill>
                  <a:schemeClr val="tx1"/>
                </a:solidFill>
                <a:effectLst>
                  <a:outerShdw blurRad="38100" dist="38100" dir="2700000" algn="tl">
                    <a:srgbClr val="000000">
                      <a:alpha val="43137"/>
                    </a:srgbClr>
                  </a:outerShdw>
                </a:effectLst>
                <a:latin typeface="Cambria" pitchFamily="18" charset="0"/>
              </a:rPr>
              <a:t>DEMO</a:t>
            </a:r>
          </a:p>
        </p:txBody>
      </p:sp>
      <p:cxnSp>
        <p:nvCxnSpPr>
          <p:cNvPr id="7" name="Straight Connector 6"/>
          <p:cNvCxnSpPr/>
          <p:nvPr/>
        </p:nvCxnSpPr>
        <p:spPr>
          <a:xfrm>
            <a:off x="1930400" y="1600200"/>
            <a:ext cx="863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1480800" y="279400"/>
            <a:ext cx="0" cy="32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379200" y="517799"/>
            <a:ext cx="0" cy="27080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67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0" y="2311403"/>
            <a:ext cx="7213600" cy="1828800"/>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4667" b="1">
                <a:solidFill>
                  <a:schemeClr val="tx1"/>
                </a:solidFill>
                <a:effectLst>
                  <a:outerShdw blurRad="38100" dist="38100" dir="2700000" algn="tl">
                    <a:srgbClr val="000000">
                      <a:alpha val="43137"/>
                    </a:srgbClr>
                  </a:outerShdw>
                </a:effectLst>
                <a:latin typeface="Cambria" pitchFamily="18" charset="0"/>
              </a:rPr>
              <a:t>THANK FOR LISTENING</a:t>
            </a:r>
            <a:br>
              <a:rPr lang="en-US" sz="4667" b="1">
                <a:solidFill>
                  <a:schemeClr val="tx1"/>
                </a:solidFill>
                <a:effectLst>
                  <a:outerShdw blurRad="38100" dist="38100" dir="2700000" algn="tl">
                    <a:srgbClr val="000000">
                      <a:alpha val="43137"/>
                    </a:srgbClr>
                  </a:outerShdw>
                </a:effectLst>
                <a:latin typeface="Cambria" pitchFamily="18" charset="0"/>
              </a:rPr>
            </a:br>
            <a:r>
              <a:rPr lang="en-US" sz="4667" b="1">
                <a:solidFill>
                  <a:schemeClr val="tx1"/>
                </a:solidFill>
                <a:effectLst>
                  <a:outerShdw blurRad="38100" dist="38100" dir="2700000" algn="tl">
                    <a:srgbClr val="000000">
                      <a:alpha val="43137"/>
                    </a:srgbClr>
                  </a:outerShdw>
                </a:effectLst>
                <a:latin typeface="Cambria" pitchFamily="18" charset="0"/>
              </a:rPr>
              <a:t>Q&amp;A</a:t>
            </a:r>
          </a:p>
        </p:txBody>
      </p:sp>
      <p:cxnSp>
        <p:nvCxnSpPr>
          <p:cNvPr id="7" name="Straight Connector 6"/>
          <p:cNvCxnSpPr/>
          <p:nvPr/>
        </p:nvCxnSpPr>
        <p:spPr>
          <a:xfrm>
            <a:off x="1930400" y="1600200"/>
            <a:ext cx="863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1480800" y="279400"/>
            <a:ext cx="0" cy="32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379200" y="517799"/>
            <a:ext cx="0" cy="27080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582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4800" y="2407924"/>
            <a:ext cx="6807200" cy="8127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4800" b="1" dirty="0" smtClean="0">
                <a:solidFill>
                  <a:schemeClr val="tx1"/>
                </a:solidFill>
                <a:effectLst>
                  <a:outerShdw blurRad="38100" dist="38100" dir="2700000" algn="tl">
                    <a:srgbClr val="000000">
                      <a:alpha val="43137"/>
                    </a:srgbClr>
                  </a:outerShdw>
                </a:effectLst>
                <a:latin typeface="Cambria" pitchFamily="18" charset="0"/>
              </a:rPr>
              <a:t>Definition</a:t>
            </a:r>
            <a:endParaRPr lang="en-US" sz="4667" b="1" dirty="0">
              <a:solidFill>
                <a:schemeClr val="tx1"/>
              </a:solidFill>
              <a:effectLst>
                <a:outerShdw blurRad="38100" dist="38100" dir="2700000" algn="tl">
                  <a:srgbClr val="000000">
                    <a:alpha val="43137"/>
                  </a:srgbClr>
                </a:outerShdw>
              </a:effectLst>
              <a:latin typeface="Cambria" pitchFamily="18" charset="0"/>
            </a:endParaRPr>
          </a:p>
        </p:txBody>
      </p:sp>
      <p:cxnSp>
        <p:nvCxnSpPr>
          <p:cNvPr id="7" name="Straight Connector 6"/>
          <p:cNvCxnSpPr/>
          <p:nvPr/>
        </p:nvCxnSpPr>
        <p:spPr>
          <a:xfrm>
            <a:off x="1930400" y="1600200"/>
            <a:ext cx="863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1480800" y="279400"/>
            <a:ext cx="0" cy="32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379200" y="517799"/>
            <a:ext cx="0" cy="27080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2757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11480800" y="279400"/>
            <a:ext cx="0" cy="32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379200" y="517799"/>
            <a:ext cx="0" cy="2708004"/>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p:cNvSpPr txBox="1">
            <a:spLocks/>
          </p:cNvSpPr>
          <p:nvPr/>
        </p:nvSpPr>
        <p:spPr>
          <a:xfrm>
            <a:off x="4596771" y="478853"/>
            <a:ext cx="4470400" cy="778932"/>
          </a:xfrm>
          <a:prstGeom prst="rect">
            <a:avLst/>
          </a:prstGeom>
        </p:spPr>
        <p:txBody>
          <a:bodyPr vert="horz" lIns="108837" tIns="54419" rIns="108837" bIns="54419"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4000" b="1" dirty="0" smtClean="0">
                <a:solidFill>
                  <a:schemeClr val="tx1"/>
                </a:solidFill>
                <a:effectLst>
                  <a:outerShdw blurRad="38100" dist="38100" dir="2700000" algn="tl">
                    <a:srgbClr val="000000">
                      <a:alpha val="43137"/>
                    </a:srgbClr>
                  </a:outerShdw>
                </a:effectLst>
                <a:latin typeface="Cambria" pitchFamily="18" charset="0"/>
              </a:rPr>
              <a:t>DEFINITION</a:t>
            </a:r>
            <a:endParaRPr lang="en-US" sz="4000" b="1" dirty="0">
              <a:solidFill>
                <a:schemeClr val="tx1"/>
              </a:solidFill>
              <a:effectLst>
                <a:outerShdw blurRad="38100" dist="38100" dir="2700000" algn="tl">
                  <a:srgbClr val="000000">
                    <a:alpha val="43137"/>
                  </a:srgbClr>
                </a:outerShdw>
              </a:effectLst>
              <a:latin typeface="Cambria" pitchFamily="18" charset="0"/>
            </a:endParaRPr>
          </a:p>
        </p:txBody>
      </p:sp>
      <p:cxnSp>
        <p:nvCxnSpPr>
          <p:cNvPr id="15" name="Straight Connector 14"/>
          <p:cNvCxnSpPr/>
          <p:nvPr/>
        </p:nvCxnSpPr>
        <p:spPr>
          <a:xfrm>
            <a:off x="1930400" y="1600200"/>
            <a:ext cx="86360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898192" y="2561104"/>
            <a:ext cx="9092682" cy="1938992"/>
          </a:xfrm>
          <a:prstGeom prst="rect">
            <a:avLst/>
          </a:prstGeom>
          <a:noFill/>
        </p:spPr>
        <p:txBody>
          <a:bodyPr wrap="none" rtlCol="0">
            <a:spAutoFit/>
          </a:bodyPr>
          <a:lstStyle/>
          <a:p>
            <a:r>
              <a:rPr lang="en-US" sz="2400" b="1" dirty="0" smtClean="0">
                <a:latin typeface="Cambria" panose="02040503050406030204" pitchFamily="18" charset="0"/>
              </a:rPr>
              <a:t>• </a:t>
            </a:r>
            <a:r>
              <a:rPr lang="en-US" sz="2400" b="1" dirty="0">
                <a:latin typeface="Cambria" panose="02040503050406030204" pitchFamily="18" charset="0"/>
              </a:rPr>
              <a:t>What is the habit?</a:t>
            </a:r>
            <a:endParaRPr lang="en-US" sz="2400" b="1" dirty="0" smtClean="0">
              <a:latin typeface="Cambria" panose="02040503050406030204" pitchFamily="18" charset="0"/>
            </a:endParaRPr>
          </a:p>
          <a:p>
            <a:r>
              <a:rPr lang="en-US" sz="2400" b="1" dirty="0" smtClean="0">
                <a:latin typeface="Cambria" panose="02040503050406030204" pitchFamily="18" charset="0"/>
              </a:rPr>
              <a:t>     - </a:t>
            </a:r>
            <a:r>
              <a:rPr lang="en-US" sz="2400" dirty="0" smtClean="0">
                <a:latin typeface="Cambria" panose="02040503050406030204" pitchFamily="18" charset="0"/>
              </a:rPr>
              <a:t>Habits </a:t>
            </a:r>
            <a:r>
              <a:rPr lang="en-US" sz="2400" dirty="0">
                <a:latin typeface="Cambria" panose="02040503050406030204" pitchFamily="18" charset="0"/>
              </a:rPr>
              <a:t>are acts that have been formed and repeated many times</a:t>
            </a:r>
            <a:r>
              <a:rPr lang="en-US" sz="2400" dirty="0" smtClean="0">
                <a:latin typeface="Cambria" panose="02040503050406030204" pitchFamily="18" charset="0"/>
              </a:rPr>
              <a:t>.</a:t>
            </a:r>
          </a:p>
          <a:p>
            <a:endParaRPr lang="en-US" sz="2400" dirty="0" smtClean="0">
              <a:latin typeface="Cambria" panose="02040503050406030204" pitchFamily="18" charset="0"/>
            </a:endParaRPr>
          </a:p>
          <a:p>
            <a:r>
              <a:rPr lang="en-US" sz="2400" dirty="0">
                <a:latin typeface="Cambria" panose="02040503050406030204" pitchFamily="18" charset="0"/>
              </a:rPr>
              <a:t>• </a:t>
            </a:r>
            <a:r>
              <a:rPr lang="en-US" sz="2400" b="1" dirty="0" smtClean="0">
                <a:latin typeface="Cambria" panose="02040503050406030204" pitchFamily="18" charset="0"/>
              </a:rPr>
              <a:t>How </a:t>
            </a:r>
            <a:r>
              <a:rPr lang="en-US" sz="2400" b="1" dirty="0">
                <a:latin typeface="Cambria" panose="02040503050406030204" pitchFamily="18" charset="0"/>
              </a:rPr>
              <a:t>many kinds of </a:t>
            </a:r>
            <a:r>
              <a:rPr lang="en-US" sz="2400" b="1" dirty="0" smtClean="0">
                <a:latin typeface="Cambria" panose="02040503050406030204" pitchFamily="18" charset="0"/>
              </a:rPr>
              <a:t>habit?</a:t>
            </a:r>
          </a:p>
          <a:p>
            <a:r>
              <a:rPr lang="en-US" sz="2400" dirty="0">
                <a:latin typeface="Cambria" panose="02040503050406030204" pitchFamily="18" charset="0"/>
              </a:rPr>
              <a:t> </a:t>
            </a:r>
            <a:r>
              <a:rPr lang="en-US" sz="2400" dirty="0" smtClean="0">
                <a:latin typeface="Cambria" panose="02040503050406030204" pitchFamily="18" charset="0"/>
              </a:rPr>
              <a:t>    - Habits</a:t>
            </a:r>
            <a:r>
              <a:rPr lang="en-US" sz="2400" dirty="0">
                <a:latin typeface="Cambria" panose="02040503050406030204" pitchFamily="18" charset="0"/>
              </a:rPr>
              <a:t>: Good habits and bad </a:t>
            </a:r>
            <a:r>
              <a:rPr lang="en-US" sz="2400" dirty="0" smtClean="0">
                <a:latin typeface="Cambria" panose="02040503050406030204" pitchFamily="18" charset="0"/>
              </a:rPr>
              <a:t>habits.</a:t>
            </a:r>
            <a:endParaRPr lang="en-US" sz="2400" dirty="0">
              <a:latin typeface="Cambria" panose="02040503050406030204" pitchFamily="18" charset="0"/>
            </a:endParaRPr>
          </a:p>
        </p:txBody>
      </p:sp>
    </p:spTree>
    <p:extLst>
      <p:ext uri="{BB962C8B-B14F-4D97-AF65-F5344CB8AC3E}">
        <p14:creationId xmlns:p14="http://schemas.microsoft.com/office/powerpoint/2010/main" val="8590069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4800" y="2225041"/>
            <a:ext cx="6807200" cy="8127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4667" b="1">
                <a:solidFill>
                  <a:schemeClr val="tx1"/>
                </a:solidFill>
                <a:effectLst>
                  <a:outerShdw blurRad="38100" dist="38100" dir="2700000" algn="tl">
                    <a:srgbClr val="000000">
                      <a:alpha val="43137"/>
                    </a:srgbClr>
                  </a:outerShdw>
                </a:effectLst>
                <a:latin typeface="Cambria" pitchFamily="18" charset="0"/>
              </a:rPr>
              <a:t>PROPOSED SOLUTION</a:t>
            </a:r>
          </a:p>
        </p:txBody>
      </p:sp>
      <p:cxnSp>
        <p:nvCxnSpPr>
          <p:cNvPr id="7" name="Straight Connector 6"/>
          <p:cNvCxnSpPr/>
          <p:nvPr/>
        </p:nvCxnSpPr>
        <p:spPr>
          <a:xfrm>
            <a:off x="1930400" y="1600200"/>
            <a:ext cx="863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1480800" y="279400"/>
            <a:ext cx="0" cy="32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379200" y="517799"/>
            <a:ext cx="0" cy="27080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851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1930400" y="1600200"/>
            <a:ext cx="863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1480800" y="279400"/>
            <a:ext cx="0" cy="32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379200" y="517799"/>
            <a:ext cx="0" cy="270800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3529971" y="517799"/>
            <a:ext cx="6172829" cy="778932"/>
          </a:xfrm>
          <a:prstGeom prst="rect">
            <a:avLst/>
          </a:prstGeom>
        </p:spPr>
        <p:txBody>
          <a:bodyPr vert="horz" lIns="108837" tIns="54419" rIns="108837" bIns="54419"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4000" b="1" dirty="0">
                <a:solidFill>
                  <a:schemeClr val="tx1"/>
                </a:solidFill>
                <a:effectLst>
                  <a:outerShdw blurRad="38100" dist="38100" dir="2700000" algn="tl">
                    <a:srgbClr val="000000">
                      <a:alpha val="43137"/>
                    </a:srgbClr>
                  </a:outerShdw>
                </a:effectLst>
                <a:latin typeface="Cambria" pitchFamily="18" charset="0"/>
              </a:rPr>
              <a:t>PROPOSED SOLUTION</a:t>
            </a:r>
          </a:p>
        </p:txBody>
      </p:sp>
      <p:sp>
        <p:nvSpPr>
          <p:cNvPr id="4" name="TextBox 3"/>
          <p:cNvSpPr txBox="1"/>
          <p:nvPr/>
        </p:nvSpPr>
        <p:spPr>
          <a:xfrm>
            <a:off x="1071329" y="2333846"/>
            <a:ext cx="10023391" cy="2677656"/>
          </a:xfrm>
          <a:prstGeom prst="rect">
            <a:avLst/>
          </a:prstGeom>
          <a:noFill/>
        </p:spPr>
        <p:txBody>
          <a:bodyPr wrap="square" rtlCol="0">
            <a:spAutoFit/>
          </a:bodyPr>
          <a:lstStyle/>
          <a:p>
            <a:r>
              <a:rPr lang="en-US" sz="2400" dirty="0">
                <a:latin typeface="Cambria" panose="02040503050406030204" pitchFamily="18" charset="0"/>
              </a:rPr>
              <a:t>• We develop software </a:t>
            </a:r>
            <a:r>
              <a:rPr lang="en-US" sz="2400" dirty="0" smtClean="0">
                <a:latin typeface="Cambria" panose="02040503050406030204" pitchFamily="18" charset="0"/>
              </a:rPr>
              <a:t>'Viet Nam Habit Tracker' </a:t>
            </a:r>
            <a:r>
              <a:rPr lang="en-US" sz="2400" dirty="0">
                <a:latin typeface="Cambria" panose="02040503050406030204" pitchFamily="18" charset="0"/>
              </a:rPr>
              <a:t>which is designed for </a:t>
            </a:r>
            <a:r>
              <a:rPr lang="en-US" sz="2400" dirty="0" smtClean="0">
                <a:latin typeface="Cambria" panose="02040503050406030204" pitchFamily="18" charset="0"/>
              </a:rPr>
              <a:t>Vietnamese </a:t>
            </a:r>
            <a:r>
              <a:rPr lang="en-US" sz="2400" dirty="0">
                <a:latin typeface="Cambria" panose="02040503050406030204" pitchFamily="18" charset="0"/>
              </a:rPr>
              <a:t>users to give up, improve bad habits and maintain good habits</a:t>
            </a:r>
            <a:r>
              <a:rPr lang="en-US" sz="2400" dirty="0" smtClean="0">
                <a:latin typeface="Cambria" panose="02040503050406030204" pitchFamily="18" charset="0"/>
              </a:rPr>
              <a:t>.</a:t>
            </a:r>
          </a:p>
          <a:p>
            <a:endParaRPr lang="en-US" sz="2400" dirty="0" smtClean="0">
              <a:latin typeface="Cambria" panose="02040503050406030204" pitchFamily="18" charset="0"/>
            </a:endParaRPr>
          </a:p>
          <a:p>
            <a:r>
              <a:rPr lang="en-US" sz="2400" dirty="0">
                <a:latin typeface="Cambria" panose="02040503050406030204" pitchFamily="18" charset="0"/>
              </a:rPr>
              <a:t>• The application is used on a smartphone with android operating system</a:t>
            </a:r>
            <a:r>
              <a:rPr lang="en-US" sz="2400" dirty="0" smtClean="0">
                <a:latin typeface="Cambria" panose="02040503050406030204" pitchFamily="18" charset="0"/>
              </a:rPr>
              <a:t>.</a:t>
            </a:r>
          </a:p>
          <a:p>
            <a:endParaRPr lang="en-US" sz="2400" dirty="0" smtClean="0">
              <a:latin typeface="Cambria" panose="02040503050406030204" pitchFamily="18" charset="0"/>
            </a:endParaRPr>
          </a:p>
          <a:p>
            <a:r>
              <a:rPr lang="en-US" sz="2400" dirty="0">
                <a:latin typeface="Cambria" panose="02040503050406030204" pitchFamily="18" charset="0"/>
              </a:rPr>
              <a:t>• The system will be based on the user's choice to perform reminders and notifications.</a:t>
            </a:r>
          </a:p>
        </p:txBody>
      </p:sp>
    </p:spTree>
    <p:extLst>
      <p:ext uri="{BB962C8B-B14F-4D97-AF65-F5344CB8AC3E}">
        <p14:creationId xmlns:p14="http://schemas.microsoft.com/office/powerpoint/2010/main" val="346145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4800" y="2413004"/>
            <a:ext cx="6807200" cy="812799"/>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sz="4667" b="1" dirty="0">
                <a:solidFill>
                  <a:schemeClr val="tx1"/>
                </a:solidFill>
                <a:effectLst>
                  <a:outerShdw blurRad="38100" dist="38100" dir="2700000" algn="tl">
                    <a:srgbClr val="000000">
                      <a:alpha val="43137"/>
                    </a:srgbClr>
                  </a:outerShdw>
                </a:effectLst>
                <a:latin typeface="Cambria" pitchFamily="18" charset="0"/>
              </a:rPr>
              <a:t>TECHNOLOGIES</a:t>
            </a:r>
          </a:p>
        </p:txBody>
      </p:sp>
      <p:cxnSp>
        <p:nvCxnSpPr>
          <p:cNvPr id="7" name="Straight Connector 6"/>
          <p:cNvCxnSpPr/>
          <p:nvPr/>
        </p:nvCxnSpPr>
        <p:spPr>
          <a:xfrm>
            <a:off x="1930400" y="1600200"/>
            <a:ext cx="863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1480800" y="279400"/>
            <a:ext cx="0" cy="32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379200" y="517799"/>
            <a:ext cx="0" cy="270800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3871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5181600" y="1600200"/>
            <a:ext cx="538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1480800" y="279400"/>
            <a:ext cx="0" cy="325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379200" y="517799"/>
            <a:ext cx="0" cy="2708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930400" y="1600200"/>
            <a:ext cx="2133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descr="C:\Users\ASUS\Desktop\Slide-UniStar\Tech-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55440" y="1168400"/>
            <a:ext cx="939800" cy="9398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D:\REI-Project\Document\Final report\photo.jp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57918" y="2588507"/>
            <a:ext cx="2235200" cy="2235200"/>
          </a:xfrm>
          <a:prstGeom prst="rect">
            <a:avLst/>
          </a:prstGeom>
          <a:noFill/>
          <a:extLst>
            <a:ext uri="{909E8E84-426E-40DD-AFC4-6F175D3DCCD1}">
              <a14:hiddenFill xmlns:a14="http://schemas.microsoft.com/office/drawing/2010/main">
                <a:solidFill>
                  <a:srgbClr val="FFFFFF"/>
                </a:solidFill>
              </a14:hiddenFill>
            </a:ext>
          </a:extLst>
        </p:spPr>
      </p:pic>
      <p:sp>
        <p:nvSpPr>
          <p:cNvPr id="18" name="Title 1"/>
          <p:cNvSpPr txBox="1">
            <a:spLocks/>
          </p:cNvSpPr>
          <p:nvPr/>
        </p:nvSpPr>
        <p:spPr>
          <a:xfrm>
            <a:off x="4596771" y="478853"/>
            <a:ext cx="6172829" cy="778932"/>
          </a:xfrm>
          <a:prstGeom prst="rect">
            <a:avLst/>
          </a:prstGeom>
        </p:spPr>
        <p:txBody>
          <a:bodyPr vert="horz" lIns="108837" tIns="54419" rIns="108837" bIns="54419" anchor="b">
            <a:normAutofit/>
          </a:bodyPr>
          <a:lstStyle>
            <a:lvl1pPr algn="l" rtl="0" eaLnBrk="1" latinLnBrk="0" hangingPunct="1">
              <a:spcBef>
                <a:spcPct val="0"/>
              </a:spcBef>
              <a:buNone/>
              <a:defRPr kumimoji="0" sz="2600" b="0" kern="1200" cap="small" baseline="0">
                <a:solidFill>
                  <a:schemeClr val="tx2"/>
                </a:solidFill>
                <a:latin typeface="+mj-lt"/>
                <a:ea typeface="+mj-ea"/>
                <a:cs typeface="+mj-cs"/>
              </a:defRPr>
            </a:lvl1pPr>
          </a:lstStyle>
          <a:p>
            <a:r>
              <a:rPr lang="en-US" sz="4000" b="1" dirty="0">
                <a:solidFill>
                  <a:schemeClr val="tx1"/>
                </a:solidFill>
                <a:effectLst>
                  <a:outerShdw blurRad="38100" dist="38100" dir="2700000" algn="tl">
                    <a:srgbClr val="000000">
                      <a:alpha val="43137"/>
                    </a:srgbClr>
                  </a:outerShdw>
                </a:effectLst>
                <a:latin typeface="Cambria" pitchFamily="18" charset="0"/>
              </a:rPr>
              <a:t>TECHNOLOGIES</a:t>
            </a:r>
          </a:p>
        </p:txBody>
      </p:sp>
      <p:pic>
        <p:nvPicPr>
          <p:cNvPr id="1026" name="Picture 2" descr="HÃ¬nh áº£nh cÃ³ liÃªn qua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64000" y="2588507"/>
            <a:ext cx="4193918" cy="23590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Ã¬nh áº£nh cÃ³ liÃªn qua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30400" y="2941898"/>
            <a:ext cx="1881809" cy="1881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09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b="1" dirty="0"/>
              <a:t/>
            </a:r>
            <a:br>
              <a:rPr lang="en-US" b="1" dirty="0"/>
            </a:br>
            <a:endParaRPr lang="en-US" dirty="0"/>
          </a:p>
        </p:txBody>
      </p:sp>
      <p:sp>
        <p:nvSpPr>
          <p:cNvPr id="5" name="Rectangle 4"/>
          <p:cNvSpPr/>
          <p:nvPr/>
        </p:nvSpPr>
        <p:spPr>
          <a:xfrm>
            <a:off x="3220279" y="543766"/>
            <a:ext cx="7817310" cy="584775"/>
          </a:xfrm>
          <a:prstGeom prst="rect">
            <a:avLst/>
          </a:prstGeom>
        </p:spPr>
        <p:txBody>
          <a:bodyPr wrap="square">
            <a:spAutoFit/>
          </a:bodyPr>
          <a:lstStyle/>
          <a:p>
            <a:r>
              <a:rPr lang="en-US" sz="3200" b="1" dirty="0">
                <a:effectLst>
                  <a:outerShdw blurRad="38100" dist="38100" dir="2700000" algn="tl">
                    <a:srgbClr val="000000">
                      <a:alpha val="43137"/>
                    </a:srgbClr>
                  </a:outerShdw>
                </a:effectLst>
                <a:latin typeface="Cambria" pitchFamily="18" charset="0"/>
              </a:rPr>
              <a:t>System Architectural </a:t>
            </a:r>
            <a:r>
              <a:rPr lang="en-US" sz="3200" b="1" dirty="0" smtClean="0">
                <a:effectLst>
                  <a:outerShdw blurRad="38100" dist="38100" dir="2700000" algn="tl">
                    <a:srgbClr val="000000">
                      <a:alpha val="43137"/>
                    </a:srgbClr>
                  </a:outerShdw>
                </a:effectLst>
                <a:latin typeface="Cambria" pitchFamily="18" charset="0"/>
              </a:rPr>
              <a:t>For Android Design</a:t>
            </a:r>
            <a:endParaRPr lang="en-US" sz="3200" b="1" dirty="0">
              <a:effectLst>
                <a:outerShdw blurRad="38100" dist="38100" dir="2700000" algn="tl">
                  <a:srgbClr val="000000">
                    <a:alpha val="43137"/>
                  </a:srgbClr>
                </a:outerShdw>
              </a:effectLst>
              <a:latin typeface="Cambria" pitchFamily="18" charset="0"/>
            </a:endParaRPr>
          </a:p>
        </p:txBody>
      </p:sp>
      <p:pic>
        <p:nvPicPr>
          <p:cNvPr id="8" name="Picture 7"/>
          <p:cNvPicPr/>
          <p:nvPr/>
        </p:nvPicPr>
        <p:blipFill>
          <a:blip r:embed="rId2"/>
          <a:stretch>
            <a:fillRect/>
          </a:stretch>
        </p:blipFill>
        <p:spPr>
          <a:xfrm>
            <a:off x="3101050" y="1796112"/>
            <a:ext cx="6241733" cy="3968584"/>
          </a:xfrm>
          <a:prstGeom prst="rect">
            <a:avLst/>
          </a:prstGeom>
        </p:spPr>
      </p:pic>
    </p:spTree>
    <p:extLst>
      <p:ext uri="{BB962C8B-B14F-4D97-AF65-F5344CB8AC3E}">
        <p14:creationId xmlns:p14="http://schemas.microsoft.com/office/powerpoint/2010/main" val="3142793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177</TotalTime>
  <Words>682</Words>
  <Application>Microsoft Office PowerPoint</Application>
  <PresentationFormat>Widescreen</PresentationFormat>
  <Paragraphs>142</Paragraphs>
  <Slides>24</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游明朝</vt:lpstr>
      <vt:lpstr>Arial</vt:lpstr>
      <vt:lpstr>Calibri</vt:lpstr>
      <vt:lpstr>Calibri Light</vt:lpstr>
      <vt:lpstr>Cambria</vt:lpstr>
      <vt:lpstr>Cambria Math</vt:lpstr>
      <vt:lpstr>Georgia</vt:lpstr>
      <vt:lpstr>Times New Roman</vt:lpstr>
      <vt:lpstr>Wingdings</vt:lpstr>
      <vt:lpstr>Retrospect</vt:lpstr>
      <vt:lpstr>Application tracking, improving habits for the Vietnamese.</vt:lpstr>
      <vt:lpstr>OUTLINE</vt:lpstr>
      <vt:lpstr>Definition</vt:lpstr>
      <vt:lpstr>PowerPoint Presentation</vt:lpstr>
      <vt:lpstr>PROPOSED SOLUTION</vt:lpstr>
      <vt:lpstr>PowerPoint Presentation</vt:lpstr>
      <vt:lpstr>TECHNOLOGIES</vt:lpstr>
      <vt:lpstr>PowerPoint Presentation</vt:lpstr>
      <vt:lpstr> </vt:lpstr>
      <vt:lpstr> </vt:lpstr>
      <vt:lpstr>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ADVANTAGE/DISADVANTAGE</vt:lpstr>
      <vt:lpstr> </vt:lpstr>
      <vt:lpstr> </vt:lpstr>
      <vt:lpstr>DEMO</vt:lpstr>
      <vt:lpstr>THANK FOR LISTENING Q&amp;A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tracking, improving habits for the Vietnamese.</dc:title>
  <dc:creator>Administrator</dc:creator>
  <cp:lastModifiedBy>Administrator</cp:lastModifiedBy>
  <cp:revision>95</cp:revision>
  <dcterms:created xsi:type="dcterms:W3CDTF">2018-11-29T19:58:43Z</dcterms:created>
  <dcterms:modified xsi:type="dcterms:W3CDTF">2018-12-02T03:30:56Z</dcterms:modified>
</cp:coreProperties>
</file>