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8"/>
  </p:notesMasterIdLst>
  <p:sldIdLst>
    <p:sldId id="256" r:id="rId2"/>
    <p:sldId id="257" r:id="rId3"/>
    <p:sldId id="258" r:id="rId4"/>
    <p:sldId id="268" r:id="rId5"/>
    <p:sldId id="269" r:id="rId6"/>
    <p:sldId id="25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72" r:id="rId15"/>
    <p:sldId id="273" r:id="rId16"/>
    <p:sldId id="274" r:id="rId17"/>
    <p:sldId id="277" r:id="rId18"/>
    <p:sldId id="276" r:id="rId19"/>
    <p:sldId id="275" r:id="rId20"/>
    <p:sldId id="278" r:id="rId21"/>
    <p:sldId id="279" r:id="rId22"/>
    <p:sldId id="265" r:id="rId23"/>
    <p:sldId id="281" r:id="rId24"/>
    <p:sldId id="280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0CC0B-C01A-4B12-A36D-894FB8FAE83B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B09CB-4F22-4D44-901C-878C5D273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3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2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1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0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68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2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58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1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50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00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2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06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723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0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4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7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2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8162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 sz="10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47DB-1F8B-496C-952E-53D0A0D3A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9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80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7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8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33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9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9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214AD1-EAE3-4505-9A4F-31CB8D66BD8A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67A566-13F0-4B2F-B779-183EA64E542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3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2906643" y="703650"/>
            <a:ext cx="8636000" cy="1331505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Cambria" panose="02040503050406030204" pitchFamily="18" charset="0"/>
                <a:cs typeface="Arial" panose="020B0604020202020204" pitchFamily="34" charset="0"/>
              </a:rPr>
              <a:t>Application tracking, improving habits for the Vietnamese.</a:t>
            </a:r>
            <a:endParaRPr lang="en-US" sz="3000" b="1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25067" y="3022600"/>
            <a:ext cx="6197600" cy="32512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vi-VN" dirty="0">
                <a:latin typeface="Cambria" panose="02040503050406030204" pitchFamily="18" charset="0"/>
              </a:rPr>
              <a:t>Lại Đức </a:t>
            </a:r>
            <a:r>
              <a:rPr lang="vi-VN" dirty="0" smtClean="0">
                <a:latin typeface="Cambria" panose="02040503050406030204" pitchFamily="18" charset="0"/>
              </a:rPr>
              <a:t>Hùng</a:t>
            </a:r>
            <a:endParaRPr lang="en-US" dirty="0" smtClean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dirty="0" smtClean="0">
                <a:latin typeface="Cambria" panose="02040503050406030204" pitchFamily="18" charset="0"/>
              </a:rPr>
              <a:t>Lưu Thành Đạt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– </a:t>
            </a:r>
            <a:r>
              <a:rPr lang="vi-VN" dirty="0" smtClean="0">
                <a:latin typeface="Cambria" panose="02040503050406030204" pitchFamily="18" charset="0"/>
              </a:rPr>
              <a:t>SE61124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 – Leader</a:t>
            </a:r>
          </a:p>
          <a:p>
            <a:pPr algn="l">
              <a:lnSpc>
                <a:spcPct val="150000"/>
              </a:lnSpc>
            </a:pPr>
            <a:r>
              <a:rPr lang="vi-VN" dirty="0" smtClean="0">
                <a:latin typeface="Cambria" panose="02040503050406030204" pitchFamily="18" charset="0"/>
              </a:rPr>
              <a:t>Phạm </a:t>
            </a:r>
            <a:r>
              <a:rPr lang="vi-VN" dirty="0">
                <a:latin typeface="Cambria" panose="02040503050406030204" pitchFamily="18" charset="0"/>
              </a:rPr>
              <a:t>Thanh Tùng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– </a:t>
            </a:r>
            <a:r>
              <a:rPr lang="vi-VN" dirty="0" smtClean="0">
                <a:latin typeface="Cambria" panose="02040503050406030204" pitchFamily="18" charset="0"/>
              </a:rPr>
              <a:t>SE61628</a:t>
            </a:r>
            <a:endParaRPr lang="en-US" dirty="0" smtClean="0">
              <a:latin typeface="Cambria" panose="020405030504060302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dirty="0">
                <a:latin typeface="Cambria" panose="02040503050406030204" pitchFamily="18" charset="0"/>
              </a:rPr>
              <a:t>Nguyễn Hữu Thắng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– </a:t>
            </a:r>
            <a:r>
              <a:rPr lang="vi-VN" dirty="0">
                <a:latin typeface="Cambria" panose="02040503050406030204" pitchFamily="18" charset="0"/>
              </a:rPr>
              <a:t>SE62447</a:t>
            </a: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  <a:p>
            <a:pPr algn="l">
              <a:lnSpc>
                <a:spcPct val="150000"/>
              </a:lnSpc>
            </a:pPr>
            <a:r>
              <a:rPr lang="vi-VN" dirty="0">
                <a:latin typeface="Cambria" panose="02040503050406030204" pitchFamily="18" charset="0"/>
              </a:rPr>
              <a:t>Nguyễn Quang Tuyến</a:t>
            </a:r>
            <a:r>
              <a:rPr lang="en-US" dirty="0" smtClean="0">
                <a:solidFill>
                  <a:schemeClr val="tx1"/>
                </a:solidFill>
                <a:latin typeface="Cambria" pitchFamily="18" charset="0"/>
              </a:rPr>
              <a:t>– </a:t>
            </a:r>
            <a:r>
              <a:rPr lang="vi-VN" dirty="0">
                <a:latin typeface="Cambria" panose="02040503050406030204" pitchFamily="18" charset="0"/>
              </a:rPr>
              <a:t>SE62069</a:t>
            </a:r>
            <a:endParaRPr lang="en-US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36171" y="3228766"/>
            <a:ext cx="45719" cy="2800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13117" y="3123853"/>
            <a:ext cx="2844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Cambria" panose="02040503050406030204" pitchFamily="18" charset="0"/>
              </a:rPr>
              <a:t>Supervisor</a:t>
            </a:r>
          </a:p>
          <a:p>
            <a:r>
              <a:rPr lang="en-US" sz="2400" i="1" dirty="0" smtClean="0">
                <a:latin typeface="Cambria" panose="02040503050406030204" pitchFamily="18" charset="0"/>
              </a:rPr>
              <a:t>Group </a:t>
            </a:r>
            <a:r>
              <a:rPr lang="en-US" sz="2400" i="1" dirty="0">
                <a:latin typeface="Cambria" pitchFamily="18" charset="0"/>
              </a:rPr>
              <a:t>Member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5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181600" y="1600200"/>
            <a:ext cx="538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30400" y="16002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ASUS\Desktop\Slide-UniStar\Tech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440" y="1168400"/>
            <a:ext cx="9398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D:\REI-Project\Document\Final report\photo.jp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918" y="2588507"/>
            <a:ext cx="2235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4596771" y="478853"/>
            <a:ext cx="6172829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TECHNOLOGIES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1026" name="Picture 2" descr="HÃ¬nh áº£nh cÃ³ liÃªn qua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588507"/>
            <a:ext cx="4193918" cy="235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Ã¬nh áº£nh cÃ³ liÃªn qua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2941898"/>
            <a:ext cx="1881809" cy="188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9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20279" y="543766"/>
            <a:ext cx="78173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System Architectural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For Android Design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3101050" y="1796112"/>
            <a:ext cx="6241733" cy="396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42934" y="601994"/>
            <a:ext cx="57573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Component Diagram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14" y="2218635"/>
            <a:ext cx="7722447" cy="35932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8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ALGORITHM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151536"/>
                  </p:ext>
                </p:extLst>
              </p:nvPr>
            </p:nvGraphicFramePr>
            <p:xfrm>
              <a:off x="1086678" y="3410074"/>
              <a:ext cx="9594574" cy="512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94574"/>
                  </a:tblGrid>
                  <a:tr h="5125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800"/>
                            </a:spcBef>
                            <a:spcAft>
                              <a:spcPts val="4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3000" dirty="0">
                              <a:effectLst/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     ∀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 ∈{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3000" i="1" dirty="0">
                            <a:solidFill>
                              <a:srgbClr val="666666"/>
                            </a:solidFill>
                            <a:effectLst/>
                            <a:latin typeface="Cambria" panose="02040503050406030204" pitchFamily="18" charset="0"/>
                            <a:ea typeface="Georgia" panose="02040502050405020303" pitchFamily="18" charset="0"/>
                            <a:cs typeface="Georgia" panose="02040502050405020303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151536"/>
                  </p:ext>
                </p:extLst>
              </p:nvPr>
            </p:nvGraphicFramePr>
            <p:xfrm>
              <a:off x="1086678" y="3410074"/>
              <a:ext cx="9594574" cy="512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94574"/>
                  </a:tblGrid>
                  <a:tr h="512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63" t="-1176" r="-127" b="-2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5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287300"/>
                  </p:ext>
                </p:extLst>
              </p:nvPr>
            </p:nvGraphicFramePr>
            <p:xfrm>
              <a:off x="971826" y="2548682"/>
              <a:ext cx="9594574" cy="512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94574"/>
                  </a:tblGrid>
                  <a:tr h="5125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1800"/>
                            </a:spcBef>
                            <a:spcAft>
                              <a:spcPts val="4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sz="30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3000" dirty="0">
                              <a:effectLst/>
                              <a:latin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     ∀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 ∈{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000">
                                  <a:effectLst/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en-US" sz="3000" i="1" dirty="0">
                            <a:solidFill>
                              <a:srgbClr val="666666"/>
                            </a:solidFill>
                            <a:effectLst/>
                            <a:latin typeface="Cambria" panose="02040503050406030204" pitchFamily="18" charset="0"/>
                            <a:ea typeface="Georgia" panose="02040502050405020303" pitchFamily="18" charset="0"/>
                            <a:cs typeface="Georgia" panose="02040502050405020303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287300"/>
                  </p:ext>
                </p:extLst>
              </p:nvPr>
            </p:nvGraphicFramePr>
            <p:xfrm>
              <a:off x="971826" y="2548682"/>
              <a:ext cx="9594574" cy="51257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594574"/>
                  </a:tblGrid>
                  <a:tr h="5125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0">
                          <a:blip r:embed="rId4"/>
                          <a:stretch>
                            <a:fillRect l="-63" t="-1176" r="-127" b="-235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4156" y="3776870"/>
            <a:ext cx="78143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t: is the same display characters are sorted in decreasing turn by user. </a:t>
            </a:r>
          </a:p>
          <a:p>
            <a:r>
              <a:rPr lang="en-US" sz="2000" dirty="0">
                <a:latin typeface="Cambria" panose="02040503050406030204" pitchFamily="18" charset="0"/>
              </a:rPr>
              <a:t>d: is the difficulty of the habit.</a:t>
            </a:r>
          </a:p>
          <a:p>
            <a:r>
              <a:rPr lang="en-US" sz="2000" dirty="0">
                <a:latin typeface="Cambria" panose="02040503050406030204" pitchFamily="18" charset="0"/>
              </a:rPr>
              <a:t>c: is level of users</a:t>
            </a:r>
            <a:r>
              <a:rPr lang="en-US" sz="2000" dirty="0" smtClean="0">
                <a:latin typeface="Cambria" panose="02040503050406030204" pitchFamily="18" charset="0"/>
              </a:rPr>
              <a:t>.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2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67260" y="1966289"/>
            <a:ext cx="22604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 panose="02040503050406030204" pitchFamily="18" charset="0"/>
              </a:rPr>
              <a:t>Level </a:t>
            </a:r>
            <a:r>
              <a:rPr lang="en-US" sz="2500" b="1" dirty="0">
                <a:latin typeface="Cambria" panose="02040503050406030204" pitchFamily="18" charset="0"/>
              </a:rPr>
              <a:t>of users</a:t>
            </a:r>
            <a:r>
              <a:rPr lang="en-US" sz="2500" b="1" dirty="0" smtClean="0">
                <a:latin typeface="Cambria" panose="02040503050406030204" pitchFamily="18" charset="0"/>
              </a:rPr>
              <a:t>.</a:t>
            </a:r>
            <a:endParaRPr lang="en-US" sz="2500" b="1" dirty="0">
              <a:latin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7237" y="2291510"/>
            <a:ext cx="70565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c1: is level 1 – 3</a:t>
            </a:r>
            <a:r>
              <a:rPr lang="en-US" b="1" dirty="0"/>
              <a:t>.</a:t>
            </a:r>
            <a:endParaRPr lang="en-US" dirty="0"/>
          </a:p>
          <a:p>
            <a:r>
              <a:rPr lang="en-US" dirty="0"/>
              <a:t>c2: is level 4 – 6.</a:t>
            </a:r>
          </a:p>
          <a:p>
            <a:r>
              <a:rPr lang="en-US" dirty="0"/>
              <a:t>c3: is level 7 – </a:t>
            </a:r>
            <a:r>
              <a:rPr lang="en-US" dirty="0" smtClean="0"/>
              <a:t>10</a:t>
            </a:r>
          </a:p>
          <a:p>
            <a:r>
              <a:rPr lang="en-US" u="sng" dirty="0"/>
              <a:t>For every time a habit is completed</a:t>
            </a:r>
            <a:r>
              <a:rPr lang="en-US" b="1" u="sng" dirty="0"/>
              <a:t>:</a:t>
            </a:r>
            <a:endParaRPr lang="en-US" u="sng" dirty="0"/>
          </a:p>
          <a:p>
            <a:r>
              <a:rPr lang="en-US" dirty="0"/>
              <a:t>Daily habit</a:t>
            </a:r>
            <a:r>
              <a:rPr lang="en-US" b="1" dirty="0"/>
              <a:t>:</a:t>
            </a:r>
            <a:r>
              <a:rPr lang="en-US" dirty="0"/>
              <a:t> +1 score</a:t>
            </a:r>
          </a:p>
          <a:p>
            <a:r>
              <a:rPr lang="en-US" b="1" dirty="0"/>
              <a:t>	</a:t>
            </a:r>
            <a:r>
              <a:rPr lang="en-US" dirty="0"/>
              <a:t>Weekly habit: +3 score</a:t>
            </a:r>
          </a:p>
          <a:p>
            <a:r>
              <a:rPr lang="en-US" b="1" dirty="0"/>
              <a:t>	</a:t>
            </a:r>
            <a:r>
              <a:rPr lang="en-US" dirty="0"/>
              <a:t>Monthly habit</a:t>
            </a:r>
            <a:r>
              <a:rPr lang="en-US" b="1" dirty="0"/>
              <a:t>:</a:t>
            </a:r>
            <a:r>
              <a:rPr lang="en-US" dirty="0"/>
              <a:t> +12 score</a:t>
            </a:r>
          </a:p>
          <a:p>
            <a:r>
              <a:rPr lang="en-US" b="1" dirty="0"/>
              <a:t>	</a:t>
            </a:r>
            <a:r>
              <a:rPr lang="en-US" dirty="0"/>
              <a:t>Yearly habit</a:t>
            </a:r>
            <a:r>
              <a:rPr lang="en-US" b="1" dirty="0"/>
              <a:t>:</a:t>
            </a:r>
            <a:r>
              <a:rPr lang="en-US" dirty="0"/>
              <a:t> +150 score</a:t>
            </a:r>
          </a:p>
          <a:p>
            <a:r>
              <a:rPr lang="en-US" dirty="0"/>
              <a:t>	* Points are only added at the end of the day / week / month / year</a:t>
            </a:r>
          </a:p>
          <a:p>
            <a:r>
              <a:rPr lang="en-US" u="sng" dirty="0"/>
              <a:t>Habit chain</a:t>
            </a:r>
            <a:r>
              <a:rPr lang="en-US" b="1" u="sng" dirty="0"/>
              <a:t>:</a:t>
            </a:r>
            <a:endParaRPr lang="en-US" u="sng" dirty="0"/>
          </a:p>
          <a:p>
            <a:r>
              <a:rPr lang="en-US" dirty="0"/>
              <a:t>	0 – 7 days: +2 score</a:t>
            </a:r>
          </a:p>
          <a:p>
            <a:r>
              <a:rPr lang="en-US" dirty="0"/>
              <a:t>	7 – 30 days: +4 score</a:t>
            </a:r>
          </a:p>
          <a:p>
            <a:r>
              <a:rPr lang="en-US" dirty="0"/>
              <a:t>	30 – 60 days: +8 score</a:t>
            </a:r>
          </a:p>
          <a:p>
            <a:r>
              <a:rPr lang="en-US" dirty="0"/>
              <a:t>	60 – 180 days: +16 score</a:t>
            </a:r>
          </a:p>
          <a:p>
            <a:r>
              <a:rPr lang="en-US" dirty="0"/>
              <a:t>	&gt;180 days: + 32 score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68762" y="2646902"/>
            <a:ext cx="37370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•Next </a:t>
            </a:r>
            <a:r>
              <a:rPr lang="en-US" dirty="0"/>
              <a:t>level is specified by: current level * 2 + level before of current </a:t>
            </a:r>
            <a:r>
              <a:rPr lang="en-US" dirty="0" smtClean="0"/>
              <a:t>level.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Lv1</a:t>
            </a:r>
            <a:r>
              <a:rPr lang="en-US" b="1" dirty="0"/>
              <a:t>:</a:t>
            </a:r>
            <a:r>
              <a:rPr lang="en-US" dirty="0"/>
              <a:t> 0 </a:t>
            </a:r>
            <a:r>
              <a:rPr lang="en-US" dirty="0" smtClean="0"/>
              <a:t>score</a:t>
            </a:r>
          </a:p>
          <a:p>
            <a:r>
              <a:rPr lang="en-US" dirty="0" smtClean="0"/>
              <a:t>Lv2</a:t>
            </a:r>
            <a:r>
              <a:rPr lang="en-US" dirty="0"/>
              <a:t>: 10 score	</a:t>
            </a:r>
          </a:p>
          <a:p>
            <a:r>
              <a:rPr lang="en-US" dirty="0"/>
              <a:t>Lv3: 20 score</a:t>
            </a:r>
          </a:p>
          <a:p>
            <a:r>
              <a:rPr lang="en-US" dirty="0"/>
              <a:t>Lv4: 50 score</a:t>
            </a:r>
          </a:p>
          <a:p>
            <a:r>
              <a:rPr lang="en-US" dirty="0"/>
              <a:t>Lv5: 120 score</a:t>
            </a:r>
          </a:p>
          <a:p>
            <a:r>
              <a:rPr lang="en-US" dirty="0"/>
              <a:t>Lv6: 290 score</a:t>
            </a:r>
          </a:p>
          <a:p>
            <a:r>
              <a:rPr lang="en-US" dirty="0"/>
              <a:t>Lv7: 700 score</a:t>
            </a:r>
          </a:p>
          <a:p>
            <a:r>
              <a:rPr lang="en-US" dirty="0"/>
              <a:t>Lv8: 1690 score</a:t>
            </a:r>
          </a:p>
          <a:p>
            <a:r>
              <a:rPr lang="en-US" dirty="0"/>
              <a:t>Lv9: 4080 score</a:t>
            </a:r>
          </a:p>
          <a:p>
            <a:r>
              <a:rPr lang="en-US" dirty="0"/>
              <a:t>Lv10: 9850 score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7819" y="2103473"/>
            <a:ext cx="3974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 panose="02040503050406030204" pitchFamily="18" charset="0"/>
              </a:rPr>
              <a:t>T</a:t>
            </a:r>
            <a:r>
              <a:rPr lang="en-US" sz="2500" b="1" dirty="0" smtClean="0">
                <a:latin typeface="Cambria" panose="02040503050406030204" pitchFamily="18" charset="0"/>
              </a:rPr>
              <a:t>he difficulty of the habit.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97448" y="3374623"/>
                <a:ext cx="7108728" cy="688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b="1" dirty="0" smtClean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Difficulty of the habit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𝐓𝐨𝐭𝐚𝐥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𝐨𝐟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𝐭𝐡𝐞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𝐡𝐚𝐛𝐢𝐭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𝐢𝐬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𝐝𝐨𝐧𝐞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𝒔𝒖𝒄𝒄𝒆𝒔𝒔𝒇𝒖𝒍𝒍𝒚</m:t>
                        </m:r>
                      </m:num>
                      <m:den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𝐓𝐨𝐭𝐚𝐥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𝐨𝐟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𝐭𝐡𝐞</m:t>
                        </m:r>
                        <m:r>
                          <a:rPr lang="en-US" sz="2500" b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500" b="1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𝒉𝒂𝒃𝒊𝒕</m:t>
                        </m:r>
                      </m:den>
                    </m:f>
                  </m:oMath>
                </a14:m>
                <a:endParaRPr lang="en-US" sz="2500" b="1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48" y="3374623"/>
                <a:ext cx="7108728" cy="688073"/>
              </a:xfrm>
              <a:prstGeom prst="rect">
                <a:avLst/>
              </a:prstGeom>
              <a:blipFill rotWithShape="0">
                <a:blip r:embed="rId5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02825" y="4377750"/>
                <a:ext cx="4889031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3000" dirty="0" smtClean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游明朝" panose="02020400000000000000" pitchFamily="18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1=1</m:t>
                            </m:r>
                          </m:sub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1=1</m:t>
                            </m:r>
                          </m:sub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游明朝" panose="02020400000000000000" pitchFamily="18" charset="-128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2=1</m:t>
                            </m:r>
                          </m:sub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3000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30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25" y="4377750"/>
                <a:ext cx="4889031" cy="958083"/>
              </a:xfrm>
              <a:prstGeom prst="rect">
                <a:avLst/>
              </a:prstGeom>
              <a:blipFill rotWithShape="0">
                <a:blip r:embed="rId6"/>
                <a:stretch>
                  <a:fillRect l="-2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0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6331" y="3101009"/>
            <a:ext cx="6464643" cy="222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 is the number of successful tracking of the habit.</a:t>
            </a:r>
          </a:p>
          <a:p>
            <a:r>
              <a:rPr lang="en-US" sz="2000" dirty="0"/>
              <a:t>b: is the total tracking of the habit (success or failure).</a:t>
            </a:r>
          </a:p>
          <a:p>
            <a:r>
              <a:rPr lang="en-US" sz="2000" dirty="0"/>
              <a:t>Supposed:</a:t>
            </a:r>
          </a:p>
          <a:p>
            <a:r>
              <a:rPr lang="en-US" sz="2000" dirty="0"/>
              <a:t>p: The habit is done successfully.</a:t>
            </a:r>
          </a:p>
          <a:p>
            <a:r>
              <a:rPr lang="en-US" sz="2000" dirty="0"/>
              <a:t>p = a / b with a / b &gt;= 0.8</a:t>
            </a:r>
          </a:p>
          <a:p>
            <a:r>
              <a:rPr lang="en-US" sz="2000" dirty="0"/>
              <a:t>f: The habit is done unsuccessfully.</a:t>
            </a:r>
          </a:p>
          <a:p>
            <a:r>
              <a:rPr lang="en-US" sz="2000" dirty="0"/>
              <a:t>f = a / b with a / b &lt; 0.8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7819" y="2103473"/>
            <a:ext cx="3974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 panose="02040503050406030204" pitchFamily="18" charset="0"/>
              </a:rPr>
              <a:t>T</a:t>
            </a:r>
            <a:r>
              <a:rPr lang="en-US" sz="2500" b="1" dirty="0" smtClean="0">
                <a:latin typeface="Cambria" panose="02040503050406030204" pitchFamily="18" charset="0"/>
              </a:rPr>
              <a:t>he difficulty of the habit.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9809" y="3706359"/>
            <a:ext cx="3774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 &gt;= 0.8 -&gt; d1: easy habit.</a:t>
            </a:r>
          </a:p>
          <a:p>
            <a:r>
              <a:rPr lang="en-US" sz="2000" dirty="0"/>
              <a:t>0.5 &lt; h &lt; 0.8 -&gt; d2:  medium habit.</a:t>
            </a:r>
          </a:p>
          <a:p>
            <a:r>
              <a:rPr lang="en-US" sz="2000" dirty="0"/>
              <a:t>h &lt; 0.5 -&gt; d3: difficult habit.</a:t>
            </a:r>
          </a:p>
        </p:txBody>
      </p:sp>
    </p:spTree>
    <p:extLst>
      <p:ext uri="{BB962C8B-B14F-4D97-AF65-F5344CB8AC3E}">
        <p14:creationId xmlns:p14="http://schemas.microsoft.com/office/powerpoint/2010/main" val="42030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6331" y="3101009"/>
            <a:ext cx="6464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 &gt;= 0.8 -&gt; d1: easy habit.</a:t>
            </a:r>
          </a:p>
          <a:p>
            <a:r>
              <a:rPr lang="en-US" sz="2000" dirty="0"/>
              <a:t>0.5 &lt; h &lt; 0.8 -&gt; d2:  medium habit.</a:t>
            </a:r>
          </a:p>
          <a:p>
            <a:r>
              <a:rPr lang="en-US" sz="2000" dirty="0"/>
              <a:t>h &lt; 0.5 -&gt; d3: difficult habit.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17819" y="2103473"/>
            <a:ext cx="39740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Cambria" panose="02040503050406030204" pitchFamily="18" charset="0"/>
              </a:rPr>
              <a:t>T</a:t>
            </a:r>
            <a:r>
              <a:rPr lang="en-US" sz="2500" b="1" dirty="0" smtClean="0">
                <a:latin typeface="Cambria" panose="02040503050406030204" pitchFamily="18" charset="0"/>
              </a:rPr>
              <a:t>he difficulty of the habit.</a:t>
            </a:r>
          </a:p>
        </p:txBody>
      </p:sp>
    </p:spTree>
    <p:extLst>
      <p:ext uri="{BB962C8B-B14F-4D97-AF65-F5344CB8AC3E}">
        <p14:creationId xmlns:p14="http://schemas.microsoft.com/office/powerpoint/2010/main" val="352252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6771" y="478853"/>
            <a:ext cx="4470400" cy="778932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209800"/>
            <a:ext cx="7010400" cy="426415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</a:rPr>
              <a:t>Problems</a:t>
            </a:r>
            <a:endParaRPr lang="en-US" dirty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Proposed solution</a:t>
            </a:r>
          </a:p>
          <a:p>
            <a:r>
              <a:rPr lang="en-US" dirty="0" smtClean="0">
                <a:latin typeface="Cambria" pitchFamily="18" charset="0"/>
              </a:rPr>
              <a:t>Technology</a:t>
            </a:r>
          </a:p>
          <a:p>
            <a:r>
              <a:rPr lang="en-US" dirty="0" smtClean="0">
                <a:latin typeface="Cambria" pitchFamily="18" charset="0"/>
              </a:rPr>
              <a:t>Algorithm</a:t>
            </a:r>
          </a:p>
          <a:p>
            <a:r>
              <a:rPr lang="en-US" dirty="0" smtClean="0">
                <a:latin typeface="Cambria" pitchFamily="18" charset="0"/>
              </a:rPr>
              <a:t>Advantage/ Disadvantage</a:t>
            </a:r>
            <a:endParaRPr lang="en-US" dirty="0">
              <a:latin typeface="Cambria" pitchFamily="18" charset="0"/>
            </a:endParaRPr>
          </a:p>
          <a:p>
            <a:r>
              <a:rPr lang="en-US" dirty="0" smtClean="0">
                <a:latin typeface="Cambria" pitchFamily="18" charset="0"/>
              </a:rPr>
              <a:t>Feature &amp; Demo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17148" y="1732722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3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1698" y="1871801"/>
            <a:ext cx="12908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latin typeface="Cambria" panose="02040503050406030204" pitchFamily="18" charset="0"/>
              </a:rPr>
              <a:t>Applies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67583" y="2433673"/>
                <a:ext cx="6096000" cy="377141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dirty="0" smtClean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If c1 applies: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1=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,∀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nary>
                              </m:den>
                            </m:f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≥0.8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If c2 applies: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2=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0.5&lt;</m:t>
                        </m:r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,∀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nary>
                              </m:den>
                            </m:f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&lt;0.8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	</a:t>
                </a:r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  <a:p>
                <a:pPr>
                  <a:lnSpc>
                    <a:spcPct val="106000"/>
                  </a:lnSpc>
                  <a:spcAft>
                    <a:spcPts val="800"/>
                  </a:spcAft>
                </a:pPr>
                <a:r>
                  <a:rPr lang="en-US" dirty="0">
                    <a:effectLst/>
                    <a:latin typeface="Cambria" panose="02040503050406030204" pitchFamily="18" charset="0"/>
                    <a:ea typeface="游明朝" panose="02020400000000000000" pitchFamily="18" charset="-128"/>
                    <a:cs typeface="Times New Roman" panose="02020603050405020304" pitchFamily="18" charset="0"/>
                  </a:rPr>
                  <a:t>If c3 applies: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3=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,∀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游明朝" panose="02020400000000000000" pitchFamily="18" charset="-128"/>
                                <a:cs typeface="Times New Roman" panose="02020603050405020304" pitchFamily="18" charset="0"/>
                              </a:rPr>
                              <m:t>∗</m:t>
                            </m:r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1=1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</m:nary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游明朝" panose="02020400000000000000" pitchFamily="18" charset="-128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2=1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游明朝" panose="02020400000000000000" pitchFamily="18" charset="-128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游明朝" panose="02020400000000000000" pitchFamily="18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e>
                                </m:nary>
                              </m:den>
                            </m:f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&lt;0.5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83" y="2433673"/>
                <a:ext cx="6096000" cy="3771417"/>
              </a:xfrm>
              <a:prstGeom prst="rect">
                <a:avLst/>
              </a:prstGeom>
              <a:blipFill rotWithShape="0">
                <a:blip r:embed="rId5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98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3082" y="517799"/>
            <a:ext cx="65733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500" b="1" i="1" dirty="0">
                <a:latin typeface="Cambria" panose="02040503050406030204" pitchFamily="18" charset="0"/>
              </a:rPr>
              <a:t>Recommend the best habits for users by linear programming </a:t>
            </a:r>
            <a:r>
              <a:rPr lang="en-US" sz="2500" b="1" i="1" dirty="0" smtClean="0">
                <a:latin typeface="Cambria" panose="02040503050406030204" pitchFamily="18" charset="0"/>
              </a:rPr>
              <a:t>algorithm</a:t>
            </a:r>
            <a:endParaRPr lang="en-US" sz="2500" b="1" i="1" dirty="0">
              <a:latin typeface="Cambria" panose="020405030504060302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958793" y="1709773"/>
            <a:ext cx="6192372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550504" y="1709773"/>
            <a:ext cx="1493889" cy="1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ASUS\Desktop\Slide-UniStar\algorith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583" y="1379573"/>
            <a:ext cx="723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48245" y="3123501"/>
                <a:ext cx="6464643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 total, the complexity of this algorithm is </a:t>
                </a:r>
                <a:r>
                  <a:rPr lang="en-US" sz="2000" b="1" dirty="0"/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/>
                  <a:t>).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245" y="3123501"/>
                <a:ext cx="6464643" cy="407099"/>
              </a:xfrm>
              <a:prstGeom prst="rect">
                <a:avLst/>
              </a:prstGeom>
              <a:blipFill rotWithShape="0">
                <a:blip r:embed="rId5"/>
                <a:stretch>
                  <a:fillRect l="-1038"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235399" y="2075865"/>
            <a:ext cx="2044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Complexity</a:t>
            </a:r>
            <a:endParaRPr lang="en-US" sz="2500" b="1" dirty="0" smtClean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8229600" cy="812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ADVANTAGE/DISADVANTAGE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8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42934" y="601994"/>
            <a:ext cx="2949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Advantages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4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42934" y="601994"/>
            <a:ext cx="2949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Disadvantages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6539" y="2822712"/>
            <a:ext cx="1014322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2500" dirty="0" smtClean="0"/>
              <a:t>• Vietnamese </a:t>
            </a:r>
            <a:r>
              <a:rPr lang="en-US" sz="2500" dirty="0"/>
              <a:t>users do not have the official application for tracking habit</a:t>
            </a:r>
            <a:r>
              <a:rPr lang="en-US" sz="2500" dirty="0" smtClean="0"/>
              <a:t>.</a:t>
            </a:r>
          </a:p>
          <a:p>
            <a:pPr lvl="1"/>
            <a:endParaRPr lang="en-US" sz="2500" dirty="0"/>
          </a:p>
          <a:p>
            <a:pPr lvl="1"/>
            <a:r>
              <a:rPr lang="en-US" sz="2500" dirty="0" smtClean="0"/>
              <a:t>• Customer </a:t>
            </a:r>
            <a:r>
              <a:rPr lang="en-US" sz="2500" dirty="0"/>
              <a:t>easily give up on using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32279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DEMO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429000"/>
            <a:ext cx="7213600" cy="1828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THANK FOR LISTENING</a:t>
            </a:r>
            <a:b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Q&amp;A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8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PROBLEMS</a:t>
            </a:r>
            <a:endParaRPr lang="en-US" sz="4667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96771" y="478853"/>
            <a:ext cx="4470400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2052" name="Picture 4" descr="Káº¿t quáº£ hÃ¬nh áº£nh cho use smartpho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91" y="2431349"/>
            <a:ext cx="4376643" cy="273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8453" y="2463378"/>
            <a:ext cx="5574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• Today, most people use smartphones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8311" y="3225803"/>
            <a:ext cx="54944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• However, there is not a specific application for Vietnamese people to create habits, manage daily habits and track habits.</a:t>
            </a:r>
            <a:endParaRPr lang="en-US" sz="2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4596771" y="478853"/>
            <a:ext cx="4470400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PROBLEMS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32801" y="2745770"/>
            <a:ext cx="5848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ambria" panose="02040503050406030204" pitchFamily="18" charset="0"/>
              </a:rPr>
              <a:t>• The existing tracking habit applications are from foreign developer and thus may not really applicable for Vietnamese users.</a:t>
            </a:r>
            <a:endParaRPr lang="en-US" sz="2400" b="1" dirty="0">
              <a:latin typeface="Cambria" panose="02040503050406030204" pitchFamily="18" charset="0"/>
            </a:endParaRPr>
          </a:p>
        </p:txBody>
      </p:sp>
      <p:pic>
        <p:nvPicPr>
          <p:cNvPr id="5122" name="Picture 2" descr="Káº¿t quáº£ hÃ¬nh áº£nh cho khÃ³ dÃ¹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54" y="2569393"/>
            <a:ext cx="4412573" cy="247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76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PROPOSED SOLUTION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96771" y="478853"/>
            <a:ext cx="6172829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PROPOSED SOLUTION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6146" name="Picture 2" descr="HÃ¬nh áº£nh cÃ³ liÃªn qu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00" y="1850818"/>
            <a:ext cx="8449229" cy="475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4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4596771" y="478853"/>
            <a:ext cx="6172829" cy="778932"/>
          </a:xfrm>
          <a:prstGeom prst="rect">
            <a:avLst/>
          </a:prstGeom>
        </p:spPr>
        <p:txBody>
          <a:bodyPr vert="horz" lIns="108837" tIns="54419" rIns="108837" bIns="54419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600" b="0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PROPOSED SOLUTION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1" y="101358"/>
            <a:ext cx="1614283" cy="1469592"/>
          </a:xfrm>
          <a:prstGeom prst="rect">
            <a:avLst/>
          </a:prstGeom>
        </p:spPr>
      </p:pic>
      <p:pic>
        <p:nvPicPr>
          <p:cNvPr id="7170" name="Picture 2" descr="Káº¿t quáº£ hÃ¬nh áº£nh cho sá»­ dá»¥ng Äiá»n thoáº¡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62" y="1942616"/>
            <a:ext cx="6634472" cy="44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9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0" y="3429001"/>
            <a:ext cx="6807200" cy="81279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667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TECHNOLOGIES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30400" y="1600200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480800" y="279400"/>
            <a:ext cx="0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1379200" y="517799"/>
            <a:ext cx="0" cy="2708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458" y="1756211"/>
            <a:ext cx="1614283" cy="146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7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505</Words>
  <Application>Microsoft Office PowerPoint</Application>
  <PresentationFormat>Widescreen</PresentationFormat>
  <Paragraphs>130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游明朝</vt:lpstr>
      <vt:lpstr>Arial</vt:lpstr>
      <vt:lpstr>Calibri</vt:lpstr>
      <vt:lpstr>Calibri Light</vt:lpstr>
      <vt:lpstr>Cambria</vt:lpstr>
      <vt:lpstr>Cambria Math</vt:lpstr>
      <vt:lpstr>Georgia</vt:lpstr>
      <vt:lpstr>Times New Roman</vt:lpstr>
      <vt:lpstr>Wingdings</vt:lpstr>
      <vt:lpstr>Retrospect</vt:lpstr>
      <vt:lpstr>Application tracking, improving habits for the Vietnamese.</vt:lpstr>
      <vt:lpstr>OUTLINE</vt:lpstr>
      <vt:lpstr>PROBLEMS</vt:lpstr>
      <vt:lpstr>PowerPoint Presentation</vt:lpstr>
      <vt:lpstr>PowerPoint Presentation</vt:lpstr>
      <vt:lpstr>PROPOSED SOLUTION</vt:lpstr>
      <vt:lpstr>PowerPoint Presentation</vt:lpstr>
      <vt:lpstr>PowerPoint Presentation</vt:lpstr>
      <vt:lpstr>TECHNOLOGIES</vt:lpstr>
      <vt:lpstr>PowerPoint Presentation</vt:lpstr>
      <vt:lpstr> </vt:lpstr>
      <vt:lpstr> 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ADVANTAGE/DISADVANTAGE</vt:lpstr>
      <vt:lpstr> </vt:lpstr>
      <vt:lpstr> </vt:lpstr>
      <vt:lpstr>DEMO</vt:lpstr>
      <vt:lpstr>THANK FOR LISTENING 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tracking, improving habits for the Vietnamese.</dc:title>
  <dc:creator>Administrator</dc:creator>
  <cp:lastModifiedBy>Administrator</cp:lastModifiedBy>
  <cp:revision>67</cp:revision>
  <dcterms:created xsi:type="dcterms:W3CDTF">2018-11-29T19:58:43Z</dcterms:created>
  <dcterms:modified xsi:type="dcterms:W3CDTF">2018-11-29T21:47:00Z</dcterms:modified>
</cp:coreProperties>
</file>