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8"/>
  </p:notesMasterIdLst>
  <p:sldIdLst>
    <p:sldId id="256" r:id="rId2"/>
    <p:sldId id="257" r:id="rId3"/>
    <p:sldId id="258" r:id="rId4"/>
    <p:sldId id="268" r:id="rId5"/>
    <p:sldId id="269" r:id="rId6"/>
    <p:sldId id="259" r:id="rId7"/>
    <p:sldId id="270" r:id="rId8"/>
    <p:sldId id="271" r:id="rId9"/>
    <p:sldId id="260" r:id="rId10"/>
    <p:sldId id="261" r:id="rId11"/>
    <p:sldId id="262" r:id="rId12"/>
    <p:sldId id="263" r:id="rId13"/>
    <p:sldId id="264" r:id="rId14"/>
    <p:sldId id="272" r:id="rId15"/>
    <p:sldId id="273" r:id="rId16"/>
    <p:sldId id="274" r:id="rId17"/>
    <p:sldId id="277" r:id="rId18"/>
    <p:sldId id="276" r:id="rId19"/>
    <p:sldId id="275" r:id="rId20"/>
    <p:sldId id="278" r:id="rId21"/>
    <p:sldId id="279" r:id="rId22"/>
    <p:sldId id="265" r:id="rId23"/>
    <p:sldId id="281" r:id="rId24"/>
    <p:sldId id="280" r:id="rId25"/>
    <p:sldId id="266"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98" autoAdjust="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0CC0B-C01A-4B12-A36D-894FB8FAE83B}"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B09CB-4F22-4D44-901C-878C5D273FE9}" type="slidenum">
              <a:rPr lang="en-US" smtClean="0"/>
              <a:t>‹#›</a:t>
            </a:fld>
            <a:endParaRPr lang="en-US"/>
          </a:p>
        </p:txBody>
      </p:sp>
    </p:spTree>
    <p:extLst>
      <p:ext uri="{BB962C8B-B14F-4D97-AF65-F5344CB8AC3E}">
        <p14:creationId xmlns:p14="http://schemas.microsoft.com/office/powerpoint/2010/main" val="120013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1</a:t>
            </a:fld>
            <a:endParaRPr lang="en-US"/>
          </a:p>
        </p:txBody>
      </p:sp>
    </p:spTree>
    <p:extLst>
      <p:ext uri="{BB962C8B-B14F-4D97-AF65-F5344CB8AC3E}">
        <p14:creationId xmlns:p14="http://schemas.microsoft.com/office/powerpoint/2010/main" val="2730882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10</a:t>
            </a:fld>
            <a:endParaRPr lang="en-US"/>
          </a:p>
        </p:txBody>
      </p:sp>
    </p:spTree>
    <p:extLst>
      <p:ext uri="{BB962C8B-B14F-4D97-AF65-F5344CB8AC3E}">
        <p14:creationId xmlns:p14="http://schemas.microsoft.com/office/powerpoint/2010/main" val="126436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13</a:t>
            </a:fld>
            <a:endParaRPr lang="en-US"/>
          </a:p>
        </p:txBody>
      </p:sp>
    </p:spTree>
    <p:extLst>
      <p:ext uri="{BB962C8B-B14F-4D97-AF65-F5344CB8AC3E}">
        <p14:creationId xmlns:p14="http://schemas.microsoft.com/office/powerpoint/2010/main" val="1805408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14</a:t>
            </a:fld>
            <a:endParaRPr lang="en-US"/>
          </a:p>
        </p:txBody>
      </p:sp>
    </p:spTree>
    <p:extLst>
      <p:ext uri="{BB962C8B-B14F-4D97-AF65-F5344CB8AC3E}">
        <p14:creationId xmlns:p14="http://schemas.microsoft.com/office/powerpoint/2010/main" val="1190368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15</a:t>
            </a:fld>
            <a:endParaRPr lang="en-US"/>
          </a:p>
        </p:txBody>
      </p:sp>
    </p:spTree>
    <p:extLst>
      <p:ext uri="{BB962C8B-B14F-4D97-AF65-F5344CB8AC3E}">
        <p14:creationId xmlns:p14="http://schemas.microsoft.com/office/powerpoint/2010/main" val="221880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16</a:t>
            </a:fld>
            <a:endParaRPr lang="en-US"/>
          </a:p>
        </p:txBody>
      </p:sp>
    </p:spTree>
    <p:extLst>
      <p:ext uri="{BB962C8B-B14F-4D97-AF65-F5344CB8AC3E}">
        <p14:creationId xmlns:p14="http://schemas.microsoft.com/office/powerpoint/2010/main" val="974727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17</a:t>
            </a:fld>
            <a:endParaRPr lang="en-US"/>
          </a:p>
        </p:txBody>
      </p:sp>
    </p:spTree>
    <p:extLst>
      <p:ext uri="{BB962C8B-B14F-4D97-AF65-F5344CB8AC3E}">
        <p14:creationId xmlns:p14="http://schemas.microsoft.com/office/powerpoint/2010/main" val="4203558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18</a:t>
            </a:fld>
            <a:endParaRPr lang="en-US"/>
          </a:p>
        </p:txBody>
      </p:sp>
    </p:spTree>
    <p:extLst>
      <p:ext uri="{BB962C8B-B14F-4D97-AF65-F5344CB8AC3E}">
        <p14:creationId xmlns:p14="http://schemas.microsoft.com/office/powerpoint/2010/main" val="2491511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19</a:t>
            </a:fld>
            <a:endParaRPr lang="en-US"/>
          </a:p>
        </p:txBody>
      </p:sp>
    </p:spTree>
    <p:extLst>
      <p:ext uri="{BB962C8B-B14F-4D97-AF65-F5344CB8AC3E}">
        <p14:creationId xmlns:p14="http://schemas.microsoft.com/office/powerpoint/2010/main" val="2130150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20</a:t>
            </a:fld>
            <a:endParaRPr lang="en-US"/>
          </a:p>
        </p:txBody>
      </p:sp>
    </p:spTree>
    <p:extLst>
      <p:ext uri="{BB962C8B-B14F-4D97-AF65-F5344CB8AC3E}">
        <p14:creationId xmlns:p14="http://schemas.microsoft.com/office/powerpoint/2010/main" val="3835900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21</a:t>
            </a:fld>
            <a:endParaRPr lang="en-US"/>
          </a:p>
        </p:txBody>
      </p:sp>
    </p:spTree>
    <p:extLst>
      <p:ext uri="{BB962C8B-B14F-4D97-AF65-F5344CB8AC3E}">
        <p14:creationId xmlns:p14="http://schemas.microsoft.com/office/powerpoint/2010/main" val="421592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2</a:t>
            </a:fld>
            <a:endParaRPr lang="en-US"/>
          </a:p>
        </p:txBody>
      </p:sp>
    </p:spTree>
    <p:extLst>
      <p:ext uri="{BB962C8B-B14F-4D97-AF65-F5344CB8AC3E}">
        <p14:creationId xmlns:p14="http://schemas.microsoft.com/office/powerpoint/2010/main" val="1811306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22</a:t>
            </a:fld>
            <a:endParaRPr lang="en-US"/>
          </a:p>
        </p:txBody>
      </p:sp>
    </p:spTree>
    <p:extLst>
      <p:ext uri="{BB962C8B-B14F-4D97-AF65-F5344CB8AC3E}">
        <p14:creationId xmlns:p14="http://schemas.microsoft.com/office/powerpoint/2010/main" val="3853872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vi-VN" dirty="0" smtClean="0"/>
              <a:t>VHT sẽ là một người đồng hành toàn diện của bạn trên con đường hoàn thiện mục tiêu đề ra, giúp bạn giữ được những thói quen tốt và loại bỏ các thói xấu. </a:t>
            </a:r>
            <a:endParaRPr lang="en-US" dirty="0" smtClean="0"/>
          </a:p>
          <a:p>
            <a:r>
              <a:rPr lang="en-US" dirty="0" smtClean="0"/>
              <a:t>- </a:t>
            </a:r>
            <a:r>
              <a:rPr lang="vi-VN" dirty="0" smtClean="0"/>
              <a:t>Bạn sẽ bắt đầu bằng việc bổ sung thói quen, mục tiêu. </a:t>
            </a:r>
            <a:endParaRPr lang="en-US" dirty="0" smtClean="0"/>
          </a:p>
          <a:p>
            <a:r>
              <a:rPr lang="en-US" dirty="0" smtClean="0"/>
              <a:t>- </a:t>
            </a:r>
            <a:r>
              <a:rPr lang="vi-VN" dirty="0" smtClean="0"/>
              <a:t>Các tiện ích về lịch, nhắc nhở, ghi chú hay timeline sẽ giúp bạn dễ dàng hơn để sắp xếp mọi thứ.</a:t>
            </a:r>
            <a:endParaRPr lang="en-US" dirty="0"/>
          </a:p>
        </p:txBody>
      </p:sp>
      <p:sp>
        <p:nvSpPr>
          <p:cNvPr id="4" name="Slide Number Placeholder 3"/>
          <p:cNvSpPr>
            <a:spLocks noGrp="1"/>
          </p:cNvSpPr>
          <p:nvPr>
            <p:ph type="sldNum" sz="quarter" idx="10"/>
          </p:nvPr>
        </p:nvSpPr>
        <p:spPr/>
        <p:txBody>
          <a:bodyPr/>
          <a:lstStyle/>
          <a:p>
            <a:fld id="{A78B09CB-4F22-4D44-901C-878C5D273FE9}" type="slidenum">
              <a:rPr lang="en-US" smtClean="0"/>
              <a:t>23</a:t>
            </a:fld>
            <a:endParaRPr lang="en-US"/>
          </a:p>
        </p:txBody>
      </p:sp>
    </p:spTree>
    <p:extLst>
      <p:ext uri="{BB962C8B-B14F-4D97-AF65-F5344CB8AC3E}">
        <p14:creationId xmlns:p14="http://schemas.microsoft.com/office/powerpoint/2010/main" val="857490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25</a:t>
            </a:fld>
            <a:endParaRPr lang="en-US"/>
          </a:p>
        </p:txBody>
      </p:sp>
    </p:spTree>
    <p:extLst>
      <p:ext uri="{BB962C8B-B14F-4D97-AF65-F5344CB8AC3E}">
        <p14:creationId xmlns:p14="http://schemas.microsoft.com/office/powerpoint/2010/main" val="1566133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26</a:t>
            </a:fld>
            <a:endParaRPr lang="en-US"/>
          </a:p>
        </p:txBody>
      </p:sp>
    </p:spTree>
    <p:extLst>
      <p:ext uri="{BB962C8B-B14F-4D97-AF65-F5344CB8AC3E}">
        <p14:creationId xmlns:p14="http://schemas.microsoft.com/office/powerpoint/2010/main" val="50705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04A47DB-1F8B-496C-952E-53D0A0D3ABF6}" type="slidenum">
              <a:rPr lang="en-US" smtClean="0"/>
              <a:t>3</a:t>
            </a:fld>
            <a:endParaRPr lang="en-US"/>
          </a:p>
        </p:txBody>
      </p:sp>
    </p:spTree>
    <p:extLst>
      <p:ext uri="{BB962C8B-B14F-4D97-AF65-F5344CB8AC3E}">
        <p14:creationId xmlns:p14="http://schemas.microsoft.com/office/powerpoint/2010/main" val="3097798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a:t>
            </a:fld>
            <a:endParaRPr lang="en-US"/>
          </a:p>
        </p:txBody>
      </p:sp>
    </p:spTree>
    <p:extLst>
      <p:ext uri="{BB962C8B-B14F-4D97-AF65-F5344CB8AC3E}">
        <p14:creationId xmlns:p14="http://schemas.microsoft.com/office/powerpoint/2010/main" val="3696570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a:t>
            </a:fld>
            <a:endParaRPr lang="en-US"/>
          </a:p>
        </p:txBody>
      </p:sp>
    </p:spTree>
    <p:extLst>
      <p:ext uri="{BB962C8B-B14F-4D97-AF65-F5344CB8AC3E}">
        <p14:creationId xmlns:p14="http://schemas.microsoft.com/office/powerpoint/2010/main" val="357353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a:t>
            </a:fld>
            <a:endParaRPr lang="en-US"/>
          </a:p>
        </p:txBody>
      </p:sp>
    </p:spTree>
    <p:extLst>
      <p:ext uri="{BB962C8B-B14F-4D97-AF65-F5344CB8AC3E}">
        <p14:creationId xmlns:p14="http://schemas.microsoft.com/office/powerpoint/2010/main" val="3587004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7</a:t>
            </a:fld>
            <a:endParaRPr lang="en-US"/>
          </a:p>
        </p:txBody>
      </p:sp>
    </p:spTree>
    <p:extLst>
      <p:ext uri="{BB962C8B-B14F-4D97-AF65-F5344CB8AC3E}">
        <p14:creationId xmlns:p14="http://schemas.microsoft.com/office/powerpoint/2010/main" val="380497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a:t>
            </a:fld>
            <a:endParaRPr lang="en-US"/>
          </a:p>
        </p:txBody>
      </p:sp>
    </p:spTree>
    <p:extLst>
      <p:ext uri="{BB962C8B-B14F-4D97-AF65-F5344CB8AC3E}">
        <p14:creationId xmlns:p14="http://schemas.microsoft.com/office/powerpoint/2010/main" val="4036152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9</a:t>
            </a:fld>
            <a:endParaRPr lang="en-US"/>
          </a:p>
        </p:txBody>
      </p:sp>
    </p:spTree>
    <p:extLst>
      <p:ext uri="{BB962C8B-B14F-4D97-AF65-F5344CB8AC3E}">
        <p14:creationId xmlns:p14="http://schemas.microsoft.com/office/powerpoint/2010/main" val="2372194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214AD1-EAE3-4505-9A4F-31CB8D66BD8A}"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A566-13F0-4B2F-B779-183EA64E54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80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214AD1-EAE3-4505-9A4F-31CB8D66BD8A}"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308897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214AD1-EAE3-4505-9A4F-31CB8D66BD8A}"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308668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214AD1-EAE3-4505-9A4F-31CB8D66BD8A}"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88722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14AD1-EAE3-4505-9A4F-31CB8D66BD8A}"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A566-13F0-4B2F-B779-183EA64E54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33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214AD1-EAE3-4505-9A4F-31CB8D66BD8A}"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269959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214AD1-EAE3-4505-9A4F-31CB8D66BD8A}"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155809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214AD1-EAE3-4505-9A4F-31CB8D66BD8A}"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412526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214AD1-EAE3-4505-9A4F-31CB8D66BD8A}" type="datetimeFigureOut">
              <a:rPr lang="en-US" smtClean="0"/>
              <a:t>11/30/2018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17492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214AD1-EAE3-4505-9A4F-31CB8D66BD8A}" type="datetimeFigureOut">
              <a:rPr lang="en-US" smtClean="0"/>
              <a:t>11/30/2018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67A566-13F0-4B2F-B779-183EA64E542F}" type="slidenum">
              <a:rPr lang="en-US" smtClean="0"/>
              <a:t>‹#›</a:t>
            </a:fld>
            <a:endParaRPr lang="en-US"/>
          </a:p>
        </p:txBody>
      </p:sp>
    </p:spTree>
    <p:extLst>
      <p:ext uri="{BB962C8B-B14F-4D97-AF65-F5344CB8AC3E}">
        <p14:creationId xmlns:p14="http://schemas.microsoft.com/office/powerpoint/2010/main" val="77621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14AD1-EAE3-4505-9A4F-31CB8D66BD8A}"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40917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214AD1-EAE3-4505-9A4F-31CB8D66BD8A}" type="datetimeFigureOut">
              <a:rPr lang="en-US" smtClean="0"/>
              <a:t>11/30/2018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67A566-13F0-4B2F-B779-183EA64E542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39484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2906643" y="703650"/>
            <a:ext cx="8636000" cy="1331505"/>
          </a:xfrm>
        </p:spPr>
        <p:txBody>
          <a:bodyPr>
            <a:normAutofit/>
          </a:bodyPr>
          <a:lstStyle/>
          <a:p>
            <a:r>
              <a:rPr lang="en-US" sz="3000" b="1" dirty="0" smtClean="0">
                <a:latin typeface="Cambria" panose="02040503050406030204" pitchFamily="18" charset="0"/>
                <a:cs typeface="Arial" panose="020B0604020202020204" pitchFamily="34" charset="0"/>
              </a:rPr>
              <a:t>Application tracking, improving habits for the Vietnamese.</a:t>
            </a:r>
            <a:endParaRPr lang="en-US" sz="3000" b="1" dirty="0">
              <a:latin typeface="Cambria" panose="02040503050406030204" pitchFamily="18" charset="0"/>
              <a:cs typeface="Arial" panose="020B0604020202020204" pitchFamily="34" charset="0"/>
            </a:endParaRPr>
          </a:p>
        </p:txBody>
      </p:sp>
      <p:sp>
        <p:nvSpPr>
          <p:cNvPr id="3" name="Subtitle 2"/>
          <p:cNvSpPr>
            <a:spLocks noGrp="1"/>
          </p:cNvSpPr>
          <p:nvPr>
            <p:ph type="subTitle" idx="1"/>
          </p:nvPr>
        </p:nvSpPr>
        <p:spPr>
          <a:xfrm>
            <a:off x="5825067" y="3022600"/>
            <a:ext cx="6197600" cy="3251200"/>
          </a:xfrm>
        </p:spPr>
        <p:txBody>
          <a:bodyPr>
            <a:normAutofit fontScale="92500" lnSpcReduction="10000"/>
          </a:bodyPr>
          <a:lstStyle/>
          <a:p>
            <a:pPr algn="l">
              <a:lnSpc>
                <a:spcPct val="150000"/>
              </a:lnSpc>
            </a:pPr>
            <a:r>
              <a:rPr lang="vi-VN" dirty="0">
                <a:latin typeface="Cambria" panose="02040503050406030204" pitchFamily="18" charset="0"/>
              </a:rPr>
              <a:t>Lại Đức </a:t>
            </a:r>
            <a:r>
              <a:rPr lang="vi-VN" dirty="0" smtClean="0">
                <a:latin typeface="Cambria" panose="02040503050406030204" pitchFamily="18" charset="0"/>
              </a:rPr>
              <a:t>Hùng</a:t>
            </a:r>
            <a:endParaRPr lang="en-US" dirty="0" smtClean="0">
              <a:latin typeface="Cambria" panose="02040503050406030204" pitchFamily="18" charset="0"/>
            </a:endParaRPr>
          </a:p>
          <a:p>
            <a:pPr algn="l">
              <a:lnSpc>
                <a:spcPct val="150000"/>
              </a:lnSpc>
            </a:pPr>
            <a:r>
              <a:rPr lang="vi-VN" dirty="0" smtClean="0">
                <a:latin typeface="Cambria" panose="02040503050406030204" pitchFamily="18" charset="0"/>
              </a:rPr>
              <a:t>Lưu Thành Đạt</a:t>
            </a:r>
            <a:r>
              <a:rPr lang="en-US" dirty="0" smtClean="0">
                <a:solidFill>
                  <a:schemeClr val="tx1"/>
                </a:solidFill>
                <a:latin typeface="Cambria" pitchFamily="18" charset="0"/>
              </a:rPr>
              <a:t>– </a:t>
            </a:r>
            <a:r>
              <a:rPr lang="vi-VN" dirty="0" smtClean="0">
                <a:latin typeface="Cambria" panose="02040503050406030204" pitchFamily="18" charset="0"/>
              </a:rPr>
              <a:t>SE61124</a:t>
            </a:r>
            <a:r>
              <a:rPr lang="en-US" dirty="0" smtClean="0">
                <a:solidFill>
                  <a:schemeClr val="tx1"/>
                </a:solidFill>
                <a:latin typeface="Cambria" pitchFamily="18" charset="0"/>
              </a:rPr>
              <a:t> – Leader</a:t>
            </a:r>
          </a:p>
          <a:p>
            <a:pPr algn="l">
              <a:lnSpc>
                <a:spcPct val="150000"/>
              </a:lnSpc>
            </a:pPr>
            <a:r>
              <a:rPr lang="vi-VN" dirty="0" smtClean="0">
                <a:latin typeface="Cambria" panose="02040503050406030204" pitchFamily="18" charset="0"/>
              </a:rPr>
              <a:t>Phạm </a:t>
            </a:r>
            <a:r>
              <a:rPr lang="vi-VN" dirty="0">
                <a:latin typeface="Cambria" panose="02040503050406030204" pitchFamily="18" charset="0"/>
              </a:rPr>
              <a:t>Thanh Tùng</a:t>
            </a:r>
            <a:r>
              <a:rPr lang="en-US" dirty="0" smtClean="0">
                <a:solidFill>
                  <a:schemeClr val="tx1"/>
                </a:solidFill>
                <a:latin typeface="Cambria" pitchFamily="18" charset="0"/>
              </a:rPr>
              <a:t>– </a:t>
            </a:r>
            <a:r>
              <a:rPr lang="vi-VN" dirty="0" smtClean="0">
                <a:latin typeface="Cambria" panose="02040503050406030204" pitchFamily="18" charset="0"/>
              </a:rPr>
              <a:t>SE61628</a:t>
            </a:r>
            <a:endParaRPr lang="en-US" dirty="0" smtClean="0">
              <a:latin typeface="Cambria" panose="02040503050406030204" pitchFamily="18" charset="0"/>
            </a:endParaRPr>
          </a:p>
          <a:p>
            <a:pPr algn="l">
              <a:lnSpc>
                <a:spcPct val="150000"/>
              </a:lnSpc>
            </a:pPr>
            <a:r>
              <a:rPr lang="vi-VN" dirty="0">
                <a:latin typeface="Cambria" panose="02040503050406030204" pitchFamily="18" charset="0"/>
              </a:rPr>
              <a:t>Nguyễn Hữu Thắng</a:t>
            </a:r>
            <a:r>
              <a:rPr lang="en-US" dirty="0" smtClean="0">
                <a:solidFill>
                  <a:schemeClr val="tx1"/>
                </a:solidFill>
                <a:latin typeface="Cambria" pitchFamily="18" charset="0"/>
              </a:rPr>
              <a:t>– </a:t>
            </a:r>
            <a:r>
              <a:rPr lang="vi-VN" dirty="0">
                <a:latin typeface="Cambria" panose="02040503050406030204" pitchFamily="18" charset="0"/>
              </a:rPr>
              <a:t>SE62447</a:t>
            </a:r>
            <a:endParaRPr lang="en-US" dirty="0" smtClean="0">
              <a:solidFill>
                <a:schemeClr val="tx1"/>
              </a:solidFill>
              <a:latin typeface="Cambria" pitchFamily="18" charset="0"/>
            </a:endParaRPr>
          </a:p>
          <a:p>
            <a:pPr algn="l">
              <a:lnSpc>
                <a:spcPct val="150000"/>
              </a:lnSpc>
            </a:pPr>
            <a:r>
              <a:rPr lang="vi-VN" dirty="0">
                <a:latin typeface="Cambria" panose="02040503050406030204" pitchFamily="18" charset="0"/>
              </a:rPr>
              <a:t>Nguyễn Quang Tuyến</a:t>
            </a:r>
            <a:r>
              <a:rPr lang="en-US" dirty="0" smtClean="0">
                <a:solidFill>
                  <a:schemeClr val="tx1"/>
                </a:solidFill>
                <a:latin typeface="Cambria" pitchFamily="18" charset="0"/>
              </a:rPr>
              <a:t>– </a:t>
            </a:r>
            <a:r>
              <a:rPr lang="vi-VN" dirty="0">
                <a:latin typeface="Cambria" panose="02040503050406030204" pitchFamily="18" charset="0"/>
              </a:rPr>
              <a:t>SE62069</a:t>
            </a:r>
            <a:endParaRPr lang="en-US" dirty="0" smtClean="0">
              <a:solidFill>
                <a:schemeClr val="tx1"/>
              </a:solidFill>
              <a:latin typeface="Cambria" pitchFamily="18" charset="0"/>
            </a:endParaRPr>
          </a:p>
        </p:txBody>
      </p:sp>
      <p:sp>
        <p:nvSpPr>
          <p:cNvPr id="5" name="Rectangle 4"/>
          <p:cNvSpPr/>
          <p:nvPr/>
        </p:nvSpPr>
        <p:spPr>
          <a:xfrm>
            <a:off x="5436171" y="3228766"/>
            <a:ext cx="45719" cy="2800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mbria" panose="02040503050406030204" pitchFamily="18" charset="0"/>
            </a:endParaRPr>
          </a:p>
        </p:txBody>
      </p:sp>
      <p:sp>
        <p:nvSpPr>
          <p:cNvPr id="9" name="Rectangle 8"/>
          <p:cNvSpPr/>
          <p:nvPr/>
        </p:nvSpPr>
        <p:spPr>
          <a:xfrm>
            <a:off x="3113117" y="3123853"/>
            <a:ext cx="2844800" cy="830997"/>
          </a:xfrm>
          <a:prstGeom prst="rect">
            <a:avLst/>
          </a:prstGeom>
        </p:spPr>
        <p:txBody>
          <a:bodyPr wrap="square">
            <a:spAutoFit/>
          </a:bodyPr>
          <a:lstStyle/>
          <a:p>
            <a:r>
              <a:rPr lang="en-US" sz="2400" i="1" dirty="0" smtClean="0">
                <a:latin typeface="Cambria" panose="02040503050406030204" pitchFamily="18" charset="0"/>
              </a:rPr>
              <a:t>Supervisor</a:t>
            </a:r>
          </a:p>
          <a:p>
            <a:r>
              <a:rPr lang="en-US" sz="2400" i="1" dirty="0" smtClean="0">
                <a:latin typeface="Cambria" panose="02040503050406030204" pitchFamily="18" charset="0"/>
              </a:rPr>
              <a:t>Group </a:t>
            </a:r>
            <a:r>
              <a:rPr lang="en-US" sz="2400" i="1" dirty="0">
                <a:latin typeface="Cambria" pitchFamily="18" charset="0"/>
              </a:rPr>
              <a:t>Member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Tree>
    <p:extLst>
      <p:ext uri="{BB962C8B-B14F-4D97-AF65-F5344CB8AC3E}">
        <p14:creationId xmlns:p14="http://schemas.microsoft.com/office/powerpoint/2010/main" val="299635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5181600" y="1600200"/>
            <a:ext cx="538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30400" y="1600200"/>
            <a:ext cx="2133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Te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5440" y="1168400"/>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REI-Project\Document\Final report\photo.jp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7918" y="2588507"/>
            <a:ext cx="2235200" cy="22352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4596771" y="478853"/>
            <a:ext cx="6172829" cy="778932"/>
          </a:xfrm>
          <a:prstGeom prst="rect">
            <a:avLst/>
          </a:prstGeom>
        </p:spPr>
        <p:txBody>
          <a:bodyPr vert="horz" lIns="108837" tIns="54419" rIns="108837" bIns="54419"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4000" b="1" dirty="0">
                <a:solidFill>
                  <a:schemeClr val="tx1"/>
                </a:solidFill>
                <a:effectLst>
                  <a:outerShdw blurRad="38100" dist="38100" dir="2700000" algn="tl">
                    <a:srgbClr val="000000">
                      <a:alpha val="43137"/>
                    </a:srgbClr>
                  </a:outerShdw>
                </a:effectLst>
                <a:latin typeface="Cambria" pitchFamily="18" charset="0"/>
              </a:rPr>
              <a:t>TECHNOLOGIES</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pic>
        <p:nvPicPr>
          <p:cNvPr id="1026" name="Picture 2"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4000" y="2588507"/>
            <a:ext cx="4193918" cy="23590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0400" y="2941898"/>
            <a:ext cx="1881809" cy="1881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09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endParaRPr lang="en-US" dirty="0"/>
          </a:p>
        </p:txBody>
      </p:sp>
      <p:sp>
        <p:nvSpPr>
          <p:cNvPr id="5" name="Rectangle 4"/>
          <p:cNvSpPr/>
          <p:nvPr/>
        </p:nvSpPr>
        <p:spPr>
          <a:xfrm>
            <a:off x="3220279" y="543766"/>
            <a:ext cx="781731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latin typeface="Cambria" pitchFamily="18" charset="0"/>
              </a:rPr>
              <a:t>System Architectural </a:t>
            </a:r>
            <a:r>
              <a:rPr lang="en-US" sz="3200" b="1" dirty="0" smtClean="0">
                <a:effectLst>
                  <a:outerShdw blurRad="38100" dist="38100" dir="2700000" algn="tl">
                    <a:srgbClr val="000000">
                      <a:alpha val="43137"/>
                    </a:srgbClr>
                  </a:outerShdw>
                </a:effectLst>
                <a:latin typeface="Cambria" pitchFamily="18" charset="0"/>
              </a:rPr>
              <a:t>For Android Design</a:t>
            </a:r>
            <a:endParaRPr lang="en-US" sz="3200" b="1" dirty="0">
              <a:effectLst>
                <a:outerShdw blurRad="38100" dist="38100" dir="2700000" algn="tl">
                  <a:srgbClr val="000000">
                    <a:alpha val="43137"/>
                  </a:srgbClr>
                </a:outerShdw>
              </a:effectLst>
              <a:latin typeface="Cambria"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pic>
        <p:nvPicPr>
          <p:cNvPr id="8" name="Picture 7"/>
          <p:cNvPicPr/>
          <p:nvPr/>
        </p:nvPicPr>
        <p:blipFill>
          <a:blip r:embed="rId3"/>
          <a:stretch>
            <a:fillRect/>
          </a:stretch>
        </p:blipFill>
        <p:spPr>
          <a:xfrm>
            <a:off x="3101050" y="1796112"/>
            <a:ext cx="6241733" cy="3968584"/>
          </a:xfrm>
          <a:prstGeom prst="rect">
            <a:avLst/>
          </a:prstGeom>
        </p:spPr>
      </p:pic>
    </p:spTree>
    <p:extLst>
      <p:ext uri="{BB962C8B-B14F-4D97-AF65-F5344CB8AC3E}">
        <p14:creationId xmlns:p14="http://schemas.microsoft.com/office/powerpoint/2010/main" val="314279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endParaRPr lang="en-US" dirty="0"/>
          </a:p>
        </p:txBody>
      </p:sp>
      <p:sp>
        <p:nvSpPr>
          <p:cNvPr id="5" name="Rectangle 4"/>
          <p:cNvSpPr/>
          <p:nvPr/>
        </p:nvSpPr>
        <p:spPr>
          <a:xfrm>
            <a:off x="4842934" y="601994"/>
            <a:ext cx="5757333"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latin typeface="Cambria" pitchFamily="18" charset="0"/>
              </a:rPr>
              <a:t>Component Diagram</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025914" y="2218635"/>
            <a:ext cx="7722447" cy="359325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Tree>
    <p:extLst>
      <p:ext uri="{BB962C8B-B14F-4D97-AF65-F5344CB8AC3E}">
        <p14:creationId xmlns:p14="http://schemas.microsoft.com/office/powerpoint/2010/main" val="257398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0" y="3429001"/>
            <a:ext cx="6807200" cy="8127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a:solidFill>
                  <a:schemeClr val="tx1"/>
                </a:solidFill>
                <a:effectLst>
                  <a:outerShdw blurRad="38100" dist="38100" dir="2700000" algn="tl">
                    <a:srgbClr val="000000">
                      <a:alpha val="43137"/>
                    </a:srgbClr>
                  </a:outerShdw>
                </a:effectLst>
                <a:latin typeface="Cambria" pitchFamily="18" charset="0"/>
              </a:rPr>
              <a:t>ALGORITHM</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458" y="1756211"/>
            <a:ext cx="1614283" cy="1469592"/>
          </a:xfrm>
          <a:prstGeom prst="rect">
            <a:avLst/>
          </a:prstGeom>
        </p:spPr>
      </p:pic>
    </p:spTree>
    <p:extLst>
      <p:ext uri="{BB962C8B-B14F-4D97-AF65-F5344CB8AC3E}">
        <p14:creationId xmlns:p14="http://schemas.microsoft.com/office/powerpoint/2010/main" val="316324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51151536"/>
                  </p:ext>
                </p:extLst>
              </p:nvPr>
            </p:nvGraphicFramePr>
            <p:xfrm>
              <a:off x="1086678" y="3410074"/>
              <a:ext cx="9594574" cy="512570"/>
            </p:xfrm>
            <a:graphic>
              <a:graphicData uri="http://schemas.openxmlformats.org/drawingml/2006/table">
                <a:tbl>
                  <a:tblPr>
                    <a:tableStyleId>{5C22544A-7EE6-4342-B048-85BDC9FD1C3A}</a:tableStyleId>
                  </a:tblPr>
                  <a:tblGrid>
                    <a:gridCol w="9594574"/>
                  </a:tblGrid>
                  <a:tr h="512570">
                    <a:tc>
                      <a:txBody>
                        <a:bodyPr/>
                        <a:lstStyle/>
                        <a:p>
                          <a:pPr algn="ctr">
                            <a:lnSpc>
                              <a:spcPct val="107000"/>
                            </a:lnSpc>
                            <a:spcBef>
                              <a:spcPts val="1800"/>
                            </a:spcBef>
                            <a:spcAft>
                              <a:spcPts val="400"/>
                            </a:spcAft>
                          </a:pPr>
                          <a14:m>
                            <m:oMath xmlns:m="http://schemas.openxmlformats.org/officeDocument/2006/math">
                              <m:r>
                                <a:rPr lang="en-US" sz="3000">
                                  <a:effectLst/>
                                  <a:latin typeface="Cambria Math" panose="02040503050406030204" pitchFamily="18" charset="0"/>
                                </a:rPr>
                                <m:t>𝒇</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𝒕</m:t>
                              </m:r>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𝟓</m:t>
                              </m:r>
                              <m:r>
                                <a:rPr lang="en-US" sz="3000">
                                  <a:effectLst/>
                                  <a:latin typeface="Cambria Math" panose="02040503050406030204" pitchFamily="18" charset="0"/>
                                </a:rPr>
                                <m:t>+</m:t>
                              </m:r>
                              <m:r>
                                <a:rPr lang="en-US" sz="3000">
                                  <a:effectLst/>
                                  <a:latin typeface="Cambria Math" panose="02040503050406030204" pitchFamily="18" charset="0"/>
                                </a:rPr>
                                <m:t>𝒅</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𝟑</m:t>
                              </m:r>
                              <m:r>
                                <a:rPr lang="en-US" sz="3000">
                                  <a:effectLst/>
                                  <a:latin typeface="Cambria Math" panose="02040503050406030204" pitchFamily="18" charset="0"/>
                                </a:rPr>
                                <m:t>+</m:t>
                              </m:r>
                              <m:r>
                                <a:rPr lang="en-US" sz="3000">
                                  <a:effectLst/>
                                  <a:latin typeface="Cambria Math" panose="02040503050406030204" pitchFamily="18" charset="0"/>
                                </a:rPr>
                                <m:t>𝒄</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𝟐</m:t>
                              </m:r>
                              <m:r>
                                <a:rPr lang="en-US" sz="3000">
                                  <a:effectLst/>
                                  <a:latin typeface="Cambria Math" panose="02040503050406030204" pitchFamily="18" charset="0"/>
                                </a:rPr>
                                <m:t> </m:t>
                              </m:r>
                            </m:oMath>
                          </a14:m>
                          <a:r>
                            <a:rPr lang="en-US" sz="3000" dirty="0">
                              <a:effectLst/>
                              <a:latin typeface="Cambria" panose="02040503050406030204" pitchFamily="18" charset="0"/>
                            </a:rPr>
                            <a:t> </a:t>
                          </a:r>
                          <a14:m>
                            <m:oMath xmlns:m="http://schemas.openxmlformats.org/officeDocument/2006/math">
                              <m:r>
                                <a:rPr lang="en-US" sz="3000">
                                  <a:effectLst/>
                                  <a:latin typeface="Cambria Math" panose="02040503050406030204" pitchFamily="18" charset="0"/>
                                </a:rPr>
                                <m:t>     ∀</m:t>
                              </m:r>
                              <m:r>
                                <a:rPr lang="en-US" sz="3000">
                                  <a:effectLst/>
                                  <a:latin typeface="Cambria Math" panose="02040503050406030204" pitchFamily="18" charset="0"/>
                                </a:rPr>
                                <m:t>𝒙</m:t>
                              </m:r>
                              <m:r>
                                <a:rPr lang="en-US" sz="3000">
                                  <a:effectLst/>
                                  <a:latin typeface="Cambria Math" panose="02040503050406030204" pitchFamily="18" charset="0"/>
                                </a:rPr>
                                <m:t> ∈{</m:t>
                              </m:r>
                              <m:r>
                                <a:rPr lang="en-US" sz="3000">
                                  <a:effectLst/>
                                  <a:latin typeface="Cambria Math" panose="02040503050406030204" pitchFamily="18" charset="0"/>
                                </a:rPr>
                                <m:t>𝟏</m:t>
                              </m:r>
                              <m:r>
                                <a:rPr lang="en-US" sz="3000">
                                  <a:effectLst/>
                                  <a:latin typeface="Cambria Math" panose="02040503050406030204" pitchFamily="18" charset="0"/>
                                </a:rPr>
                                <m:t>,</m:t>
                              </m:r>
                              <m:r>
                                <a:rPr lang="en-US" sz="3000">
                                  <a:effectLst/>
                                  <a:latin typeface="Cambria Math" panose="02040503050406030204" pitchFamily="18" charset="0"/>
                                </a:rPr>
                                <m:t>𝟐</m:t>
                              </m:r>
                              <m:r>
                                <a:rPr lang="en-US" sz="3000">
                                  <a:effectLst/>
                                  <a:latin typeface="Cambria Math" panose="02040503050406030204" pitchFamily="18" charset="0"/>
                                </a:rPr>
                                <m:t>,</m:t>
                              </m:r>
                              <m:r>
                                <a:rPr lang="en-US" sz="3000">
                                  <a:effectLst/>
                                  <a:latin typeface="Cambria Math" panose="02040503050406030204" pitchFamily="18" charset="0"/>
                                </a:rPr>
                                <m:t>𝟑</m:t>
                              </m:r>
                              <m:r>
                                <a:rPr lang="en-US" sz="3000">
                                  <a:effectLst/>
                                  <a:latin typeface="Cambria Math" panose="02040503050406030204" pitchFamily="18" charset="0"/>
                                </a:rPr>
                                <m:t>}</m:t>
                              </m:r>
                            </m:oMath>
                          </a14:m>
                          <a:endParaRPr lang="en-US" sz="3000" i="1" dirty="0">
                            <a:solidFill>
                              <a:srgbClr val="666666"/>
                            </a:solidFill>
                            <a:effectLst/>
                            <a:latin typeface="Cambria" panose="02040503050406030204" pitchFamily="18" charset="0"/>
                            <a:ea typeface="Georgia" panose="02040502050405020303" pitchFamily="18" charset="0"/>
                            <a:cs typeface="Georgia" panose="02040502050405020303" pitchFamily="18" charset="0"/>
                          </a:endParaRPr>
                        </a:p>
                      </a:txBody>
                      <a:tcPr marL="68580" marR="68580" marT="0" marB="0"/>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51151536"/>
                  </p:ext>
                </p:extLst>
              </p:nvPr>
            </p:nvGraphicFramePr>
            <p:xfrm>
              <a:off x="1086678" y="3410074"/>
              <a:ext cx="9594574" cy="512570"/>
            </p:xfrm>
            <a:graphic>
              <a:graphicData uri="http://schemas.openxmlformats.org/drawingml/2006/table">
                <a:tbl>
                  <a:tblPr>
                    <a:tableStyleId>{5C22544A-7EE6-4342-B048-85BDC9FD1C3A}</a:tableStyleId>
                  </a:tblPr>
                  <a:tblGrid>
                    <a:gridCol w="9594574"/>
                  </a:tblGrid>
                  <a:tr h="512570">
                    <a:tc>
                      <a:txBody>
                        <a:bodyPr/>
                        <a:lstStyle/>
                        <a:p>
                          <a:endParaRPr lang="en-US"/>
                        </a:p>
                      </a:txBody>
                      <a:tcPr marL="68580" marR="68580" marT="0" marB="0">
                        <a:blipFill rotWithShape="0">
                          <a:blip r:embed="rId4"/>
                          <a:stretch>
                            <a:fillRect l="-63" t="-1176" r="-127" b="-2353"/>
                          </a:stretch>
                        </a:blipFill>
                      </a:tcPr>
                    </a:tc>
                  </a:tr>
                </a:tbl>
              </a:graphicData>
            </a:graphic>
          </p:graphicFrame>
        </mc:Fallback>
      </mc:AlternateContent>
      <p:sp>
        <p:nvSpPr>
          <p:cNvPr id="3" name="TextBox 2"/>
          <p:cNvSpPr txBox="1"/>
          <p:nvPr/>
        </p:nvSpPr>
        <p:spPr>
          <a:xfrm>
            <a:off x="3993082" y="517799"/>
            <a:ext cx="6573318" cy="861774"/>
          </a:xfrm>
          <a:prstGeom prst="rect">
            <a:avLst/>
          </a:prstGeom>
          <a:noFill/>
        </p:spPr>
        <p:txBody>
          <a:bodyPr wrap="square" rtlCol="0">
            <a:spAutoFit/>
          </a:bodyPr>
          <a:lstStyle/>
          <a:p>
            <a:pPr marL="0" lvl="2"/>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59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987287300"/>
                  </p:ext>
                </p:extLst>
              </p:nvPr>
            </p:nvGraphicFramePr>
            <p:xfrm>
              <a:off x="971826" y="2548682"/>
              <a:ext cx="9594574" cy="512570"/>
            </p:xfrm>
            <a:graphic>
              <a:graphicData uri="http://schemas.openxmlformats.org/drawingml/2006/table">
                <a:tbl>
                  <a:tblPr>
                    <a:tableStyleId>{5C22544A-7EE6-4342-B048-85BDC9FD1C3A}</a:tableStyleId>
                  </a:tblPr>
                  <a:tblGrid>
                    <a:gridCol w="9594574"/>
                  </a:tblGrid>
                  <a:tr h="512570">
                    <a:tc>
                      <a:txBody>
                        <a:bodyPr/>
                        <a:lstStyle/>
                        <a:p>
                          <a:pPr algn="ctr">
                            <a:lnSpc>
                              <a:spcPct val="107000"/>
                            </a:lnSpc>
                            <a:spcBef>
                              <a:spcPts val="1800"/>
                            </a:spcBef>
                            <a:spcAft>
                              <a:spcPts val="400"/>
                            </a:spcAft>
                          </a:pPr>
                          <a14:m>
                            <m:oMath xmlns:m="http://schemas.openxmlformats.org/officeDocument/2006/math">
                              <m:r>
                                <a:rPr lang="en-US" sz="3000">
                                  <a:effectLst/>
                                  <a:latin typeface="Cambria Math" panose="02040503050406030204" pitchFamily="18" charset="0"/>
                                </a:rPr>
                                <m:t>𝒇</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𝒕</m:t>
                              </m:r>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𝟓</m:t>
                              </m:r>
                              <m:r>
                                <a:rPr lang="en-US" sz="3000">
                                  <a:effectLst/>
                                  <a:latin typeface="Cambria Math" panose="02040503050406030204" pitchFamily="18" charset="0"/>
                                </a:rPr>
                                <m:t>+</m:t>
                              </m:r>
                              <m:r>
                                <a:rPr lang="en-US" sz="3000">
                                  <a:effectLst/>
                                  <a:latin typeface="Cambria Math" panose="02040503050406030204" pitchFamily="18" charset="0"/>
                                </a:rPr>
                                <m:t>𝒅</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𝟑</m:t>
                              </m:r>
                              <m:r>
                                <a:rPr lang="en-US" sz="3000">
                                  <a:effectLst/>
                                  <a:latin typeface="Cambria Math" panose="02040503050406030204" pitchFamily="18" charset="0"/>
                                </a:rPr>
                                <m:t>+</m:t>
                              </m:r>
                              <m:r>
                                <a:rPr lang="en-US" sz="3000">
                                  <a:effectLst/>
                                  <a:latin typeface="Cambria Math" panose="02040503050406030204" pitchFamily="18" charset="0"/>
                                </a:rPr>
                                <m:t>𝒄</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𝟐</m:t>
                              </m:r>
                              <m:r>
                                <a:rPr lang="en-US" sz="3000">
                                  <a:effectLst/>
                                  <a:latin typeface="Cambria Math" panose="02040503050406030204" pitchFamily="18" charset="0"/>
                                </a:rPr>
                                <m:t> </m:t>
                              </m:r>
                            </m:oMath>
                          </a14:m>
                          <a:r>
                            <a:rPr lang="en-US" sz="3000" dirty="0">
                              <a:effectLst/>
                              <a:latin typeface="Cambria" panose="02040503050406030204" pitchFamily="18" charset="0"/>
                            </a:rPr>
                            <a:t> </a:t>
                          </a:r>
                          <a14:m>
                            <m:oMath xmlns:m="http://schemas.openxmlformats.org/officeDocument/2006/math">
                              <m:r>
                                <a:rPr lang="en-US" sz="3000">
                                  <a:effectLst/>
                                  <a:latin typeface="Cambria Math" panose="02040503050406030204" pitchFamily="18" charset="0"/>
                                </a:rPr>
                                <m:t>     ∀</m:t>
                              </m:r>
                              <m:r>
                                <a:rPr lang="en-US" sz="3000">
                                  <a:effectLst/>
                                  <a:latin typeface="Cambria Math" panose="02040503050406030204" pitchFamily="18" charset="0"/>
                                </a:rPr>
                                <m:t>𝒙</m:t>
                              </m:r>
                              <m:r>
                                <a:rPr lang="en-US" sz="3000">
                                  <a:effectLst/>
                                  <a:latin typeface="Cambria Math" panose="02040503050406030204" pitchFamily="18" charset="0"/>
                                </a:rPr>
                                <m:t> ∈{</m:t>
                              </m:r>
                              <m:r>
                                <a:rPr lang="en-US" sz="3000">
                                  <a:effectLst/>
                                  <a:latin typeface="Cambria Math" panose="02040503050406030204" pitchFamily="18" charset="0"/>
                                </a:rPr>
                                <m:t>𝟏</m:t>
                              </m:r>
                              <m:r>
                                <a:rPr lang="en-US" sz="3000">
                                  <a:effectLst/>
                                  <a:latin typeface="Cambria Math" panose="02040503050406030204" pitchFamily="18" charset="0"/>
                                </a:rPr>
                                <m:t>,</m:t>
                              </m:r>
                              <m:r>
                                <a:rPr lang="en-US" sz="3000">
                                  <a:effectLst/>
                                  <a:latin typeface="Cambria Math" panose="02040503050406030204" pitchFamily="18" charset="0"/>
                                </a:rPr>
                                <m:t>𝟐</m:t>
                              </m:r>
                              <m:r>
                                <a:rPr lang="en-US" sz="3000">
                                  <a:effectLst/>
                                  <a:latin typeface="Cambria Math" panose="02040503050406030204" pitchFamily="18" charset="0"/>
                                </a:rPr>
                                <m:t>,</m:t>
                              </m:r>
                              <m:r>
                                <a:rPr lang="en-US" sz="3000">
                                  <a:effectLst/>
                                  <a:latin typeface="Cambria Math" panose="02040503050406030204" pitchFamily="18" charset="0"/>
                                </a:rPr>
                                <m:t>𝟑</m:t>
                              </m:r>
                              <m:r>
                                <a:rPr lang="en-US" sz="3000">
                                  <a:effectLst/>
                                  <a:latin typeface="Cambria Math" panose="02040503050406030204" pitchFamily="18" charset="0"/>
                                </a:rPr>
                                <m:t>}</m:t>
                              </m:r>
                            </m:oMath>
                          </a14:m>
                          <a:endParaRPr lang="en-US" sz="3000" i="1" dirty="0">
                            <a:solidFill>
                              <a:srgbClr val="666666"/>
                            </a:solidFill>
                            <a:effectLst/>
                            <a:latin typeface="Cambria" panose="02040503050406030204" pitchFamily="18" charset="0"/>
                            <a:ea typeface="Georgia" panose="02040502050405020303" pitchFamily="18" charset="0"/>
                            <a:cs typeface="Georgia" panose="02040502050405020303" pitchFamily="18" charset="0"/>
                          </a:endParaRPr>
                        </a:p>
                      </a:txBody>
                      <a:tcPr marL="68580" marR="68580" marT="0" marB="0"/>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987287300"/>
                  </p:ext>
                </p:extLst>
              </p:nvPr>
            </p:nvGraphicFramePr>
            <p:xfrm>
              <a:off x="971826" y="2548682"/>
              <a:ext cx="9594574" cy="512570"/>
            </p:xfrm>
            <a:graphic>
              <a:graphicData uri="http://schemas.openxmlformats.org/drawingml/2006/table">
                <a:tbl>
                  <a:tblPr>
                    <a:tableStyleId>{5C22544A-7EE6-4342-B048-85BDC9FD1C3A}</a:tableStyleId>
                  </a:tblPr>
                  <a:tblGrid>
                    <a:gridCol w="9594574"/>
                  </a:tblGrid>
                  <a:tr h="512570">
                    <a:tc>
                      <a:txBody>
                        <a:bodyPr/>
                        <a:lstStyle/>
                        <a:p>
                          <a:endParaRPr lang="en-US"/>
                        </a:p>
                      </a:txBody>
                      <a:tcPr marL="68580" marR="68580" marT="0" marB="0">
                        <a:blipFill rotWithShape="0">
                          <a:blip r:embed="rId4"/>
                          <a:stretch>
                            <a:fillRect l="-63" t="-1176" r="-127" b="-2353"/>
                          </a:stretch>
                        </a:blipFill>
                      </a:tcPr>
                    </a:tc>
                  </a:tr>
                </a:tbl>
              </a:graphicData>
            </a:graphic>
          </p:graphicFrame>
        </mc:Fallback>
      </mc:AlternateContent>
      <p:sp>
        <p:nvSpPr>
          <p:cNvPr id="3" name="TextBox 2"/>
          <p:cNvSpPr txBox="1"/>
          <p:nvPr/>
        </p:nvSpPr>
        <p:spPr>
          <a:xfrm>
            <a:off x="3993082" y="517799"/>
            <a:ext cx="6573318" cy="861774"/>
          </a:xfrm>
          <a:prstGeom prst="rect">
            <a:avLst/>
          </a:prstGeom>
          <a:noFill/>
        </p:spPr>
        <p:txBody>
          <a:bodyPr wrap="square" rtlCol="0">
            <a:spAutoFit/>
          </a:bodyPr>
          <a:lstStyle/>
          <a:p>
            <a:pPr marL="0" lvl="2"/>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54156" y="3776870"/>
            <a:ext cx="7814383" cy="1015663"/>
          </a:xfrm>
          <a:prstGeom prst="rect">
            <a:avLst/>
          </a:prstGeom>
          <a:noFill/>
        </p:spPr>
        <p:txBody>
          <a:bodyPr wrap="none" rtlCol="0">
            <a:spAutoFit/>
          </a:bodyPr>
          <a:lstStyle/>
          <a:p>
            <a:r>
              <a:rPr lang="en-US" sz="2000" dirty="0">
                <a:latin typeface="Cambria" panose="02040503050406030204" pitchFamily="18" charset="0"/>
              </a:rPr>
              <a:t>t: is the same display characters are sorted in decreasing turn by user. </a:t>
            </a:r>
          </a:p>
          <a:p>
            <a:r>
              <a:rPr lang="en-US" sz="2000" dirty="0">
                <a:latin typeface="Cambria" panose="02040503050406030204" pitchFamily="18" charset="0"/>
              </a:rPr>
              <a:t>d: is the difficulty of the habit.</a:t>
            </a:r>
          </a:p>
          <a:p>
            <a:r>
              <a:rPr lang="en-US" sz="2000" dirty="0">
                <a:latin typeface="Cambria" panose="02040503050406030204" pitchFamily="18" charset="0"/>
              </a:rPr>
              <a:t>c: is level of users</a:t>
            </a:r>
            <a:r>
              <a:rPr lang="en-US" sz="2000" dirty="0" smtClean="0">
                <a:latin typeface="Cambria" panose="02040503050406030204" pitchFamily="18" charset="0"/>
              </a:rPr>
              <a:t>.</a:t>
            </a:r>
            <a:endParaRPr lang="en-US" sz="2000" dirty="0">
              <a:latin typeface="Cambria" panose="02040503050406030204" pitchFamily="18" charset="0"/>
            </a:endParaRPr>
          </a:p>
        </p:txBody>
      </p:sp>
    </p:spTree>
    <p:extLst>
      <p:ext uri="{BB962C8B-B14F-4D97-AF65-F5344CB8AC3E}">
        <p14:creationId xmlns:p14="http://schemas.microsoft.com/office/powerpoint/2010/main" val="397672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
        <p:nvSpPr>
          <p:cNvPr id="3" name="TextBox 2"/>
          <p:cNvSpPr txBox="1"/>
          <p:nvPr/>
        </p:nvSpPr>
        <p:spPr>
          <a:xfrm>
            <a:off x="3993082" y="517799"/>
            <a:ext cx="6573318" cy="861774"/>
          </a:xfrm>
          <a:prstGeom prst="rect">
            <a:avLst/>
          </a:prstGeom>
          <a:noFill/>
        </p:spPr>
        <p:txBody>
          <a:bodyPr wrap="square" rtlCol="0">
            <a:spAutoFit/>
          </a:bodyPr>
          <a:lstStyle/>
          <a:p>
            <a:pPr marL="0" lvl="2"/>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67260" y="1966289"/>
            <a:ext cx="2260427" cy="477054"/>
          </a:xfrm>
          <a:prstGeom prst="rect">
            <a:avLst/>
          </a:prstGeom>
          <a:noFill/>
        </p:spPr>
        <p:txBody>
          <a:bodyPr wrap="none" rtlCol="0">
            <a:spAutoFit/>
          </a:bodyPr>
          <a:lstStyle/>
          <a:p>
            <a:r>
              <a:rPr lang="en-US" sz="2500" b="1" dirty="0" smtClean="0">
                <a:latin typeface="Cambria" panose="02040503050406030204" pitchFamily="18" charset="0"/>
              </a:rPr>
              <a:t>Level </a:t>
            </a:r>
            <a:r>
              <a:rPr lang="en-US" sz="2500" b="1" dirty="0">
                <a:latin typeface="Cambria" panose="02040503050406030204" pitchFamily="18" charset="0"/>
              </a:rPr>
              <a:t>of users</a:t>
            </a:r>
            <a:r>
              <a:rPr lang="en-US" sz="2500" b="1" dirty="0" smtClean="0">
                <a:latin typeface="Cambria" panose="02040503050406030204" pitchFamily="18" charset="0"/>
              </a:rPr>
              <a:t>.</a:t>
            </a:r>
            <a:endParaRPr lang="en-US" sz="2500" b="1" dirty="0">
              <a:latin typeface="Cambria" panose="02040503050406030204" pitchFamily="18" charset="0"/>
            </a:endParaRPr>
          </a:p>
        </p:txBody>
      </p:sp>
      <p:sp>
        <p:nvSpPr>
          <p:cNvPr id="5" name="TextBox 4"/>
          <p:cNvSpPr txBox="1"/>
          <p:nvPr/>
        </p:nvSpPr>
        <p:spPr>
          <a:xfrm>
            <a:off x="337237" y="2291510"/>
            <a:ext cx="7056509" cy="4801314"/>
          </a:xfrm>
          <a:prstGeom prst="rect">
            <a:avLst/>
          </a:prstGeom>
          <a:noFill/>
        </p:spPr>
        <p:txBody>
          <a:bodyPr wrap="square" rtlCol="0">
            <a:spAutoFit/>
          </a:bodyPr>
          <a:lstStyle/>
          <a:p>
            <a:r>
              <a:rPr lang="en-US" dirty="0"/>
              <a:t>c1: is level 1 – 3</a:t>
            </a:r>
            <a:r>
              <a:rPr lang="en-US" b="1" dirty="0"/>
              <a:t>.</a:t>
            </a:r>
            <a:endParaRPr lang="en-US" dirty="0"/>
          </a:p>
          <a:p>
            <a:r>
              <a:rPr lang="en-US" dirty="0"/>
              <a:t>c2: is level 4 – 6.</a:t>
            </a:r>
          </a:p>
          <a:p>
            <a:r>
              <a:rPr lang="en-US" dirty="0"/>
              <a:t>c3: is level 7 – </a:t>
            </a:r>
            <a:r>
              <a:rPr lang="en-US" dirty="0" smtClean="0"/>
              <a:t>10</a:t>
            </a:r>
          </a:p>
          <a:p>
            <a:r>
              <a:rPr lang="en-US" u="sng" dirty="0"/>
              <a:t>For every time a habit is completed</a:t>
            </a:r>
            <a:r>
              <a:rPr lang="en-US" b="1" u="sng" dirty="0"/>
              <a:t>:</a:t>
            </a:r>
            <a:endParaRPr lang="en-US" u="sng" dirty="0"/>
          </a:p>
          <a:p>
            <a:r>
              <a:rPr lang="en-US" dirty="0"/>
              <a:t>Daily habit</a:t>
            </a:r>
            <a:r>
              <a:rPr lang="en-US" b="1" dirty="0"/>
              <a:t>:</a:t>
            </a:r>
            <a:r>
              <a:rPr lang="en-US" dirty="0"/>
              <a:t> +1 score</a:t>
            </a:r>
          </a:p>
          <a:p>
            <a:r>
              <a:rPr lang="en-US" b="1" dirty="0"/>
              <a:t>	</a:t>
            </a:r>
            <a:r>
              <a:rPr lang="en-US" dirty="0"/>
              <a:t>Weekly habit: +3 score</a:t>
            </a:r>
          </a:p>
          <a:p>
            <a:r>
              <a:rPr lang="en-US" b="1" dirty="0"/>
              <a:t>	</a:t>
            </a:r>
            <a:r>
              <a:rPr lang="en-US" dirty="0"/>
              <a:t>Monthly habit</a:t>
            </a:r>
            <a:r>
              <a:rPr lang="en-US" b="1" dirty="0"/>
              <a:t>:</a:t>
            </a:r>
            <a:r>
              <a:rPr lang="en-US" dirty="0"/>
              <a:t> +12 score</a:t>
            </a:r>
          </a:p>
          <a:p>
            <a:r>
              <a:rPr lang="en-US" b="1" dirty="0"/>
              <a:t>	</a:t>
            </a:r>
            <a:r>
              <a:rPr lang="en-US" dirty="0"/>
              <a:t>Yearly habit</a:t>
            </a:r>
            <a:r>
              <a:rPr lang="en-US" b="1" dirty="0"/>
              <a:t>:</a:t>
            </a:r>
            <a:r>
              <a:rPr lang="en-US" dirty="0"/>
              <a:t> +150 score</a:t>
            </a:r>
          </a:p>
          <a:p>
            <a:r>
              <a:rPr lang="en-US" dirty="0"/>
              <a:t>	* Points are only added at the end of the day / week / month / year</a:t>
            </a:r>
          </a:p>
          <a:p>
            <a:r>
              <a:rPr lang="en-US" u="sng" dirty="0"/>
              <a:t>Habit chain</a:t>
            </a:r>
            <a:r>
              <a:rPr lang="en-US" b="1" u="sng" dirty="0"/>
              <a:t>:</a:t>
            </a:r>
            <a:endParaRPr lang="en-US" u="sng" dirty="0"/>
          </a:p>
          <a:p>
            <a:r>
              <a:rPr lang="en-US" dirty="0"/>
              <a:t>	0 – 7 days: +2 score</a:t>
            </a:r>
          </a:p>
          <a:p>
            <a:r>
              <a:rPr lang="en-US" dirty="0"/>
              <a:t>	7 – 30 days: +4 score</a:t>
            </a:r>
          </a:p>
          <a:p>
            <a:r>
              <a:rPr lang="en-US" dirty="0"/>
              <a:t>	30 – 60 days: +8 score</a:t>
            </a:r>
          </a:p>
          <a:p>
            <a:r>
              <a:rPr lang="en-US" dirty="0"/>
              <a:t>	60 – 180 days: +16 score</a:t>
            </a:r>
          </a:p>
          <a:p>
            <a:r>
              <a:rPr lang="en-US" dirty="0"/>
              <a:t>	&gt;180 days: + 32 score</a:t>
            </a:r>
          </a:p>
          <a:p>
            <a:endParaRPr lang="en-US" dirty="0"/>
          </a:p>
        </p:txBody>
      </p:sp>
      <p:sp>
        <p:nvSpPr>
          <p:cNvPr id="6" name="TextBox 5"/>
          <p:cNvSpPr txBox="1"/>
          <p:nvPr/>
        </p:nvSpPr>
        <p:spPr>
          <a:xfrm>
            <a:off x="7568762" y="2646902"/>
            <a:ext cx="3737021" cy="4247317"/>
          </a:xfrm>
          <a:prstGeom prst="rect">
            <a:avLst/>
          </a:prstGeom>
          <a:noFill/>
        </p:spPr>
        <p:txBody>
          <a:bodyPr wrap="square" rtlCol="0">
            <a:spAutoFit/>
          </a:bodyPr>
          <a:lstStyle/>
          <a:p>
            <a:r>
              <a:rPr lang="en-US" dirty="0" smtClean="0"/>
              <a:t>•Next </a:t>
            </a:r>
            <a:r>
              <a:rPr lang="en-US" dirty="0"/>
              <a:t>level is specified by: current level * 2 + level before of current </a:t>
            </a:r>
            <a:r>
              <a:rPr lang="en-US" dirty="0" smtClean="0"/>
              <a:t>level.</a:t>
            </a:r>
            <a:endParaRPr lang="en-US" dirty="0"/>
          </a:p>
          <a:p>
            <a:endParaRPr lang="en-US" dirty="0" smtClean="0"/>
          </a:p>
          <a:p>
            <a:r>
              <a:rPr lang="en-US" dirty="0" smtClean="0"/>
              <a:t>Lv1</a:t>
            </a:r>
            <a:r>
              <a:rPr lang="en-US" b="1" dirty="0"/>
              <a:t>:</a:t>
            </a:r>
            <a:r>
              <a:rPr lang="en-US" dirty="0"/>
              <a:t> 0 </a:t>
            </a:r>
            <a:r>
              <a:rPr lang="en-US" dirty="0" smtClean="0"/>
              <a:t>score</a:t>
            </a:r>
          </a:p>
          <a:p>
            <a:r>
              <a:rPr lang="en-US" dirty="0" smtClean="0"/>
              <a:t>Lv2</a:t>
            </a:r>
            <a:r>
              <a:rPr lang="en-US" dirty="0"/>
              <a:t>: 10 score	</a:t>
            </a:r>
          </a:p>
          <a:p>
            <a:r>
              <a:rPr lang="en-US" dirty="0"/>
              <a:t>Lv3: 20 score</a:t>
            </a:r>
          </a:p>
          <a:p>
            <a:r>
              <a:rPr lang="en-US" dirty="0"/>
              <a:t>Lv4: 50 score</a:t>
            </a:r>
          </a:p>
          <a:p>
            <a:r>
              <a:rPr lang="en-US" dirty="0"/>
              <a:t>Lv5: 120 score</a:t>
            </a:r>
          </a:p>
          <a:p>
            <a:r>
              <a:rPr lang="en-US" dirty="0"/>
              <a:t>Lv6: 290 score</a:t>
            </a:r>
          </a:p>
          <a:p>
            <a:r>
              <a:rPr lang="en-US" dirty="0"/>
              <a:t>Lv7: 700 score</a:t>
            </a:r>
          </a:p>
          <a:p>
            <a:r>
              <a:rPr lang="en-US" dirty="0"/>
              <a:t>Lv8: 1690 score</a:t>
            </a:r>
          </a:p>
          <a:p>
            <a:r>
              <a:rPr lang="en-US" dirty="0"/>
              <a:t>Lv9: 4080 score</a:t>
            </a:r>
          </a:p>
          <a:p>
            <a:r>
              <a:rPr lang="en-US" dirty="0"/>
              <a:t>Lv10: 9850 score</a:t>
            </a:r>
          </a:p>
          <a:p>
            <a:endParaRPr lang="en-US" dirty="0"/>
          </a:p>
        </p:txBody>
      </p:sp>
    </p:spTree>
    <p:extLst>
      <p:ext uri="{BB962C8B-B14F-4D97-AF65-F5344CB8AC3E}">
        <p14:creationId xmlns:p14="http://schemas.microsoft.com/office/powerpoint/2010/main" val="175249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
        <p:nvSpPr>
          <p:cNvPr id="3" name="TextBox 2"/>
          <p:cNvSpPr txBox="1"/>
          <p:nvPr/>
        </p:nvSpPr>
        <p:spPr>
          <a:xfrm>
            <a:off x="3993082" y="517799"/>
            <a:ext cx="6573318" cy="861774"/>
          </a:xfrm>
          <a:prstGeom prst="rect">
            <a:avLst/>
          </a:prstGeom>
          <a:noFill/>
        </p:spPr>
        <p:txBody>
          <a:bodyPr wrap="square" rtlCol="0">
            <a:spAutoFit/>
          </a:bodyPr>
          <a:lstStyle/>
          <a:p>
            <a:pPr marL="0" lvl="2"/>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17819" y="2103473"/>
            <a:ext cx="3974037" cy="477054"/>
          </a:xfrm>
          <a:prstGeom prst="rect">
            <a:avLst/>
          </a:prstGeom>
          <a:noFill/>
        </p:spPr>
        <p:txBody>
          <a:bodyPr wrap="none" rtlCol="0">
            <a:spAutoFit/>
          </a:bodyPr>
          <a:lstStyle/>
          <a:p>
            <a:r>
              <a:rPr lang="en-US" sz="2500" b="1" dirty="0">
                <a:latin typeface="Cambria" panose="02040503050406030204" pitchFamily="18" charset="0"/>
              </a:rPr>
              <a:t>T</a:t>
            </a:r>
            <a:r>
              <a:rPr lang="en-US" sz="2500" b="1" dirty="0" smtClean="0">
                <a:latin typeface="Cambria" panose="02040503050406030204" pitchFamily="18" charset="0"/>
              </a:rPr>
              <a:t>he difficulty of the habit.</a:t>
            </a:r>
          </a:p>
        </p:txBody>
      </p:sp>
      <mc:AlternateContent xmlns:mc="http://schemas.openxmlformats.org/markup-compatibility/2006" xmlns:a14="http://schemas.microsoft.com/office/drawing/2010/main">
        <mc:Choice Requires="a14">
          <p:sp>
            <p:nvSpPr>
              <p:cNvPr id="2" name="Rectangle 1"/>
              <p:cNvSpPr/>
              <p:nvPr/>
            </p:nvSpPr>
            <p:spPr>
              <a:xfrm>
                <a:off x="2297448" y="3374623"/>
                <a:ext cx="7108728" cy="688073"/>
              </a:xfrm>
              <a:prstGeom prst="rect">
                <a:avLst/>
              </a:prstGeom>
            </p:spPr>
            <p:txBody>
              <a:bodyPr wrap="square">
                <a:spAutoFit/>
              </a:bodyPr>
              <a:lstStyle/>
              <a:p>
                <a:pPr>
                  <a:lnSpc>
                    <a:spcPct val="106000"/>
                  </a:lnSpc>
                  <a:spcAft>
                    <a:spcPts val="800"/>
                  </a:spcAft>
                </a:pPr>
                <a:r>
                  <a:rPr lang="en-US" sz="1400" b="1" dirty="0" smtClean="0">
                    <a:effectLst/>
                    <a:latin typeface="Cambria" panose="02040503050406030204" pitchFamily="18" charset="0"/>
                    <a:ea typeface="游明朝" panose="02020400000000000000" pitchFamily="18" charset="-128"/>
                    <a:cs typeface="Times New Roman" panose="02020603050405020304" pitchFamily="18" charset="0"/>
                  </a:rPr>
                  <a:t>Difficulty of the habit = </a:t>
                </a:r>
                <a14:m>
                  <m:oMath xmlns:m="http://schemas.openxmlformats.org/officeDocument/2006/math">
                    <m:f>
                      <m:fPr>
                        <m:ctrlPr>
                          <a:rPr lang="en-US" sz="2500" b="1" i="1">
                            <a:effectLst/>
                            <a:latin typeface="Cambria Math" panose="02040503050406030204" pitchFamily="18" charset="0"/>
                            <a:ea typeface="游明朝" panose="02020400000000000000" pitchFamily="18" charset="-128"/>
                            <a:cs typeface="Times New Roman" panose="02020603050405020304" pitchFamily="18" charset="0"/>
                          </a:rPr>
                        </m:ctrlPr>
                      </m:fPr>
                      <m:num>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𝐓𝐨𝐭𝐚𝐥</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𝐨𝐟</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𝐭𝐡𝐞</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𝐡𝐚𝐛𝐢𝐭</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𝐢𝐬</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𝐝𝐨𝐧𝐞</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𝒔𝒖𝒄𝒄𝒆𝒔𝒔𝒇𝒖𝒍𝒍𝒚</m:t>
                        </m:r>
                      </m:num>
                      <m:den>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𝐓𝐨𝐭𝐚𝐥</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𝐨𝐟</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𝐭𝐡𝐞</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𝒉𝒂𝒃𝒊𝒕</m:t>
                        </m:r>
                      </m:den>
                    </m:f>
                  </m:oMath>
                </a14:m>
                <a:endParaRPr lang="en-US" sz="2500" b="1" dirty="0">
                  <a:effectLst/>
                  <a:latin typeface="Cambria" panose="02040503050406030204" pitchFamily="18" charset="0"/>
                  <a:ea typeface="Cambria" panose="02040503050406030204" pitchFamily="18" charset="0"/>
                  <a:cs typeface="Cambria"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97448" y="3374623"/>
                <a:ext cx="7108728" cy="688073"/>
              </a:xfrm>
              <a:prstGeom prst="rect">
                <a:avLst/>
              </a:prstGeom>
              <a:blipFill rotWithShape="0">
                <a:blip r:embed="rId5"/>
                <a:stretch>
                  <a:fillRect l="-2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02825" y="4377750"/>
                <a:ext cx="4889031" cy="958083"/>
              </a:xfrm>
              <a:prstGeom prst="rect">
                <a:avLst/>
              </a:prstGeom>
            </p:spPr>
            <p:txBody>
              <a:bodyPr wrap="none">
                <a:spAutoFit/>
              </a:bodyPr>
              <a:lstStyle/>
              <a:p>
                <a:pPr>
                  <a:lnSpc>
                    <a:spcPct val="106000"/>
                  </a:lnSpc>
                  <a:spcAft>
                    <a:spcPts val="800"/>
                  </a:spcAft>
                </a:pPr>
                <a:r>
                  <a:rPr lang="en-US" sz="3000" dirty="0" smtClean="0">
                    <a:effectLst/>
                    <a:latin typeface="Cambria" panose="02040503050406030204" pitchFamily="18" charset="0"/>
                    <a:ea typeface="游明朝" panose="02020400000000000000" pitchFamily="18" charset="-128"/>
                    <a:cs typeface="Times New Roman" panose="02020603050405020304" pitchFamily="18" charset="0"/>
                    <a:sym typeface="Wingdings" panose="05000000000000000000" pitchFamily="2" charset="2"/>
                  </a:rPr>
                  <a:t></a:t>
                </a:r>
                <a14:m>
                  <m:oMath xmlns:m="http://schemas.openxmlformats.org/officeDocument/2006/math">
                    <m:r>
                      <a:rPr lang="en-US" sz="3000" i="1">
                        <a:effectLst/>
                        <a:latin typeface="Cambria Math" panose="02040503050406030204" pitchFamily="18" charset="0"/>
                        <a:ea typeface="游明朝" panose="02020400000000000000" pitchFamily="18" charset="-128"/>
                        <a:cs typeface="Times New Roman" panose="02020603050405020304" pitchFamily="18" charset="0"/>
                      </a:rPr>
                      <m:t> </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h</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m:t>
                    </m:r>
                    <m:f>
                      <m:fP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fPr>
                      <m:num>
                        <m:nary>
                          <m:naryPr>
                            <m:chr m:val="∑"/>
                            <m:limLoc m:val="undOv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sz="3000"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sz="3000" i="1">
                                <a:effectLst/>
                                <a:latin typeface="Cambria Math" panose="02040503050406030204" pitchFamily="18" charset="0"/>
                                <a:ea typeface="游明朝" panose="02020400000000000000" pitchFamily="18" charset="-128"/>
                                <a:cs typeface="Times New Roman" panose="02020603050405020304" pitchFamily="18" charset="0"/>
                              </a:rPr>
                              <m:t> </m:t>
                            </m:r>
                          </m:e>
                        </m:nary>
                      </m:num>
                      <m:den>
                        <m:nary>
                          <m:naryPr>
                            <m:chr m:val="∑"/>
                            <m:limLoc m:val="undOv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sz="3000"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sz="3000" i="1">
                                <a:effectLst/>
                                <a:latin typeface="Cambria Math" panose="02040503050406030204" pitchFamily="18" charset="0"/>
                                <a:ea typeface="游明朝" panose="02020400000000000000" pitchFamily="18" charset="-128"/>
                                <a:cs typeface="Times New Roman" panose="02020603050405020304" pitchFamily="18" charset="0"/>
                              </a:rPr>
                              <m:t> </m:t>
                            </m:r>
                          </m:e>
                        </m:nary>
                        <m:r>
                          <a:rPr lang="en-US" sz="3000" i="1">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undOv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2=1</m:t>
                            </m:r>
                          </m:sub>
                          <m:sup>
                            <m:r>
                              <a:rPr lang="en-US" sz="3000"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𝐹</m:t>
                            </m:r>
                            <m:d>
                              <m:dP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2</m:t>
                                </m:r>
                              </m:e>
                            </m:d>
                          </m:e>
                        </m:nary>
                      </m:den>
                    </m:f>
                  </m:oMath>
                </a14:m>
                <a:endParaRPr lang="en-US" sz="3000" dirty="0">
                  <a:effectLst/>
                  <a:latin typeface="Cambria" panose="02040503050406030204" pitchFamily="18" charset="0"/>
                  <a:ea typeface="Cambria" panose="02040503050406030204" pitchFamily="18" charset="0"/>
                  <a:cs typeface="Cambria"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202825" y="4377750"/>
                <a:ext cx="4889031" cy="958083"/>
              </a:xfrm>
              <a:prstGeom prst="rect">
                <a:avLst/>
              </a:prstGeom>
              <a:blipFill rotWithShape="0">
                <a:blip r:embed="rId6"/>
                <a:stretch>
                  <a:fillRect l="-2868"/>
                </a:stretch>
              </a:blipFill>
            </p:spPr>
            <p:txBody>
              <a:bodyPr/>
              <a:lstStyle/>
              <a:p>
                <a:r>
                  <a:rPr lang="en-US">
                    <a:noFill/>
                  </a:rPr>
                  <a:t> </a:t>
                </a:r>
              </a:p>
            </p:txBody>
          </p:sp>
        </mc:Fallback>
      </mc:AlternateContent>
    </p:spTree>
    <p:extLst>
      <p:ext uri="{BB962C8B-B14F-4D97-AF65-F5344CB8AC3E}">
        <p14:creationId xmlns:p14="http://schemas.microsoft.com/office/powerpoint/2010/main" val="18640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
        <p:nvSpPr>
          <p:cNvPr id="3" name="TextBox 2"/>
          <p:cNvSpPr txBox="1"/>
          <p:nvPr/>
        </p:nvSpPr>
        <p:spPr>
          <a:xfrm>
            <a:off x="3993082" y="517799"/>
            <a:ext cx="6573318" cy="861774"/>
          </a:xfrm>
          <a:prstGeom prst="rect">
            <a:avLst/>
          </a:prstGeom>
          <a:noFill/>
        </p:spPr>
        <p:txBody>
          <a:bodyPr wrap="square" rtlCol="0">
            <a:spAutoFit/>
          </a:bodyPr>
          <a:lstStyle/>
          <a:p>
            <a:pPr marL="0" lvl="2"/>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6331" y="3101009"/>
            <a:ext cx="6464643" cy="2226365"/>
          </a:xfrm>
          <a:prstGeom prst="rect">
            <a:avLst/>
          </a:prstGeom>
          <a:noFill/>
        </p:spPr>
        <p:txBody>
          <a:bodyPr wrap="square" rtlCol="0">
            <a:spAutoFit/>
          </a:bodyPr>
          <a:lstStyle/>
          <a:p>
            <a:r>
              <a:rPr lang="en-US" sz="2000" dirty="0"/>
              <a:t>a: is the number of successful tracking of the habit.</a:t>
            </a:r>
          </a:p>
          <a:p>
            <a:r>
              <a:rPr lang="en-US" sz="2000" dirty="0"/>
              <a:t>b: is the total tracking of the habit (success or failure).</a:t>
            </a:r>
          </a:p>
          <a:p>
            <a:r>
              <a:rPr lang="en-US" sz="2000" dirty="0"/>
              <a:t>Supposed:</a:t>
            </a:r>
          </a:p>
          <a:p>
            <a:r>
              <a:rPr lang="en-US" sz="2000" dirty="0"/>
              <a:t>p: The habit is done successfully.</a:t>
            </a:r>
          </a:p>
          <a:p>
            <a:r>
              <a:rPr lang="en-US" sz="2000" dirty="0"/>
              <a:t>p = a / b with a / b &gt;= 0.8</a:t>
            </a:r>
          </a:p>
          <a:p>
            <a:r>
              <a:rPr lang="en-US" sz="2000" dirty="0"/>
              <a:t>f: The habit is done unsuccessfully.</a:t>
            </a:r>
          </a:p>
          <a:p>
            <a:r>
              <a:rPr lang="en-US" sz="2000" dirty="0"/>
              <a:t>f = a / b with a / b &lt; 0.8</a:t>
            </a:r>
          </a:p>
        </p:txBody>
      </p:sp>
      <p:sp>
        <p:nvSpPr>
          <p:cNvPr id="5" name="TextBox 4"/>
          <p:cNvSpPr txBox="1"/>
          <p:nvPr/>
        </p:nvSpPr>
        <p:spPr>
          <a:xfrm>
            <a:off x="4117819" y="2103473"/>
            <a:ext cx="3974037" cy="477054"/>
          </a:xfrm>
          <a:prstGeom prst="rect">
            <a:avLst/>
          </a:prstGeom>
          <a:noFill/>
        </p:spPr>
        <p:txBody>
          <a:bodyPr wrap="none" rtlCol="0">
            <a:spAutoFit/>
          </a:bodyPr>
          <a:lstStyle/>
          <a:p>
            <a:r>
              <a:rPr lang="en-US" sz="2500" b="1" dirty="0">
                <a:latin typeface="Cambria" panose="02040503050406030204" pitchFamily="18" charset="0"/>
              </a:rPr>
              <a:t>T</a:t>
            </a:r>
            <a:r>
              <a:rPr lang="en-US" sz="2500" b="1" dirty="0" smtClean="0">
                <a:latin typeface="Cambria" panose="02040503050406030204" pitchFamily="18" charset="0"/>
              </a:rPr>
              <a:t>he difficulty of the habit.</a:t>
            </a:r>
          </a:p>
        </p:txBody>
      </p:sp>
      <p:sp>
        <p:nvSpPr>
          <p:cNvPr id="15" name="TextBox 14"/>
          <p:cNvSpPr txBox="1"/>
          <p:nvPr/>
        </p:nvSpPr>
        <p:spPr>
          <a:xfrm>
            <a:off x="7469809" y="3706359"/>
            <a:ext cx="3774452" cy="1015663"/>
          </a:xfrm>
          <a:prstGeom prst="rect">
            <a:avLst/>
          </a:prstGeom>
          <a:noFill/>
        </p:spPr>
        <p:txBody>
          <a:bodyPr wrap="square" rtlCol="0">
            <a:spAutoFit/>
          </a:bodyPr>
          <a:lstStyle/>
          <a:p>
            <a:r>
              <a:rPr lang="en-US" sz="2000" dirty="0"/>
              <a:t>h &gt;= 0.8 -&gt; d1: easy habit.</a:t>
            </a:r>
          </a:p>
          <a:p>
            <a:r>
              <a:rPr lang="en-US" sz="2000" dirty="0"/>
              <a:t>0.5 &lt; h &lt; 0.8 -&gt; d2:  medium habit.</a:t>
            </a:r>
          </a:p>
          <a:p>
            <a:r>
              <a:rPr lang="en-US" sz="2000" dirty="0"/>
              <a:t>h &lt; 0.5 -&gt; d3: difficult habit.</a:t>
            </a:r>
          </a:p>
        </p:txBody>
      </p:sp>
    </p:spTree>
    <p:extLst>
      <p:ext uri="{BB962C8B-B14F-4D97-AF65-F5344CB8AC3E}">
        <p14:creationId xmlns:p14="http://schemas.microsoft.com/office/powerpoint/2010/main" val="420304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
        <p:nvSpPr>
          <p:cNvPr id="3" name="TextBox 2"/>
          <p:cNvSpPr txBox="1"/>
          <p:nvPr/>
        </p:nvSpPr>
        <p:spPr>
          <a:xfrm>
            <a:off x="3993082" y="517799"/>
            <a:ext cx="6573318" cy="861774"/>
          </a:xfrm>
          <a:prstGeom prst="rect">
            <a:avLst/>
          </a:prstGeom>
          <a:noFill/>
        </p:spPr>
        <p:txBody>
          <a:bodyPr wrap="square" rtlCol="0">
            <a:spAutoFit/>
          </a:bodyPr>
          <a:lstStyle/>
          <a:p>
            <a:pPr marL="0" lvl="2"/>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6331" y="3101009"/>
            <a:ext cx="6464643" cy="1015663"/>
          </a:xfrm>
          <a:prstGeom prst="rect">
            <a:avLst/>
          </a:prstGeom>
          <a:noFill/>
        </p:spPr>
        <p:txBody>
          <a:bodyPr wrap="square" rtlCol="0">
            <a:spAutoFit/>
          </a:bodyPr>
          <a:lstStyle/>
          <a:p>
            <a:r>
              <a:rPr lang="en-US" sz="2000" dirty="0"/>
              <a:t>h &gt;= 0.8 -&gt; d1: easy habit.</a:t>
            </a:r>
          </a:p>
          <a:p>
            <a:r>
              <a:rPr lang="en-US" sz="2000" dirty="0"/>
              <a:t>0.5 &lt; h &lt; 0.8 -&gt; d2:  medium habit.</a:t>
            </a:r>
          </a:p>
          <a:p>
            <a:r>
              <a:rPr lang="en-US" sz="2000" dirty="0"/>
              <a:t>h &lt; 0.5 -&gt; d3: difficult habit.</a:t>
            </a:r>
          </a:p>
        </p:txBody>
      </p:sp>
      <p:sp>
        <p:nvSpPr>
          <p:cNvPr id="5" name="TextBox 4"/>
          <p:cNvSpPr txBox="1"/>
          <p:nvPr/>
        </p:nvSpPr>
        <p:spPr>
          <a:xfrm>
            <a:off x="4117819" y="2103473"/>
            <a:ext cx="3974037" cy="477054"/>
          </a:xfrm>
          <a:prstGeom prst="rect">
            <a:avLst/>
          </a:prstGeom>
          <a:noFill/>
        </p:spPr>
        <p:txBody>
          <a:bodyPr wrap="none" rtlCol="0">
            <a:spAutoFit/>
          </a:bodyPr>
          <a:lstStyle/>
          <a:p>
            <a:r>
              <a:rPr lang="en-US" sz="2500" b="1" dirty="0">
                <a:latin typeface="Cambria" panose="02040503050406030204" pitchFamily="18" charset="0"/>
              </a:rPr>
              <a:t>T</a:t>
            </a:r>
            <a:r>
              <a:rPr lang="en-US" sz="2500" b="1" dirty="0" smtClean="0">
                <a:latin typeface="Cambria" panose="02040503050406030204" pitchFamily="18" charset="0"/>
              </a:rPr>
              <a:t>he difficulty of the habit.</a:t>
            </a:r>
          </a:p>
        </p:txBody>
      </p:sp>
    </p:spTree>
    <p:extLst>
      <p:ext uri="{BB962C8B-B14F-4D97-AF65-F5344CB8AC3E}">
        <p14:creationId xmlns:p14="http://schemas.microsoft.com/office/powerpoint/2010/main" val="352252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771" y="478853"/>
            <a:ext cx="4470400" cy="778932"/>
          </a:xfrm>
        </p:spPr>
        <p:txBody>
          <a:bodyPr>
            <a:normAutofit/>
          </a:bodyPr>
          <a:lstStyle/>
          <a:p>
            <a:r>
              <a:rPr lang="en-US" sz="4000" b="1" dirty="0">
                <a:effectLst>
                  <a:outerShdw blurRad="38100" dist="38100" dir="2700000" algn="tl">
                    <a:srgbClr val="000000">
                      <a:alpha val="43137"/>
                    </a:srgbClr>
                  </a:outerShdw>
                </a:effectLst>
                <a:latin typeface="Cambria" pitchFamily="18" charset="0"/>
              </a:rPr>
              <a:t>OUTLINE</a:t>
            </a:r>
          </a:p>
        </p:txBody>
      </p:sp>
      <p:sp>
        <p:nvSpPr>
          <p:cNvPr id="3" name="Content Placeholder 2"/>
          <p:cNvSpPr>
            <a:spLocks noGrp="1"/>
          </p:cNvSpPr>
          <p:nvPr>
            <p:ph idx="1"/>
          </p:nvPr>
        </p:nvSpPr>
        <p:spPr>
          <a:xfrm>
            <a:off x="2311879" y="2209800"/>
            <a:ext cx="7136921" cy="3431875"/>
          </a:xfrm>
        </p:spPr>
        <p:txBody>
          <a:bodyPr>
            <a:noAutofit/>
          </a:bodyPr>
          <a:lstStyle/>
          <a:p>
            <a:r>
              <a:rPr lang="en-US" sz="3000" b="1" dirty="0" smtClean="0">
                <a:latin typeface="Cambria" pitchFamily="18" charset="0"/>
              </a:rPr>
              <a:t>• Problems</a:t>
            </a:r>
            <a:endParaRPr lang="en-US" sz="3000" b="1" dirty="0">
              <a:latin typeface="Cambria" pitchFamily="18" charset="0"/>
            </a:endParaRPr>
          </a:p>
          <a:p>
            <a:r>
              <a:rPr lang="en-US" sz="3000" b="1" dirty="0" smtClean="0">
                <a:latin typeface="Cambria" pitchFamily="18" charset="0"/>
              </a:rPr>
              <a:t>• Proposed solution</a:t>
            </a:r>
          </a:p>
          <a:p>
            <a:r>
              <a:rPr lang="en-US" sz="3000" b="1" dirty="0" smtClean="0">
                <a:latin typeface="Cambria" pitchFamily="18" charset="0"/>
              </a:rPr>
              <a:t>• Technology</a:t>
            </a:r>
          </a:p>
          <a:p>
            <a:r>
              <a:rPr lang="en-US" sz="3000" b="1" dirty="0" smtClean="0">
                <a:latin typeface="Cambria" pitchFamily="18" charset="0"/>
              </a:rPr>
              <a:t>• Algorithm</a:t>
            </a:r>
          </a:p>
          <a:p>
            <a:r>
              <a:rPr lang="en-US" sz="3000" b="1" dirty="0" smtClean="0">
                <a:latin typeface="Cambria" pitchFamily="18" charset="0"/>
              </a:rPr>
              <a:t>• Advantage/ Disadvantage</a:t>
            </a:r>
            <a:endParaRPr lang="en-US" sz="3000" b="1" dirty="0">
              <a:latin typeface="Cambria" pitchFamily="18" charset="0"/>
            </a:endParaRPr>
          </a:p>
          <a:p>
            <a:r>
              <a:rPr lang="en-US" sz="3000" b="1" dirty="0" smtClean="0">
                <a:latin typeface="Cambria" pitchFamily="18" charset="0"/>
              </a:rPr>
              <a:t>• Feature &amp; Demo</a:t>
            </a:r>
          </a:p>
        </p:txBody>
      </p:sp>
      <p:cxnSp>
        <p:nvCxnSpPr>
          <p:cNvPr id="7" name="Straight Connector 6"/>
          <p:cNvCxnSpPr/>
          <p:nvPr/>
        </p:nvCxnSpPr>
        <p:spPr>
          <a:xfrm>
            <a:off x="1917148" y="1732722"/>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Tree>
    <p:extLst>
      <p:ext uri="{BB962C8B-B14F-4D97-AF65-F5344CB8AC3E}">
        <p14:creationId xmlns:p14="http://schemas.microsoft.com/office/powerpoint/2010/main" val="17065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
        <p:nvSpPr>
          <p:cNvPr id="3" name="TextBox 2"/>
          <p:cNvSpPr txBox="1"/>
          <p:nvPr/>
        </p:nvSpPr>
        <p:spPr>
          <a:xfrm>
            <a:off x="3993082" y="517799"/>
            <a:ext cx="6573318" cy="861774"/>
          </a:xfrm>
          <a:prstGeom prst="rect">
            <a:avLst/>
          </a:prstGeom>
          <a:noFill/>
        </p:spPr>
        <p:txBody>
          <a:bodyPr wrap="square" rtlCol="0">
            <a:spAutoFit/>
          </a:bodyPr>
          <a:lstStyle/>
          <a:p>
            <a:pPr marL="0" lvl="2"/>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61698" y="1871801"/>
            <a:ext cx="1290803" cy="477054"/>
          </a:xfrm>
          <a:prstGeom prst="rect">
            <a:avLst/>
          </a:prstGeom>
          <a:noFill/>
        </p:spPr>
        <p:txBody>
          <a:bodyPr wrap="none" rtlCol="0">
            <a:spAutoFit/>
          </a:bodyPr>
          <a:lstStyle/>
          <a:p>
            <a:r>
              <a:rPr lang="en-US" sz="2500" b="1" dirty="0" smtClean="0">
                <a:latin typeface="Cambria" panose="02040503050406030204" pitchFamily="18" charset="0"/>
              </a:rPr>
              <a:t>Applies</a:t>
            </a:r>
          </a:p>
        </p:txBody>
      </p:sp>
      <mc:AlternateContent xmlns:mc="http://schemas.openxmlformats.org/markup-compatibility/2006" xmlns:a14="http://schemas.microsoft.com/office/drawing/2010/main">
        <mc:Choice Requires="a14">
          <p:sp>
            <p:nvSpPr>
              <p:cNvPr id="2" name="Rectangle 1"/>
              <p:cNvSpPr/>
              <p:nvPr/>
            </p:nvSpPr>
            <p:spPr>
              <a:xfrm>
                <a:off x="3167583" y="2433673"/>
                <a:ext cx="6096000" cy="3771417"/>
              </a:xfrm>
              <a:prstGeom prst="rect">
                <a:avLst/>
              </a:prstGeom>
            </p:spPr>
            <p:txBody>
              <a:bodyPr>
                <a:spAutoFit/>
              </a:bodyPr>
              <a:lstStyle/>
              <a:p>
                <a:pPr>
                  <a:lnSpc>
                    <a:spcPct val="106000"/>
                  </a:lnSpc>
                  <a:spcAft>
                    <a:spcPts val="800"/>
                  </a:spcAft>
                </a:pPr>
                <a:r>
                  <a:rPr lang="en-US" dirty="0" smtClean="0">
                    <a:effectLst/>
                    <a:latin typeface="Cambria" panose="02040503050406030204" pitchFamily="18" charset="0"/>
                    <a:ea typeface="游明朝" panose="02020400000000000000" pitchFamily="18" charset="-128"/>
                    <a:cs typeface="Times New Roman" panose="02020603050405020304" pitchFamily="18" charset="0"/>
                  </a:rPr>
                  <a:t>If c1 applies: </a:t>
                </a:r>
                <a14:m>
                  <m:oMath xmlns:m="http://schemas.openxmlformats.org/officeDocument/2006/math">
                    <m:r>
                      <a:rPr lang="en-US" i="1">
                        <a:effectLst/>
                        <a:latin typeface="Cambria Math" panose="02040503050406030204" pitchFamily="18" charset="0"/>
                        <a:ea typeface="Cambria" panose="02040503050406030204" pitchFamily="18" charset="0"/>
                        <a:cs typeface="Times New Roman" panose="02020603050405020304" pitchFamily="18" charset="0"/>
                      </a:rPr>
                      <m:t>𝑑</m:t>
                    </m:r>
                    <m:r>
                      <a:rPr lang="en-US" i="1">
                        <a:effectLst/>
                        <a:latin typeface="Cambria Math" panose="02040503050406030204" pitchFamily="18" charset="0"/>
                        <a:ea typeface="Cambria" panose="02040503050406030204" pitchFamily="18" charset="0"/>
                        <a:cs typeface="Times New Roman" panose="02020603050405020304" pitchFamily="18" charset="0"/>
                      </a:rPr>
                      <m:t>1= </m:t>
                    </m:r>
                    <m:d>
                      <m:dPr>
                        <m:begChr m:val="{"/>
                        <m:endChr m:val=""/>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eqArr>
                          <m:eqArrPr>
                            <m:ctrlPr>
                              <a:rPr lang="en-US" i="1">
                                <a:effectLst/>
                                <a:latin typeface="Cambria Math" panose="02040503050406030204" pitchFamily="18" charset="0"/>
                                <a:ea typeface="Cambria" panose="02040503050406030204" pitchFamily="18" charset="0"/>
                                <a:cs typeface="Times New Roman" panose="02020603050405020304" pitchFamily="18" charset="0"/>
                              </a:rPr>
                            </m:ctrlPr>
                          </m:eqArrPr>
                          <m:e>
                            <m:r>
                              <a:rPr lang="en-US" i="1">
                                <a:effectLst/>
                                <a:latin typeface="Cambria Math" panose="02040503050406030204" pitchFamily="18" charset="0"/>
                                <a:ea typeface="Cambria" panose="02040503050406030204" pitchFamily="18" charset="0"/>
                                <a:cs typeface="Times New Roman" panose="02020603050405020304" pitchFamily="18" charset="0"/>
                              </a:rPr>
                              <m:t>𝑥</m:t>
                            </m:r>
                            <m:d>
                              <m:dPr>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r>
                                  <a:rPr lang="en-US" i="1">
                                    <a:effectLst/>
                                    <a:latin typeface="Cambria Math" panose="02040503050406030204" pitchFamily="18" charset="0"/>
                                    <a:ea typeface="Cambria" panose="02040503050406030204" pitchFamily="18" charset="0"/>
                                    <a:cs typeface="Times New Roman" panose="02020603050405020304" pitchFamily="18" charset="0"/>
                                  </a:rPr>
                                  <m:t>𝑛</m:t>
                                </m:r>
                              </m:e>
                            </m:d>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h</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𝑛</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𝑁</m:t>
                            </m:r>
                            <m:r>
                              <a:rPr lang="en-US" i="1">
                                <a:effectLst/>
                                <a:latin typeface="Cambria Math" panose="02040503050406030204" pitchFamily="18" charset="0"/>
                                <a:ea typeface="游明朝" panose="02020400000000000000" pitchFamily="18" charset="-128"/>
                                <a:cs typeface="Times New Roman" panose="02020603050405020304" pitchFamily="18" charset="0"/>
                              </a:rPr>
                              <m:t>∗</m:t>
                            </m:r>
                          </m:e>
                          <m:e>
                            <m:f>
                              <m:f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fPr>
                              <m:num>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num>
                              <m:den>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r>
                                  <a:rPr lang="en-US" i="1">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𝐹</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m:t>
                                        </m:r>
                                      </m:e>
                                    </m:d>
                                  </m:e>
                                </m:nary>
                              </m:den>
                            </m:f>
                            <m:r>
                              <a:rPr lang="en-US" i="1">
                                <a:effectLst/>
                                <a:latin typeface="Cambria Math" panose="02040503050406030204" pitchFamily="18" charset="0"/>
                                <a:ea typeface="Cambria" panose="02040503050406030204" pitchFamily="18" charset="0"/>
                                <a:cs typeface="Times New Roman" panose="02020603050405020304" pitchFamily="18" charset="0"/>
                              </a:rPr>
                              <m:t>≥0.8</m:t>
                            </m:r>
                          </m:e>
                        </m:eqArr>
                      </m:e>
                    </m:d>
                  </m:oMath>
                </a14:m>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a:lnSpc>
                    <a:spcPct val="106000"/>
                  </a:lnSpc>
                  <a:spcAft>
                    <a:spcPts val="80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 </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a:lnSpc>
                    <a:spcPct val="106000"/>
                  </a:lnSpc>
                  <a:spcAft>
                    <a:spcPts val="800"/>
                  </a:spcAft>
                </a:pPr>
                <a:r>
                  <a:rPr lang="en-US" dirty="0">
                    <a:effectLst/>
                    <a:latin typeface="Cambria" panose="02040503050406030204" pitchFamily="18" charset="0"/>
                    <a:ea typeface="游明朝" panose="02020400000000000000" pitchFamily="18" charset="-128"/>
                    <a:cs typeface="Times New Roman" panose="02020603050405020304" pitchFamily="18" charset="0"/>
                  </a:rPr>
                  <a:t>If c2 applies: </a:t>
                </a:r>
                <a14:m>
                  <m:oMath xmlns:m="http://schemas.openxmlformats.org/officeDocument/2006/math">
                    <m:r>
                      <a:rPr lang="en-US" i="1">
                        <a:effectLst/>
                        <a:latin typeface="Cambria Math" panose="02040503050406030204" pitchFamily="18" charset="0"/>
                        <a:ea typeface="Cambria" panose="02040503050406030204" pitchFamily="18" charset="0"/>
                        <a:cs typeface="Times New Roman" panose="02020603050405020304" pitchFamily="18" charset="0"/>
                      </a:rPr>
                      <m:t>𝑑</m:t>
                    </m:r>
                    <m:r>
                      <a:rPr lang="en-US" i="1">
                        <a:effectLst/>
                        <a:latin typeface="Cambria Math" panose="02040503050406030204" pitchFamily="18" charset="0"/>
                        <a:ea typeface="Cambria" panose="02040503050406030204" pitchFamily="18" charset="0"/>
                        <a:cs typeface="Times New Roman" panose="02020603050405020304" pitchFamily="18" charset="0"/>
                      </a:rPr>
                      <m:t>2= </m:t>
                    </m:r>
                    <m:d>
                      <m:dPr>
                        <m:begChr m:val="{"/>
                        <m:endChr m:val=""/>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r>
                          <a:rPr lang="en-US" i="1">
                            <a:effectLst/>
                            <a:latin typeface="Cambria Math" panose="02040503050406030204" pitchFamily="18" charset="0"/>
                            <a:ea typeface="Cambria" panose="02040503050406030204" pitchFamily="18" charset="0"/>
                            <a:cs typeface="Times New Roman" panose="02020603050405020304" pitchFamily="18" charset="0"/>
                          </a:rPr>
                          <m:t>0.5&lt;</m:t>
                        </m:r>
                        <m:eqArr>
                          <m:eqArrPr>
                            <m:ctrlPr>
                              <a:rPr lang="en-US" i="1">
                                <a:effectLst/>
                                <a:latin typeface="Cambria Math" panose="02040503050406030204" pitchFamily="18" charset="0"/>
                                <a:ea typeface="Cambria" panose="02040503050406030204" pitchFamily="18" charset="0"/>
                                <a:cs typeface="Times New Roman" panose="02020603050405020304" pitchFamily="18" charset="0"/>
                              </a:rPr>
                            </m:ctrlPr>
                          </m:eqArrPr>
                          <m:e>
                            <m:r>
                              <a:rPr lang="en-US" i="1">
                                <a:effectLst/>
                                <a:latin typeface="Cambria Math" panose="02040503050406030204" pitchFamily="18" charset="0"/>
                                <a:ea typeface="Cambria" panose="02040503050406030204" pitchFamily="18" charset="0"/>
                                <a:cs typeface="Times New Roman" panose="02020603050405020304" pitchFamily="18" charset="0"/>
                              </a:rPr>
                              <m:t>𝑥</m:t>
                            </m:r>
                            <m:d>
                              <m:dPr>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r>
                                  <a:rPr lang="en-US" i="1">
                                    <a:effectLst/>
                                    <a:latin typeface="Cambria Math" panose="02040503050406030204" pitchFamily="18" charset="0"/>
                                    <a:ea typeface="Cambria" panose="02040503050406030204" pitchFamily="18" charset="0"/>
                                    <a:cs typeface="Times New Roman" panose="02020603050405020304" pitchFamily="18" charset="0"/>
                                  </a:rPr>
                                  <m:t>𝑛</m:t>
                                </m:r>
                              </m:e>
                            </m:d>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h</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𝑛</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𝑁</m:t>
                            </m:r>
                            <m:r>
                              <a:rPr lang="en-US" i="1">
                                <a:effectLst/>
                                <a:latin typeface="Cambria Math" panose="02040503050406030204" pitchFamily="18" charset="0"/>
                                <a:ea typeface="游明朝" panose="02020400000000000000" pitchFamily="18" charset="-128"/>
                                <a:cs typeface="Times New Roman" panose="02020603050405020304" pitchFamily="18" charset="0"/>
                              </a:rPr>
                              <m:t>∗</m:t>
                            </m:r>
                          </m:e>
                          <m:e>
                            <m:f>
                              <m:f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fPr>
                              <m:num>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num>
                              <m:den>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r>
                                  <a:rPr lang="en-US" i="1">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𝐹</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m:t>
                                        </m:r>
                                      </m:e>
                                    </m:d>
                                  </m:e>
                                </m:nary>
                              </m:den>
                            </m:f>
                            <m:r>
                              <a:rPr lang="en-US" i="1">
                                <a:effectLst/>
                                <a:latin typeface="Cambria Math" panose="02040503050406030204" pitchFamily="18" charset="0"/>
                                <a:ea typeface="Cambria" panose="02040503050406030204" pitchFamily="18" charset="0"/>
                                <a:cs typeface="Times New Roman" panose="02020603050405020304" pitchFamily="18" charset="0"/>
                              </a:rPr>
                              <m:t>&lt;0.8</m:t>
                            </m:r>
                          </m:e>
                        </m:eqArr>
                      </m:e>
                    </m:d>
                  </m:oMath>
                </a14:m>
                <a:r>
                  <a:rPr lang="en-US" dirty="0">
                    <a:effectLst/>
                    <a:latin typeface="Cambria" panose="02040503050406030204" pitchFamily="18" charset="0"/>
                    <a:ea typeface="游明朝" panose="02020400000000000000" pitchFamily="18" charset="-128"/>
                    <a:cs typeface="Times New Roman" panose="02020603050405020304" pitchFamily="18" charset="0"/>
                  </a:rPr>
                  <a:t>	</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a:lnSpc>
                    <a:spcPct val="106000"/>
                  </a:lnSpc>
                  <a:spcAft>
                    <a:spcPts val="80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 </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a:lnSpc>
                    <a:spcPct val="106000"/>
                  </a:lnSpc>
                  <a:spcAft>
                    <a:spcPts val="800"/>
                  </a:spcAft>
                </a:pPr>
                <a:r>
                  <a:rPr lang="en-US" dirty="0">
                    <a:effectLst/>
                    <a:latin typeface="Cambria" panose="02040503050406030204" pitchFamily="18" charset="0"/>
                    <a:ea typeface="游明朝" panose="02020400000000000000" pitchFamily="18" charset="-128"/>
                    <a:cs typeface="Times New Roman" panose="02020603050405020304" pitchFamily="18" charset="0"/>
                  </a:rPr>
                  <a:t>If c3 applies: </a:t>
                </a:r>
                <a14:m>
                  <m:oMath xmlns:m="http://schemas.openxmlformats.org/officeDocument/2006/math">
                    <m:r>
                      <a:rPr lang="en-US" i="1">
                        <a:effectLst/>
                        <a:latin typeface="Cambria Math" panose="02040503050406030204" pitchFamily="18" charset="0"/>
                        <a:ea typeface="Cambria" panose="02040503050406030204" pitchFamily="18" charset="0"/>
                        <a:cs typeface="Times New Roman" panose="02020603050405020304" pitchFamily="18" charset="0"/>
                      </a:rPr>
                      <m:t>𝑑</m:t>
                    </m:r>
                    <m:r>
                      <a:rPr lang="en-US" i="1">
                        <a:effectLst/>
                        <a:latin typeface="Cambria Math" panose="02040503050406030204" pitchFamily="18" charset="0"/>
                        <a:ea typeface="Cambria" panose="02040503050406030204" pitchFamily="18" charset="0"/>
                        <a:cs typeface="Times New Roman" panose="02020603050405020304" pitchFamily="18" charset="0"/>
                      </a:rPr>
                      <m:t>3= </m:t>
                    </m:r>
                    <m:d>
                      <m:dPr>
                        <m:begChr m:val="{"/>
                        <m:endChr m:val=""/>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eqArr>
                          <m:eqArrPr>
                            <m:ctrlPr>
                              <a:rPr lang="en-US" i="1">
                                <a:effectLst/>
                                <a:latin typeface="Cambria Math" panose="02040503050406030204" pitchFamily="18" charset="0"/>
                                <a:ea typeface="Cambria" panose="02040503050406030204" pitchFamily="18" charset="0"/>
                                <a:cs typeface="Times New Roman" panose="02020603050405020304" pitchFamily="18" charset="0"/>
                              </a:rPr>
                            </m:ctrlPr>
                          </m:eqArrPr>
                          <m:e>
                            <m:r>
                              <a:rPr lang="en-US" i="1">
                                <a:effectLst/>
                                <a:latin typeface="Cambria Math" panose="02040503050406030204" pitchFamily="18" charset="0"/>
                                <a:ea typeface="Cambria" panose="02040503050406030204" pitchFamily="18" charset="0"/>
                                <a:cs typeface="Times New Roman" panose="02020603050405020304" pitchFamily="18" charset="0"/>
                              </a:rPr>
                              <m:t>𝑥</m:t>
                            </m:r>
                            <m:d>
                              <m:dPr>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r>
                                  <a:rPr lang="en-US" i="1">
                                    <a:effectLst/>
                                    <a:latin typeface="Cambria Math" panose="02040503050406030204" pitchFamily="18" charset="0"/>
                                    <a:ea typeface="Cambria" panose="02040503050406030204" pitchFamily="18" charset="0"/>
                                    <a:cs typeface="Times New Roman" panose="02020603050405020304" pitchFamily="18" charset="0"/>
                                  </a:rPr>
                                  <m:t>𝑛</m:t>
                                </m:r>
                              </m:e>
                            </m:d>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h</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𝑛</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𝑁</m:t>
                            </m:r>
                            <m:r>
                              <a:rPr lang="en-US" i="1">
                                <a:effectLst/>
                                <a:latin typeface="Cambria Math" panose="02040503050406030204" pitchFamily="18" charset="0"/>
                                <a:ea typeface="游明朝" panose="02020400000000000000" pitchFamily="18" charset="-128"/>
                                <a:cs typeface="Times New Roman" panose="02020603050405020304" pitchFamily="18" charset="0"/>
                              </a:rPr>
                              <m:t>∗</m:t>
                            </m:r>
                          </m:e>
                          <m:e>
                            <m:f>
                              <m:f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fPr>
                              <m:num>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num>
                              <m:den>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r>
                                  <a:rPr lang="en-US" i="1">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𝐹</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m:t>
                                        </m:r>
                                      </m:e>
                                    </m:d>
                                  </m:e>
                                </m:nary>
                              </m:den>
                            </m:f>
                            <m:r>
                              <a:rPr lang="en-US" i="1">
                                <a:effectLst/>
                                <a:latin typeface="Cambria Math" panose="02040503050406030204" pitchFamily="18" charset="0"/>
                                <a:ea typeface="Cambria" panose="02040503050406030204" pitchFamily="18" charset="0"/>
                                <a:cs typeface="Times New Roman" panose="02020603050405020304" pitchFamily="18" charset="0"/>
                              </a:rPr>
                              <m:t>&lt;0.5</m:t>
                            </m:r>
                          </m:e>
                        </m:eqArr>
                      </m:e>
                    </m:d>
                  </m:oMath>
                </a14:m>
                <a:endParaRPr lang="en-US" sz="1400" dirty="0">
                  <a:effectLst/>
                  <a:latin typeface="Cambria" panose="02040503050406030204" pitchFamily="18" charset="0"/>
                  <a:ea typeface="Cambria" panose="02040503050406030204" pitchFamily="18" charset="0"/>
                  <a:cs typeface="Cambria"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167583" y="2433673"/>
                <a:ext cx="6096000" cy="3771417"/>
              </a:xfrm>
              <a:prstGeom prst="rect">
                <a:avLst/>
              </a:prstGeom>
              <a:blipFill rotWithShape="0">
                <a:blip r:embed="rId5"/>
                <a:stretch>
                  <a:fillRect l="-900"/>
                </a:stretch>
              </a:blipFill>
            </p:spPr>
            <p:txBody>
              <a:bodyPr/>
              <a:lstStyle/>
              <a:p>
                <a:r>
                  <a:rPr lang="en-US">
                    <a:noFill/>
                  </a:rPr>
                  <a:t> </a:t>
                </a:r>
              </a:p>
            </p:txBody>
          </p:sp>
        </mc:Fallback>
      </mc:AlternateContent>
    </p:spTree>
    <p:extLst>
      <p:ext uri="{BB962C8B-B14F-4D97-AF65-F5344CB8AC3E}">
        <p14:creationId xmlns:p14="http://schemas.microsoft.com/office/powerpoint/2010/main" val="413698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
        <p:nvSpPr>
          <p:cNvPr id="3" name="TextBox 2"/>
          <p:cNvSpPr txBox="1"/>
          <p:nvPr/>
        </p:nvSpPr>
        <p:spPr>
          <a:xfrm>
            <a:off x="3993082" y="517799"/>
            <a:ext cx="6573318" cy="861774"/>
          </a:xfrm>
          <a:prstGeom prst="rect">
            <a:avLst/>
          </a:prstGeom>
          <a:noFill/>
        </p:spPr>
        <p:txBody>
          <a:bodyPr wrap="square" rtlCol="0">
            <a:spAutoFit/>
          </a:bodyPr>
          <a:lstStyle/>
          <a:p>
            <a:pPr marL="0" lvl="2"/>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3248245" y="3123501"/>
                <a:ext cx="6464643" cy="407099"/>
              </a:xfrm>
              <a:prstGeom prst="rect">
                <a:avLst/>
              </a:prstGeom>
              <a:noFill/>
            </p:spPr>
            <p:txBody>
              <a:bodyPr wrap="square" rtlCol="0">
                <a:spAutoFit/>
              </a:bodyPr>
              <a:lstStyle/>
              <a:p>
                <a:r>
                  <a:rPr lang="en-US" sz="2000" dirty="0"/>
                  <a:t>In total, the complexity of this algorithm is </a:t>
                </a:r>
                <a:r>
                  <a:rPr lang="en-US" sz="2000" b="1" dirty="0"/>
                  <a:t>O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𝒏</m:t>
                        </m:r>
                      </m:e>
                      <m:sup>
                        <m:r>
                          <a:rPr lang="en-US" sz="2000" b="1" i="1">
                            <a:latin typeface="Cambria Math" panose="02040503050406030204" pitchFamily="18" charset="0"/>
                          </a:rPr>
                          <m:t>𝟐</m:t>
                        </m:r>
                      </m:sup>
                    </m:sSup>
                  </m:oMath>
                </a14:m>
                <a:r>
                  <a:rPr lang="en-US" sz="2000" b="1" dirty="0"/>
                  <a:t>).</a:t>
                </a:r>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3248245" y="3123501"/>
                <a:ext cx="6464643" cy="407099"/>
              </a:xfrm>
              <a:prstGeom prst="rect">
                <a:avLst/>
              </a:prstGeom>
              <a:blipFill rotWithShape="0">
                <a:blip r:embed="rId5"/>
                <a:stretch>
                  <a:fillRect l="-1038" t="-4478" b="-26866"/>
                </a:stretch>
              </a:blipFill>
            </p:spPr>
            <p:txBody>
              <a:bodyPr/>
              <a:lstStyle/>
              <a:p>
                <a:r>
                  <a:rPr lang="en-US">
                    <a:noFill/>
                  </a:rPr>
                  <a:t> </a:t>
                </a:r>
              </a:p>
            </p:txBody>
          </p:sp>
        </mc:Fallback>
      </mc:AlternateContent>
      <p:sp>
        <p:nvSpPr>
          <p:cNvPr id="5" name="TextBox 4"/>
          <p:cNvSpPr txBox="1"/>
          <p:nvPr/>
        </p:nvSpPr>
        <p:spPr>
          <a:xfrm>
            <a:off x="5235399" y="2075865"/>
            <a:ext cx="2044342" cy="523220"/>
          </a:xfrm>
          <a:prstGeom prst="rect">
            <a:avLst/>
          </a:prstGeom>
          <a:noFill/>
        </p:spPr>
        <p:txBody>
          <a:bodyPr wrap="none" rtlCol="0">
            <a:spAutoFit/>
          </a:bodyPr>
          <a:lstStyle/>
          <a:p>
            <a:r>
              <a:rPr lang="en-US" sz="2800" b="1" dirty="0">
                <a:latin typeface="Cambria" panose="02040503050406030204" pitchFamily="18" charset="0"/>
              </a:rPr>
              <a:t>Complexity</a:t>
            </a:r>
            <a:endParaRPr lang="en-US" sz="2500" b="1" dirty="0" smtClean="0">
              <a:latin typeface="Cambria" panose="02040503050406030204" pitchFamily="18" charset="0"/>
            </a:endParaRPr>
          </a:p>
        </p:txBody>
      </p:sp>
    </p:spTree>
    <p:extLst>
      <p:ext uri="{BB962C8B-B14F-4D97-AF65-F5344CB8AC3E}">
        <p14:creationId xmlns:p14="http://schemas.microsoft.com/office/powerpoint/2010/main" val="134688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429000"/>
            <a:ext cx="8229600" cy="8128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dirty="0">
                <a:solidFill>
                  <a:schemeClr val="tx1"/>
                </a:solidFill>
                <a:effectLst>
                  <a:outerShdw blurRad="38100" dist="38100" dir="2700000" algn="tl">
                    <a:srgbClr val="000000">
                      <a:alpha val="43137"/>
                    </a:srgbClr>
                  </a:outerShdw>
                </a:effectLst>
                <a:latin typeface="Cambria" pitchFamily="18" charset="0"/>
              </a:rPr>
              <a:t>ADVANTAGE/DISADVANTAGE</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458" y="1756211"/>
            <a:ext cx="1614283" cy="1469592"/>
          </a:xfrm>
          <a:prstGeom prst="rect">
            <a:avLst/>
          </a:prstGeom>
        </p:spPr>
      </p:pic>
    </p:spTree>
    <p:extLst>
      <p:ext uri="{BB962C8B-B14F-4D97-AF65-F5344CB8AC3E}">
        <p14:creationId xmlns:p14="http://schemas.microsoft.com/office/powerpoint/2010/main" val="106678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endParaRPr lang="en-US" dirty="0"/>
          </a:p>
        </p:txBody>
      </p:sp>
      <p:sp>
        <p:nvSpPr>
          <p:cNvPr id="5" name="Rectangle 4"/>
          <p:cNvSpPr/>
          <p:nvPr/>
        </p:nvSpPr>
        <p:spPr>
          <a:xfrm>
            <a:off x="4842934" y="601994"/>
            <a:ext cx="2949343" cy="584775"/>
          </a:xfrm>
          <a:prstGeom prst="rect">
            <a:avLst/>
          </a:prstGeom>
        </p:spPr>
        <p:txBody>
          <a:bodyPr wrap="square">
            <a:spAutoFit/>
          </a:bodyPr>
          <a:lstStyle/>
          <a:p>
            <a:r>
              <a:rPr lang="en-US" sz="3200" b="1" dirty="0" smtClean="0">
                <a:effectLst>
                  <a:outerShdw blurRad="38100" dist="38100" dir="2700000" algn="tl">
                    <a:srgbClr val="000000">
                      <a:alpha val="43137"/>
                    </a:srgbClr>
                  </a:outerShdw>
                </a:effectLst>
                <a:latin typeface="Cambria" pitchFamily="18" charset="0"/>
              </a:rPr>
              <a:t>Advantages</a:t>
            </a:r>
            <a:endParaRPr lang="en-US" sz="3200" b="1" dirty="0">
              <a:effectLst>
                <a:outerShdw blurRad="38100" dist="38100" dir="2700000" algn="tl">
                  <a:srgbClr val="000000">
                    <a:alpha val="43137"/>
                  </a:srgbClr>
                </a:outerShdw>
              </a:effectLst>
              <a:latin typeface="Cambria"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
        <p:nvSpPr>
          <p:cNvPr id="3" name="TextBox 2"/>
          <p:cNvSpPr txBox="1"/>
          <p:nvPr/>
        </p:nvSpPr>
        <p:spPr>
          <a:xfrm>
            <a:off x="921300" y="2398142"/>
            <a:ext cx="10410359" cy="2785378"/>
          </a:xfrm>
          <a:prstGeom prst="rect">
            <a:avLst/>
          </a:prstGeom>
          <a:noFill/>
        </p:spPr>
        <p:txBody>
          <a:bodyPr wrap="square" rtlCol="0">
            <a:spAutoFit/>
          </a:bodyPr>
          <a:lstStyle/>
          <a:p>
            <a:r>
              <a:rPr lang="en-US" sz="2500" dirty="0" smtClean="0"/>
              <a:t>• VHT </a:t>
            </a:r>
            <a:r>
              <a:rPr lang="en-US" sz="2500" dirty="0"/>
              <a:t>will be your complete companion on the road to perfecting your goals, keeping you in good standing and eliminating bad habits. </a:t>
            </a:r>
            <a:endParaRPr lang="en-US" sz="2500" dirty="0" smtClean="0"/>
          </a:p>
          <a:p>
            <a:endParaRPr lang="en-US" sz="2500" dirty="0" smtClean="0"/>
          </a:p>
          <a:p>
            <a:r>
              <a:rPr lang="en-US" sz="2500" dirty="0" smtClean="0"/>
              <a:t>• You </a:t>
            </a:r>
            <a:r>
              <a:rPr lang="en-US" sz="2500" dirty="0"/>
              <a:t>will start by adding habits, goals. </a:t>
            </a:r>
            <a:endParaRPr lang="en-US" sz="2500" dirty="0" smtClean="0"/>
          </a:p>
          <a:p>
            <a:endParaRPr lang="en-US" sz="2500" dirty="0" smtClean="0"/>
          </a:p>
          <a:p>
            <a:r>
              <a:rPr lang="en-US" sz="2500" dirty="0" smtClean="0"/>
              <a:t>• Calendar</a:t>
            </a:r>
            <a:r>
              <a:rPr lang="en-US" sz="2500" dirty="0"/>
              <a:t>, reminder, note, or timeline widgets make it easy to organize </a:t>
            </a:r>
            <a:r>
              <a:rPr lang="en-US" sz="2500" dirty="0" smtClean="0"/>
              <a:t>everything.</a:t>
            </a:r>
            <a:endParaRPr lang="en-US" sz="2500" dirty="0"/>
          </a:p>
        </p:txBody>
      </p:sp>
    </p:spTree>
    <p:extLst>
      <p:ext uri="{BB962C8B-B14F-4D97-AF65-F5344CB8AC3E}">
        <p14:creationId xmlns:p14="http://schemas.microsoft.com/office/powerpoint/2010/main" val="335054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endParaRPr lang="en-US" dirty="0"/>
          </a:p>
        </p:txBody>
      </p:sp>
      <p:sp>
        <p:nvSpPr>
          <p:cNvPr id="5" name="Rectangle 4"/>
          <p:cNvSpPr/>
          <p:nvPr/>
        </p:nvSpPr>
        <p:spPr>
          <a:xfrm>
            <a:off x="4842934" y="601994"/>
            <a:ext cx="2949343" cy="584775"/>
          </a:xfrm>
          <a:prstGeom prst="rect">
            <a:avLst/>
          </a:prstGeom>
        </p:spPr>
        <p:txBody>
          <a:bodyPr wrap="square">
            <a:spAutoFit/>
          </a:bodyPr>
          <a:lstStyle/>
          <a:p>
            <a:r>
              <a:rPr lang="en-US" sz="3200" b="1" dirty="0" smtClean="0">
                <a:effectLst>
                  <a:outerShdw blurRad="38100" dist="38100" dir="2700000" algn="tl">
                    <a:srgbClr val="000000">
                      <a:alpha val="43137"/>
                    </a:srgbClr>
                  </a:outerShdw>
                </a:effectLst>
                <a:latin typeface="Cambria" pitchFamily="18" charset="0"/>
              </a:rPr>
              <a:t>Disadvantages</a:t>
            </a:r>
            <a:endParaRPr lang="en-US" sz="3200" b="1" dirty="0">
              <a:effectLst>
                <a:outerShdw blurRad="38100" dist="38100" dir="2700000" algn="tl">
                  <a:srgbClr val="000000">
                    <a:alpha val="43137"/>
                  </a:srgbClr>
                </a:outerShdw>
              </a:effectLst>
              <a:latin typeface="Cambria"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
        <p:nvSpPr>
          <p:cNvPr id="3" name="TextBox 2"/>
          <p:cNvSpPr txBox="1"/>
          <p:nvPr/>
        </p:nvSpPr>
        <p:spPr>
          <a:xfrm>
            <a:off x="746539" y="2822712"/>
            <a:ext cx="10143226" cy="1246495"/>
          </a:xfrm>
          <a:prstGeom prst="rect">
            <a:avLst/>
          </a:prstGeom>
          <a:noFill/>
        </p:spPr>
        <p:txBody>
          <a:bodyPr wrap="none" rtlCol="0">
            <a:spAutoFit/>
          </a:bodyPr>
          <a:lstStyle/>
          <a:p>
            <a:pPr lvl="1"/>
            <a:r>
              <a:rPr lang="en-US" sz="2500" dirty="0" smtClean="0"/>
              <a:t>• Vietnamese </a:t>
            </a:r>
            <a:r>
              <a:rPr lang="en-US" sz="2500" dirty="0"/>
              <a:t>users do not have the official application for tracking habit</a:t>
            </a:r>
            <a:r>
              <a:rPr lang="en-US" sz="2500" dirty="0" smtClean="0"/>
              <a:t>.</a:t>
            </a:r>
          </a:p>
          <a:p>
            <a:pPr lvl="1"/>
            <a:endParaRPr lang="en-US" sz="2500" dirty="0"/>
          </a:p>
          <a:p>
            <a:pPr lvl="1"/>
            <a:r>
              <a:rPr lang="en-US" sz="2500" dirty="0" smtClean="0"/>
              <a:t>• Customer </a:t>
            </a:r>
            <a:r>
              <a:rPr lang="en-US" sz="2500" dirty="0"/>
              <a:t>easily give up on using</a:t>
            </a:r>
            <a:r>
              <a:rPr lang="en-US" sz="2500" dirty="0" smtClean="0"/>
              <a:t>.</a:t>
            </a:r>
            <a:endParaRPr lang="en-US" sz="2500" dirty="0"/>
          </a:p>
        </p:txBody>
      </p:sp>
    </p:spTree>
    <p:extLst>
      <p:ext uri="{BB962C8B-B14F-4D97-AF65-F5344CB8AC3E}">
        <p14:creationId xmlns:p14="http://schemas.microsoft.com/office/powerpoint/2010/main" val="373227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0" y="3429001"/>
            <a:ext cx="6807200" cy="8127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a:solidFill>
                  <a:schemeClr val="tx1"/>
                </a:solidFill>
                <a:effectLst>
                  <a:outerShdw blurRad="38100" dist="38100" dir="2700000" algn="tl">
                    <a:srgbClr val="000000">
                      <a:alpha val="43137"/>
                    </a:srgbClr>
                  </a:outerShdw>
                </a:effectLst>
                <a:latin typeface="Cambria" pitchFamily="18" charset="0"/>
              </a:rPr>
              <a:t>DEMO</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458" y="1756211"/>
            <a:ext cx="1614283" cy="1469592"/>
          </a:xfrm>
          <a:prstGeom prst="rect">
            <a:avLst/>
          </a:prstGeom>
        </p:spPr>
      </p:pic>
    </p:spTree>
    <p:extLst>
      <p:ext uri="{BB962C8B-B14F-4D97-AF65-F5344CB8AC3E}">
        <p14:creationId xmlns:p14="http://schemas.microsoft.com/office/powerpoint/2010/main" val="5136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429000"/>
            <a:ext cx="7213600" cy="18288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a:solidFill>
                  <a:schemeClr val="tx1"/>
                </a:solidFill>
                <a:effectLst>
                  <a:outerShdw blurRad="38100" dist="38100" dir="2700000" algn="tl">
                    <a:srgbClr val="000000">
                      <a:alpha val="43137"/>
                    </a:srgbClr>
                  </a:outerShdw>
                </a:effectLst>
                <a:latin typeface="Cambria" pitchFamily="18" charset="0"/>
              </a:rPr>
              <a:t>THANK FOR LISTENING</a:t>
            </a:r>
            <a:br>
              <a:rPr lang="en-US" sz="4667" b="1">
                <a:solidFill>
                  <a:schemeClr val="tx1"/>
                </a:solidFill>
                <a:effectLst>
                  <a:outerShdw blurRad="38100" dist="38100" dir="2700000" algn="tl">
                    <a:srgbClr val="000000">
                      <a:alpha val="43137"/>
                    </a:srgbClr>
                  </a:outerShdw>
                </a:effectLst>
                <a:latin typeface="Cambria" pitchFamily="18" charset="0"/>
              </a:rPr>
            </a:br>
            <a:r>
              <a:rPr lang="en-US" sz="4667" b="1">
                <a:solidFill>
                  <a:schemeClr val="tx1"/>
                </a:solidFill>
                <a:effectLst>
                  <a:outerShdw blurRad="38100" dist="38100" dir="2700000" algn="tl">
                    <a:srgbClr val="000000">
                      <a:alpha val="43137"/>
                    </a:srgbClr>
                  </a:outerShdw>
                </a:effectLst>
                <a:latin typeface="Cambria" pitchFamily="18" charset="0"/>
              </a:rPr>
              <a:t>Q&amp;A</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458" y="1756211"/>
            <a:ext cx="1614283" cy="1469592"/>
          </a:xfrm>
          <a:prstGeom prst="rect">
            <a:avLst/>
          </a:prstGeom>
        </p:spPr>
      </p:pic>
    </p:spTree>
    <p:extLst>
      <p:ext uri="{BB962C8B-B14F-4D97-AF65-F5344CB8AC3E}">
        <p14:creationId xmlns:p14="http://schemas.microsoft.com/office/powerpoint/2010/main" val="282658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0" y="3429001"/>
            <a:ext cx="6807200" cy="8127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800" b="1">
                <a:solidFill>
                  <a:schemeClr val="tx1"/>
                </a:solidFill>
                <a:effectLst>
                  <a:outerShdw blurRad="38100" dist="38100" dir="2700000" algn="tl">
                    <a:srgbClr val="000000">
                      <a:alpha val="43137"/>
                    </a:srgbClr>
                  </a:outerShdw>
                </a:effectLst>
                <a:latin typeface="Cambria" pitchFamily="18" charset="0"/>
              </a:rPr>
              <a:t>PROBLEMS</a:t>
            </a:r>
            <a:endParaRPr lang="en-US" sz="4667" b="1">
              <a:solidFill>
                <a:schemeClr val="tx1"/>
              </a:solidFill>
              <a:effectLst>
                <a:outerShdw blurRad="38100" dist="38100" dir="2700000" algn="tl">
                  <a:srgbClr val="000000">
                    <a:alpha val="43137"/>
                  </a:srgbClr>
                </a:outerShdw>
              </a:effectLst>
              <a:latin typeface="Cambria" pitchFamily="18" charset="0"/>
            </a:endParaRP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458" y="1756211"/>
            <a:ext cx="1614283" cy="1469592"/>
          </a:xfrm>
          <a:prstGeom prst="rect">
            <a:avLst/>
          </a:prstGeom>
        </p:spPr>
      </p:pic>
    </p:spTree>
    <p:extLst>
      <p:ext uri="{BB962C8B-B14F-4D97-AF65-F5344CB8AC3E}">
        <p14:creationId xmlns:p14="http://schemas.microsoft.com/office/powerpoint/2010/main" val="30281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596771" y="478853"/>
            <a:ext cx="4470400" cy="778932"/>
          </a:xfrm>
          <a:prstGeom prst="rect">
            <a:avLst/>
          </a:prstGeom>
        </p:spPr>
        <p:txBody>
          <a:bodyPr vert="horz" lIns="108837" tIns="54419" rIns="108837" bIns="54419"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4000" b="1" dirty="0">
                <a:solidFill>
                  <a:schemeClr val="tx1"/>
                </a:solidFill>
                <a:effectLst>
                  <a:outerShdw blurRad="38100" dist="38100" dir="2700000" algn="tl">
                    <a:srgbClr val="000000">
                      <a:alpha val="43137"/>
                    </a:srgbClr>
                  </a:outerShdw>
                </a:effectLst>
                <a:latin typeface="Cambria" pitchFamily="18" charset="0"/>
              </a:rPr>
              <a:t>PROBLEMS</a:t>
            </a:r>
          </a:p>
        </p:txBody>
      </p:sp>
      <p:cxnSp>
        <p:nvCxnSpPr>
          <p:cNvPr id="15" name="Straight Connector 14"/>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pic>
        <p:nvPicPr>
          <p:cNvPr id="2052" name="Picture 4" descr="Káº¿t quáº£ hÃ¬nh áº£nh cho use smartpho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491" y="2431349"/>
            <a:ext cx="4376643" cy="27354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98453" y="2463378"/>
            <a:ext cx="5220916" cy="461665"/>
          </a:xfrm>
          <a:prstGeom prst="rect">
            <a:avLst/>
          </a:prstGeom>
          <a:noFill/>
        </p:spPr>
        <p:txBody>
          <a:bodyPr wrap="none" rtlCol="0">
            <a:spAutoFit/>
          </a:bodyPr>
          <a:lstStyle/>
          <a:p>
            <a:r>
              <a:rPr lang="en-US" sz="2400" b="1" dirty="0" smtClean="0">
                <a:latin typeface="Cambria" panose="02040503050406030204" pitchFamily="18" charset="0"/>
              </a:rPr>
              <a:t>• </a:t>
            </a:r>
            <a:r>
              <a:rPr lang="en-US" sz="2400" dirty="0" smtClean="0">
                <a:latin typeface="Cambria" panose="02040503050406030204" pitchFamily="18" charset="0"/>
              </a:rPr>
              <a:t>Today, most people use smartphones</a:t>
            </a:r>
            <a:endParaRPr lang="en-US" sz="2400" dirty="0">
              <a:latin typeface="Cambria" panose="02040503050406030204" pitchFamily="18" charset="0"/>
            </a:endParaRPr>
          </a:p>
        </p:txBody>
      </p:sp>
      <p:sp>
        <p:nvSpPr>
          <p:cNvPr id="3" name="TextBox 2"/>
          <p:cNvSpPr txBox="1"/>
          <p:nvPr/>
        </p:nvSpPr>
        <p:spPr>
          <a:xfrm>
            <a:off x="5478311" y="3225803"/>
            <a:ext cx="5799290" cy="1569660"/>
          </a:xfrm>
          <a:prstGeom prst="rect">
            <a:avLst/>
          </a:prstGeom>
          <a:noFill/>
        </p:spPr>
        <p:txBody>
          <a:bodyPr wrap="square" rtlCol="0">
            <a:spAutoFit/>
          </a:bodyPr>
          <a:lstStyle/>
          <a:p>
            <a:r>
              <a:rPr lang="en-US" sz="2400" b="1" dirty="0" smtClean="0">
                <a:latin typeface="Cambria" panose="02040503050406030204" pitchFamily="18" charset="0"/>
              </a:rPr>
              <a:t>• </a:t>
            </a:r>
            <a:r>
              <a:rPr lang="en-US" sz="2400" dirty="0" smtClean="0">
                <a:latin typeface="Cambria" panose="02040503050406030204" pitchFamily="18" charset="0"/>
              </a:rPr>
              <a:t>However, there is not a specific application for Vietnamese people to create habits, manage daily habits and track habits.</a:t>
            </a:r>
            <a:endParaRPr lang="en-US" sz="2400" dirty="0">
              <a:latin typeface="Cambria" panose="02040503050406030204" pitchFamily="18" charset="0"/>
            </a:endParaRPr>
          </a:p>
        </p:txBody>
      </p:sp>
    </p:spTree>
    <p:extLst>
      <p:ext uri="{BB962C8B-B14F-4D97-AF65-F5344CB8AC3E}">
        <p14:creationId xmlns:p14="http://schemas.microsoft.com/office/powerpoint/2010/main" val="29850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596771" y="478853"/>
            <a:ext cx="4470400" cy="778932"/>
          </a:xfrm>
          <a:prstGeom prst="rect">
            <a:avLst/>
          </a:prstGeom>
        </p:spPr>
        <p:txBody>
          <a:bodyPr vert="horz" lIns="108837" tIns="54419" rIns="108837" bIns="54419"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4000" b="1">
                <a:solidFill>
                  <a:schemeClr val="tx1"/>
                </a:solidFill>
                <a:effectLst>
                  <a:outerShdw blurRad="38100" dist="38100" dir="2700000" algn="tl">
                    <a:srgbClr val="000000">
                      <a:alpha val="43137"/>
                    </a:srgbClr>
                  </a:outerShdw>
                </a:effectLst>
                <a:latin typeface="Cambria" pitchFamily="18" charset="0"/>
              </a:rPr>
              <a:t>PROBLEMS</a:t>
            </a:r>
          </a:p>
        </p:txBody>
      </p:sp>
      <p:cxnSp>
        <p:nvCxnSpPr>
          <p:cNvPr id="15" name="Straight Connector 14"/>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
        <p:nvSpPr>
          <p:cNvPr id="2" name="TextBox 1"/>
          <p:cNvSpPr txBox="1"/>
          <p:nvPr/>
        </p:nvSpPr>
        <p:spPr>
          <a:xfrm>
            <a:off x="5232801" y="2745770"/>
            <a:ext cx="5848225" cy="1200329"/>
          </a:xfrm>
          <a:prstGeom prst="rect">
            <a:avLst/>
          </a:prstGeom>
          <a:noFill/>
        </p:spPr>
        <p:txBody>
          <a:bodyPr wrap="square" rtlCol="0">
            <a:spAutoFit/>
          </a:bodyPr>
          <a:lstStyle/>
          <a:p>
            <a:r>
              <a:rPr lang="en-US" sz="2400" b="1" dirty="0" smtClean="0">
                <a:latin typeface="Cambria" panose="02040503050406030204" pitchFamily="18" charset="0"/>
              </a:rPr>
              <a:t>• </a:t>
            </a:r>
            <a:r>
              <a:rPr lang="en-US" sz="2400" dirty="0" smtClean="0">
                <a:latin typeface="Cambria" panose="02040503050406030204" pitchFamily="18" charset="0"/>
              </a:rPr>
              <a:t>The existing tracking habit applications are from foreign developer and thus may not really applicable for Vietnamese users.</a:t>
            </a:r>
            <a:endParaRPr lang="en-US" sz="2400" dirty="0">
              <a:latin typeface="Cambria" panose="02040503050406030204" pitchFamily="18" charset="0"/>
            </a:endParaRPr>
          </a:p>
        </p:txBody>
      </p:sp>
      <p:pic>
        <p:nvPicPr>
          <p:cNvPr id="5122" name="Picture 2" descr="Káº¿t quáº£ hÃ¬nh áº£nh cho khÃ³ dÃ¹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54" y="2569393"/>
            <a:ext cx="4412573" cy="247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76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0" y="3429001"/>
            <a:ext cx="6807200" cy="8127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a:solidFill>
                  <a:schemeClr val="tx1"/>
                </a:solidFill>
                <a:effectLst>
                  <a:outerShdw blurRad="38100" dist="38100" dir="2700000" algn="tl">
                    <a:srgbClr val="000000">
                      <a:alpha val="43137"/>
                    </a:srgbClr>
                  </a:outerShdw>
                </a:effectLst>
                <a:latin typeface="Cambria" pitchFamily="18" charset="0"/>
              </a:rPr>
              <a:t>PROPOSED SOLUTION</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458" y="1756211"/>
            <a:ext cx="1614283" cy="1469592"/>
          </a:xfrm>
          <a:prstGeom prst="rect">
            <a:avLst/>
          </a:prstGeom>
        </p:spPr>
      </p:pic>
    </p:spTree>
    <p:extLst>
      <p:ext uri="{BB962C8B-B14F-4D97-AF65-F5344CB8AC3E}">
        <p14:creationId xmlns:p14="http://schemas.microsoft.com/office/powerpoint/2010/main" val="6985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4596771" y="478853"/>
            <a:ext cx="6172829" cy="778932"/>
          </a:xfrm>
          <a:prstGeom prst="rect">
            <a:avLst/>
          </a:prstGeom>
        </p:spPr>
        <p:txBody>
          <a:bodyPr vert="horz" lIns="108837" tIns="54419" rIns="108837" bIns="54419"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4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pic>
        <p:nvPicPr>
          <p:cNvPr id="6146" name="Picture 2" descr="HÃ¬nh áº£nh cÃ³ liÃ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1850819"/>
            <a:ext cx="8449229" cy="447115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2301766" y="2081048"/>
            <a:ext cx="3358055" cy="378372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H="1">
            <a:off x="2200167" y="2081048"/>
            <a:ext cx="3459654" cy="378372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6145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4596771" y="478853"/>
            <a:ext cx="6172829" cy="778932"/>
          </a:xfrm>
          <a:prstGeom prst="rect">
            <a:avLst/>
          </a:prstGeom>
        </p:spPr>
        <p:txBody>
          <a:bodyPr vert="horz" lIns="108837" tIns="54419" rIns="108837" bIns="54419"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4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pic>
        <p:nvPicPr>
          <p:cNvPr id="7170" name="Picture 2" descr="Káº¿t quáº£ hÃ¬nh áº£nh cho sá»­ dá»¥ng Äiá»n thoáº¡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962" y="1942616"/>
            <a:ext cx="6634472" cy="442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9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0" y="3429001"/>
            <a:ext cx="6807200" cy="8127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a:solidFill>
                  <a:schemeClr val="tx1"/>
                </a:solidFill>
                <a:effectLst>
                  <a:outerShdw blurRad="38100" dist="38100" dir="2700000" algn="tl">
                    <a:srgbClr val="000000">
                      <a:alpha val="43137"/>
                    </a:srgbClr>
                  </a:outerShdw>
                </a:effectLst>
                <a:latin typeface="Cambria" pitchFamily="18" charset="0"/>
              </a:rPr>
              <a:t>TECHNOLOGIES</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458" y="1756211"/>
            <a:ext cx="1614283" cy="1469592"/>
          </a:xfrm>
          <a:prstGeom prst="rect">
            <a:avLst/>
          </a:prstGeom>
        </p:spPr>
      </p:pic>
    </p:spTree>
    <p:extLst>
      <p:ext uri="{BB962C8B-B14F-4D97-AF65-F5344CB8AC3E}">
        <p14:creationId xmlns:p14="http://schemas.microsoft.com/office/powerpoint/2010/main" val="391387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TotalTime>
  <Words>642</Words>
  <Application>Microsoft Office PowerPoint</Application>
  <PresentationFormat>Widescreen</PresentationFormat>
  <Paragraphs>139</Paragraphs>
  <Slides>26</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游明朝</vt:lpstr>
      <vt:lpstr>Arial</vt:lpstr>
      <vt:lpstr>Calibri</vt:lpstr>
      <vt:lpstr>Calibri Light</vt:lpstr>
      <vt:lpstr>Cambria</vt:lpstr>
      <vt:lpstr>Cambria Math</vt:lpstr>
      <vt:lpstr>Georgia</vt:lpstr>
      <vt:lpstr>Times New Roman</vt:lpstr>
      <vt:lpstr>Wingdings</vt:lpstr>
      <vt:lpstr>Retrospect</vt:lpstr>
      <vt:lpstr>Application tracking, improving habits for the Vietnamese.</vt:lpstr>
      <vt:lpstr>OUTLINE</vt:lpstr>
      <vt:lpstr>PROBLEMS</vt:lpstr>
      <vt:lpstr>PowerPoint Presentation</vt:lpstr>
      <vt:lpstr>PowerPoint Presentation</vt:lpstr>
      <vt:lpstr>PROPOSED SOLUTION</vt:lpstr>
      <vt:lpstr>PowerPoint Presentation</vt:lpstr>
      <vt:lpstr>PowerPoint Presentation</vt:lpstr>
      <vt:lpstr>TECHNOLOGIES</vt:lpstr>
      <vt:lpstr>PowerPoint Presentation</vt:lpstr>
      <vt:lpstr> </vt:lpstr>
      <vt:lpstr> </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ADVANTAGE/DISADVANTAGE</vt:lpstr>
      <vt:lpstr> </vt:lpstr>
      <vt:lpstr> </vt:lpstr>
      <vt:lpstr>DEMO</vt:lpstr>
      <vt:lpstr>THANK FOR LISTENING 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tracking, improving habits for the Vietnamese.</dc:title>
  <dc:creator>Administrator</dc:creator>
  <cp:lastModifiedBy>Administrator</cp:lastModifiedBy>
  <cp:revision>76</cp:revision>
  <dcterms:created xsi:type="dcterms:W3CDTF">2018-11-29T19:58:43Z</dcterms:created>
  <dcterms:modified xsi:type="dcterms:W3CDTF">2018-11-30T02:44:59Z</dcterms:modified>
</cp:coreProperties>
</file>