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56" r:id="rId2"/>
  </p:sldIdLst>
  <p:sldSz cx="13398500" cy="20104100"/>
  <p:notesSz cx="1339850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AFAF15-0EA2-4E27-B70E-43780F19EB04}">
  <a:tblStyle styleId="{3CAFAF15-0EA2-4E27-B70E-43780F19EB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>
        <p:scale>
          <a:sx n="100" d="100"/>
          <a:sy n="100" d="100"/>
        </p:scale>
        <p:origin x="624" y="-80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805488" cy="100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7589838" y="0"/>
            <a:ext cx="5805487" cy="100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438650" y="2513013"/>
            <a:ext cx="4521200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339850" y="9675813"/>
            <a:ext cx="10718800" cy="791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6038"/>
            <a:ext cx="5805488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7589838" y="19096038"/>
            <a:ext cx="5805487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38650" y="2513013"/>
            <a:ext cx="4521200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1339850" y="9675813"/>
            <a:ext cx="10718800" cy="791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7589838" y="19096038"/>
            <a:ext cx="5805487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670242" y="4623943"/>
            <a:ext cx="12064364" cy="1326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1005363" y="6232271"/>
            <a:ext cx="11394123" cy="422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2010727" y="11258296"/>
            <a:ext cx="9383395" cy="50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670242" y="4623943"/>
            <a:ext cx="5831110" cy="1326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6903497" y="4623943"/>
            <a:ext cx="5831110" cy="1326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68196" y="307954"/>
            <a:ext cx="1586248" cy="15915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25415" y="2233784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 extrusionOk="0">
                <a:moveTo>
                  <a:pt x="4021392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392" y="0"/>
                </a:lnTo>
                <a:lnTo>
                  <a:pt x="4060125" y="11729"/>
                </a:lnTo>
                <a:lnTo>
                  <a:pt x="4085882" y="43092"/>
                </a:lnTo>
                <a:lnTo>
                  <a:pt x="4091197" y="69805"/>
                </a:lnTo>
                <a:lnTo>
                  <a:pt x="4091197" y="628251"/>
                </a:lnTo>
                <a:lnTo>
                  <a:pt x="4085712" y="655423"/>
                </a:lnTo>
                <a:lnTo>
                  <a:pt x="4070751" y="677611"/>
                </a:lnTo>
                <a:lnTo>
                  <a:pt x="4048563" y="692571"/>
                </a:lnTo>
                <a:lnTo>
                  <a:pt x="4021392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25415" y="2233784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 extrusionOk="0">
                <a:moveTo>
                  <a:pt x="0" y="69805"/>
                </a:moveTo>
                <a:lnTo>
                  <a:pt x="5485" y="42634"/>
                </a:lnTo>
                <a:lnTo>
                  <a:pt x="20445" y="20445"/>
                </a:lnTo>
                <a:lnTo>
                  <a:pt x="42634" y="5485"/>
                </a:lnTo>
                <a:lnTo>
                  <a:pt x="69805" y="0"/>
                </a:lnTo>
                <a:lnTo>
                  <a:pt x="4021392" y="0"/>
                </a:lnTo>
                <a:lnTo>
                  <a:pt x="4060125" y="11729"/>
                </a:lnTo>
                <a:lnTo>
                  <a:pt x="4085882" y="43092"/>
                </a:lnTo>
                <a:lnTo>
                  <a:pt x="4091197" y="69805"/>
                </a:lnTo>
                <a:lnTo>
                  <a:pt x="4091197" y="628251"/>
                </a:lnTo>
                <a:lnTo>
                  <a:pt x="4085712" y="655423"/>
                </a:lnTo>
                <a:lnTo>
                  <a:pt x="4070751" y="677611"/>
                </a:lnTo>
                <a:lnTo>
                  <a:pt x="4048563" y="692571"/>
                </a:lnTo>
                <a:lnTo>
                  <a:pt x="4021392" y="698057"/>
                </a:ln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close/>
              </a:path>
            </a:pathLst>
          </a:custGeom>
          <a:noFill/>
          <a:ln w="9525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670242" y="4623943"/>
            <a:ext cx="12064364" cy="1326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transtats.bts.gov/HomeDrillChart.asp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6000"/>
          </a:blip>
          <a:tile tx="0" ty="0" sx="100000" sy="100000" flip="none" algn="tl"/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/>
        </p:nvSpPr>
        <p:spPr>
          <a:xfrm>
            <a:off x="225415" y="2966877"/>
            <a:ext cx="4100195" cy="171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0" rIns="0" bIns="0" anchor="t" anchorCtr="0">
            <a:noAutofit/>
          </a:bodyPr>
          <a:lstStyle/>
          <a:p>
            <a:pPr marL="285750" marR="100965" lvl="0" indent="-28575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2015, around 21.72 % flights were delayed due to different reasons 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D7C31"/>
              </a:buClr>
              <a:buSzPts val="1750"/>
              <a:buFont typeface="Arial"/>
              <a:buNone/>
            </a:pP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193040" lvl="0" indent="-28575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Thus, we decided to predict what are the factors that affect the airtime delay, and identify important features causing delay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225387" y="6636204"/>
            <a:ext cx="4091304" cy="944880"/>
          </a:xfrm>
          <a:custGeom>
            <a:avLst/>
            <a:gdLst/>
            <a:ahLst/>
            <a:cxnLst/>
            <a:rect l="l" t="t" r="r" b="b"/>
            <a:pathLst>
              <a:path w="4091304" h="944879" extrusionOk="0">
                <a:moveTo>
                  <a:pt x="0" y="0"/>
                </a:moveTo>
                <a:lnTo>
                  <a:pt x="4091194" y="0"/>
                </a:lnTo>
                <a:lnTo>
                  <a:pt x="4091194" y="944271"/>
                </a:lnTo>
                <a:lnTo>
                  <a:pt x="0" y="94427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92778" y="5822809"/>
            <a:ext cx="3971925" cy="1883657"/>
          </a:xfrm>
          <a:prstGeom prst="rect">
            <a:avLst/>
          </a:prstGeom>
          <a:blipFill rotWithShape="1">
            <a:blip r:embed="rId3">
              <a:alphaModFix amt="56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298450" marR="5080" lvl="0" indent="-28575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1700"/>
              <a:buFont typeface="Noto Sans Symbols"/>
              <a:buChar char="❖"/>
            </a:pPr>
            <a:r>
              <a:rPr lang="en-US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Our Dataset consist of 18 features and 5.7M records. It consist of data of year 2015 flight delays across United States.</a:t>
            </a:r>
            <a:r>
              <a:rPr lang="en-US" dirty="0"/>
              <a:t> </a:t>
            </a:r>
            <a:r>
              <a:rPr lang="en-US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contains a calculated columns </a:t>
            </a:r>
            <a:r>
              <a:rPr lang="en-US" sz="17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Airtime_delay</a:t>
            </a:r>
            <a:r>
              <a:rPr lang="en-US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which is used as a predictor variable.</a:t>
            </a:r>
            <a:endParaRPr dirty="0"/>
          </a:p>
          <a:p>
            <a:pPr marL="12700" marR="5080" lvl="0" indent="0" algn="l" rtl="0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209031" y="8594172"/>
            <a:ext cx="4121417" cy="7020298"/>
          </a:xfrm>
          <a:custGeom>
            <a:avLst/>
            <a:gdLst/>
            <a:ahLst/>
            <a:cxnLst/>
            <a:rect l="l" t="t" r="r" b="b"/>
            <a:pathLst>
              <a:path w="4065270" h="3524884" extrusionOk="0">
                <a:moveTo>
                  <a:pt x="0" y="0"/>
                </a:moveTo>
                <a:lnTo>
                  <a:pt x="4065228" y="0"/>
                </a:lnTo>
                <a:lnTo>
                  <a:pt x="4065228" y="3524595"/>
                </a:lnTo>
                <a:lnTo>
                  <a:pt x="0" y="352459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206801" y="8594353"/>
            <a:ext cx="4065270" cy="3536687"/>
          </a:xfrm>
          <a:custGeom>
            <a:avLst/>
            <a:gdLst/>
            <a:ahLst/>
            <a:cxnLst/>
            <a:rect l="l" t="t" r="r" b="b"/>
            <a:pathLst>
              <a:path w="4065270" h="3524884" extrusionOk="0">
                <a:moveTo>
                  <a:pt x="0" y="0"/>
                </a:moveTo>
                <a:lnTo>
                  <a:pt x="4065228" y="0"/>
                </a:lnTo>
                <a:lnTo>
                  <a:pt x="4065228" y="3524595"/>
                </a:lnTo>
                <a:lnTo>
                  <a:pt x="0" y="352459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214623" y="15462250"/>
            <a:ext cx="4093210" cy="1431480"/>
          </a:xfrm>
          <a:custGeom>
            <a:avLst/>
            <a:gdLst/>
            <a:ahLst/>
            <a:cxnLst/>
            <a:rect l="l" t="t" r="r" b="b"/>
            <a:pathLst>
              <a:path w="4093210" h="3682365" extrusionOk="0">
                <a:moveTo>
                  <a:pt x="0" y="0"/>
                </a:moveTo>
                <a:lnTo>
                  <a:pt x="4093072" y="0"/>
                </a:lnTo>
                <a:lnTo>
                  <a:pt x="4093072" y="3682330"/>
                </a:lnTo>
                <a:lnTo>
                  <a:pt x="0" y="368233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214623" y="13211367"/>
            <a:ext cx="4093210" cy="3682365"/>
          </a:xfrm>
          <a:custGeom>
            <a:avLst/>
            <a:gdLst/>
            <a:ahLst/>
            <a:cxnLst/>
            <a:rect l="l" t="t" r="r" b="b"/>
            <a:pathLst>
              <a:path w="4093210" h="3682365" extrusionOk="0">
                <a:moveTo>
                  <a:pt x="0" y="0"/>
                </a:moveTo>
                <a:lnTo>
                  <a:pt x="4093072" y="0"/>
                </a:lnTo>
                <a:lnTo>
                  <a:pt x="4093072" y="3682330"/>
                </a:lnTo>
                <a:lnTo>
                  <a:pt x="0" y="368233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4674374" y="2228364"/>
            <a:ext cx="8538327" cy="698500"/>
          </a:xfrm>
          <a:custGeom>
            <a:avLst/>
            <a:gdLst/>
            <a:ahLst/>
            <a:cxnLst/>
            <a:rect l="l" t="t" r="r" b="b"/>
            <a:pathLst>
              <a:path w="4091304" h="698500" extrusionOk="0">
                <a:moveTo>
                  <a:pt x="4021388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388" y="0"/>
                </a:lnTo>
                <a:lnTo>
                  <a:pt x="4060113" y="11723"/>
                </a:lnTo>
                <a:lnTo>
                  <a:pt x="4085879" y="43086"/>
                </a:lnTo>
                <a:lnTo>
                  <a:pt x="4091194" y="69805"/>
                </a:lnTo>
                <a:lnTo>
                  <a:pt x="4091194" y="628251"/>
                </a:lnTo>
                <a:lnTo>
                  <a:pt x="4085708" y="655423"/>
                </a:lnTo>
                <a:lnTo>
                  <a:pt x="4070748" y="677611"/>
                </a:lnTo>
                <a:lnTo>
                  <a:pt x="4048560" y="692571"/>
                </a:lnTo>
                <a:lnTo>
                  <a:pt x="4021388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5556250" y="2307375"/>
            <a:ext cx="7016711" cy="4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Exploration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214628" y="5010508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 extrusionOk="0">
                <a:moveTo>
                  <a:pt x="4021384" y="698057"/>
                </a:move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49" y="677611"/>
                </a:lnTo>
                <a:lnTo>
                  <a:pt x="4048562" y="692571"/>
                </a:lnTo>
                <a:lnTo>
                  <a:pt x="4021384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197853" y="5195611"/>
            <a:ext cx="2175510" cy="34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Description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214628" y="7738378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 extrusionOk="0">
                <a:moveTo>
                  <a:pt x="4021384" y="698057"/>
                </a:move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49" y="677611"/>
                </a:lnTo>
                <a:lnTo>
                  <a:pt x="4048562" y="692571"/>
                </a:lnTo>
                <a:lnTo>
                  <a:pt x="4021384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214628" y="7738378"/>
            <a:ext cx="4091304" cy="698500"/>
          </a:xfrm>
          <a:custGeom>
            <a:avLst/>
            <a:gdLst/>
            <a:ahLst/>
            <a:cxnLst/>
            <a:rect l="l" t="t" r="r" b="b"/>
            <a:pathLst>
              <a:path w="4091304" h="698500" extrusionOk="0">
                <a:moveTo>
                  <a:pt x="0" y="69805"/>
                </a:moveTo>
                <a:lnTo>
                  <a:pt x="5485" y="42634"/>
                </a:lnTo>
                <a:lnTo>
                  <a:pt x="20445" y="20445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50" y="677611"/>
                </a:lnTo>
                <a:lnTo>
                  <a:pt x="4048562" y="692571"/>
                </a:lnTo>
                <a:lnTo>
                  <a:pt x="4021384" y="698057"/>
                </a:ln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close/>
              </a:path>
            </a:pathLst>
          </a:custGeom>
          <a:noFill/>
          <a:ln w="9525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1130587" y="7759324"/>
            <a:ext cx="23235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 Coefficients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4719495" y="8286752"/>
            <a:ext cx="8415100" cy="698500"/>
          </a:xfrm>
          <a:custGeom>
            <a:avLst/>
            <a:gdLst/>
            <a:ahLst/>
            <a:cxnLst/>
            <a:rect l="l" t="t" r="r" b="b"/>
            <a:pathLst>
              <a:path w="4091304" h="698500" extrusionOk="0">
                <a:moveTo>
                  <a:pt x="4021404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404" y="0"/>
                </a:lnTo>
                <a:lnTo>
                  <a:pt x="4060122" y="11729"/>
                </a:lnTo>
                <a:lnTo>
                  <a:pt x="4085892" y="43098"/>
                </a:lnTo>
                <a:lnTo>
                  <a:pt x="4091209" y="69805"/>
                </a:lnTo>
                <a:lnTo>
                  <a:pt x="4091209" y="628251"/>
                </a:lnTo>
                <a:lnTo>
                  <a:pt x="4085724" y="655423"/>
                </a:lnTo>
                <a:lnTo>
                  <a:pt x="4070764" y="677611"/>
                </a:lnTo>
                <a:lnTo>
                  <a:pt x="4048575" y="692571"/>
                </a:lnTo>
                <a:lnTo>
                  <a:pt x="4021404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5671408" y="8447488"/>
            <a:ext cx="6412282" cy="38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Model Description</a:t>
            </a: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4719498" y="12414250"/>
            <a:ext cx="3963659" cy="7362757"/>
          </a:xfrm>
          <a:custGeom>
            <a:avLst/>
            <a:gdLst/>
            <a:ahLst/>
            <a:cxnLst/>
            <a:rect l="l" t="t" r="r" b="b"/>
            <a:pathLst>
              <a:path w="4081779" h="3841115" extrusionOk="0">
                <a:moveTo>
                  <a:pt x="0" y="0"/>
                </a:moveTo>
                <a:lnTo>
                  <a:pt x="4081346" y="0"/>
                </a:lnTo>
                <a:lnTo>
                  <a:pt x="4081346" y="3840965"/>
                </a:lnTo>
                <a:lnTo>
                  <a:pt x="0" y="38409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Cleaning: Handling NAs and derived columns</a:t>
            </a:r>
            <a:endParaRPr/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Engineering: Converting time into categories and derive columns</a:t>
            </a:r>
            <a:endParaRPr/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Categorical Variables: Testing the best model for conversion</a:t>
            </a:r>
            <a:endParaRPr/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Models: Performed models to predict airtime delay of the flights </a:t>
            </a:r>
            <a:endParaRPr/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4513141" y="13009325"/>
            <a:ext cx="4196632" cy="3909568"/>
          </a:xfrm>
          <a:custGeom>
            <a:avLst/>
            <a:gdLst/>
            <a:ahLst/>
            <a:cxnLst/>
            <a:rect l="l" t="t" r="r" b="b"/>
            <a:pathLst>
              <a:path w="4081779" h="3841115" extrusionOk="0">
                <a:moveTo>
                  <a:pt x="0" y="0"/>
                </a:moveTo>
                <a:lnTo>
                  <a:pt x="4081346" y="0"/>
                </a:lnTo>
                <a:lnTo>
                  <a:pt x="4081346" y="3840965"/>
                </a:lnTo>
                <a:lnTo>
                  <a:pt x="0" y="38409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9123316" y="3132724"/>
            <a:ext cx="4089400" cy="4487591"/>
          </a:xfrm>
          <a:custGeom>
            <a:avLst/>
            <a:gdLst/>
            <a:ahLst/>
            <a:cxnLst/>
            <a:rect l="l" t="t" r="r" b="b"/>
            <a:pathLst>
              <a:path w="4089400" h="7748270" extrusionOk="0">
                <a:moveTo>
                  <a:pt x="0" y="0"/>
                </a:moveTo>
                <a:lnTo>
                  <a:pt x="4089164" y="0"/>
                </a:lnTo>
                <a:lnTo>
                  <a:pt x="4089164" y="7747660"/>
                </a:lnTo>
                <a:lnTo>
                  <a:pt x="0" y="774766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8901911" y="12625981"/>
            <a:ext cx="4310801" cy="6493869"/>
          </a:xfrm>
          <a:custGeom>
            <a:avLst/>
            <a:gdLst/>
            <a:ahLst/>
            <a:cxnLst/>
            <a:rect l="l" t="t" r="r" b="b"/>
            <a:pathLst>
              <a:path w="4089400" h="5001894" extrusionOk="0">
                <a:moveTo>
                  <a:pt x="0" y="0"/>
                </a:moveTo>
                <a:lnTo>
                  <a:pt x="4089225" y="0"/>
                </a:lnTo>
                <a:lnTo>
                  <a:pt x="4089225" y="5001769"/>
                </a:lnTo>
                <a:lnTo>
                  <a:pt x="0" y="50017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4710240" y="3128724"/>
            <a:ext cx="4044950" cy="4429760"/>
          </a:xfrm>
          <a:custGeom>
            <a:avLst/>
            <a:gdLst/>
            <a:ahLst/>
            <a:cxnLst/>
            <a:rect l="l" t="t" r="r" b="b"/>
            <a:pathLst>
              <a:path w="4044950" h="4429759" extrusionOk="0">
                <a:moveTo>
                  <a:pt x="0" y="0"/>
                </a:moveTo>
                <a:lnTo>
                  <a:pt x="4044581" y="0"/>
                </a:lnTo>
                <a:lnTo>
                  <a:pt x="4044581" y="4429566"/>
                </a:lnTo>
                <a:lnTo>
                  <a:pt x="0" y="442956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223384" y="17036147"/>
            <a:ext cx="4114800" cy="698500"/>
          </a:xfrm>
          <a:custGeom>
            <a:avLst/>
            <a:gdLst/>
            <a:ahLst/>
            <a:cxnLst/>
            <a:rect l="l" t="t" r="r" b="b"/>
            <a:pathLst>
              <a:path w="4114800" h="698500" extrusionOk="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23384" y="17036147"/>
            <a:ext cx="4114800" cy="698500"/>
          </a:xfrm>
          <a:custGeom>
            <a:avLst/>
            <a:gdLst/>
            <a:ahLst/>
            <a:cxnLst/>
            <a:rect l="l" t="t" r="r" b="b"/>
            <a:pathLst>
              <a:path w="4114800" h="698500" extrusionOk="0">
                <a:moveTo>
                  <a:pt x="0" y="69775"/>
                </a:move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close/>
              </a:path>
            </a:pathLst>
          </a:custGeom>
          <a:noFill/>
          <a:ln w="9525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1331140" y="17138650"/>
            <a:ext cx="1808779" cy="4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2574256" y="278669"/>
            <a:ext cx="7876540" cy="77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 718:Big Data Analytics</a:t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10610475" y="178581"/>
            <a:ext cx="2567305" cy="1681480"/>
          </a:xfrm>
          <a:custGeom>
            <a:avLst/>
            <a:gdLst/>
            <a:ahLst/>
            <a:cxnLst/>
            <a:rect l="l" t="t" r="r" b="b"/>
            <a:pathLst>
              <a:path w="2567305" h="1681480" extrusionOk="0">
                <a:moveTo>
                  <a:pt x="0" y="0"/>
                </a:moveTo>
                <a:lnTo>
                  <a:pt x="2567071" y="0"/>
                </a:lnTo>
                <a:lnTo>
                  <a:pt x="2567071" y="1681085"/>
                </a:lnTo>
                <a:lnTo>
                  <a:pt x="0" y="16810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610475" y="292881"/>
            <a:ext cx="2567305" cy="1681480"/>
          </a:xfrm>
          <a:custGeom>
            <a:avLst/>
            <a:gdLst/>
            <a:ahLst/>
            <a:cxnLst/>
            <a:rect l="l" t="t" r="r" b="b"/>
            <a:pathLst>
              <a:path w="2567305" h="1681480" extrusionOk="0">
                <a:moveTo>
                  <a:pt x="0" y="0"/>
                </a:moveTo>
                <a:lnTo>
                  <a:pt x="2567071" y="0"/>
                </a:lnTo>
                <a:lnTo>
                  <a:pt x="2567071" y="1681085"/>
                </a:lnTo>
                <a:lnTo>
                  <a:pt x="0" y="16810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2699946" y="738782"/>
            <a:ext cx="72491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Airtime Delays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10610475" y="374650"/>
            <a:ext cx="23513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Palaniappan 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Pranay Lulla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Raghav Raheja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Vaibhav Nigam</a:t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617" y="8604581"/>
            <a:ext cx="4077132" cy="207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384" y="14861342"/>
            <a:ext cx="4100195" cy="203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39996" y="3034210"/>
            <a:ext cx="4072713" cy="23339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>
            <a:off x="4719498" y="16529050"/>
            <a:ext cx="3945104" cy="698500"/>
          </a:xfrm>
          <a:custGeom>
            <a:avLst/>
            <a:gdLst/>
            <a:ahLst/>
            <a:cxnLst/>
            <a:rect l="l" t="t" r="r" b="b"/>
            <a:pathLst>
              <a:path w="4114800" h="698500" extrusionOk="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5581206" y="16616691"/>
            <a:ext cx="20004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689147" y="17327305"/>
            <a:ext cx="388197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to analyze  the dataset for summarizing the main characteristics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Calculating the Airtime Delay by the difference of Elapsed time and  Scheduled time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Applying Regression Modeling techniques</a:t>
            </a:r>
            <a:endParaRPr sz="16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4710239" y="12603059"/>
            <a:ext cx="3922339" cy="698500"/>
          </a:xfrm>
          <a:custGeom>
            <a:avLst/>
            <a:gdLst/>
            <a:ahLst/>
            <a:cxnLst/>
            <a:rect l="l" t="t" r="r" b="b"/>
            <a:pathLst>
              <a:path w="4114800" h="698500" extrusionOk="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4762329" y="12670789"/>
            <a:ext cx="36654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9499" y="5533070"/>
            <a:ext cx="4037151" cy="2520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39996" y="5556250"/>
            <a:ext cx="4072706" cy="24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8450" y="10661650"/>
            <a:ext cx="3899426" cy="213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714" y="12695405"/>
            <a:ext cx="3866884" cy="23201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>
            <a:off x="8832850" y="19132548"/>
            <a:ext cx="4210851" cy="67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[1] </a:t>
            </a:r>
            <a:r>
              <a:rPr lang="en-US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https://www.transtats.bts.gov/HomeDrillChart.asp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[2] https://www.kaggle.com/usdot/flight-delays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35986" y="12642850"/>
            <a:ext cx="4468864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35986" y="15843250"/>
            <a:ext cx="4365728" cy="31106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7"/>
          <p:cNvGraphicFramePr/>
          <p:nvPr/>
        </p:nvGraphicFramePr>
        <p:xfrm>
          <a:off x="4719497" y="9137650"/>
          <a:ext cx="8415100" cy="3244680"/>
        </p:xfrm>
        <a:graphic>
          <a:graphicData uri="http://schemas.openxmlformats.org/drawingml/2006/table">
            <a:tbl>
              <a:tblPr firstRow="1" bandRow="1">
                <a:noFill/>
                <a:tableStyleId>{3CAFAF15-0EA2-4E27-B70E-43780F19EB04}</a:tableStyleId>
              </a:tblPr>
              <a:tblGrid>
                <a:gridCol w="210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Features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Techniques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Evaluation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Month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12.8897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Month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Indexer, One Hot Encoder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12.8715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Day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12.8901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Day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Indexer, One Hot Encoder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12.8841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Base Linear Regression</a:t>
                      </a:r>
                      <a:endParaRPr/>
                    </a:p>
                  </a:txBody>
                  <a:tcPr marL="78475" marR="78475" marT="39250" marB="39250"/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Taxi out, Distance, Taxi in, Departure delay, Month, Day, Day of week, Airline, Departure time, Arrival time, Origin airport, Destination airport </a:t>
                      </a:r>
                      <a:endParaRPr/>
                    </a:p>
                  </a:txBody>
                  <a:tcPr marL="78475" marR="78475" marT="39250" marB="39250"/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Indexer, Vector Assembler, One Hot Encoder, Pipeline</a:t>
                      </a:r>
                      <a:endParaRPr/>
                    </a:p>
                  </a:txBody>
                  <a:tcPr marL="78475" marR="78475" marT="39250" marB="39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8.7096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Random Forest</a:t>
                      </a:r>
                      <a:endParaRPr/>
                    </a:p>
                  </a:txBody>
                  <a:tcPr marL="78475" marR="78475" marT="39250" marB="3925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10.5067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Decision Tree</a:t>
                      </a:r>
                      <a:endParaRPr/>
                    </a:p>
                  </a:txBody>
                  <a:tcPr marL="78475" marR="78475" marT="39250" marB="3925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10.4701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Gradient Boosting</a:t>
                      </a:r>
                      <a:endParaRPr/>
                    </a:p>
                  </a:txBody>
                  <a:tcPr marL="78475" marR="78475" marT="39250" marB="3925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9.6540</a:t>
                      </a:r>
                      <a:endParaRPr/>
                    </a:p>
                  </a:txBody>
                  <a:tcPr marL="78475" marR="78475" marT="39250" marB="392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6" name="Google Shape;96;p7"/>
          <p:cNvPicPr preferRelativeResize="0"/>
          <p:nvPr/>
        </p:nvPicPr>
        <p:blipFill rotWithShape="1">
          <a:blip r:embed="rId14">
            <a:alphaModFix/>
          </a:blip>
          <a:srcRect l="9813" t="16839" r="27380" b="10465"/>
          <a:stretch/>
        </p:blipFill>
        <p:spPr>
          <a:xfrm>
            <a:off x="4718216" y="3028077"/>
            <a:ext cx="4029174" cy="23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/>
        </p:nvSpPr>
        <p:spPr>
          <a:xfrm>
            <a:off x="1204529" y="2296482"/>
            <a:ext cx="21756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203617" y="17748250"/>
            <a:ext cx="3889600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found that the best model in our case out of all the models that we ran was linear regression without the regularization parameters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used twelve features to predict the airtime delay with the best root mean square error of 8.7100 on the testing data. 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Noto Sans Symbols</vt:lpstr>
      <vt:lpstr>Times New Roman</vt:lpstr>
      <vt:lpstr>Trebuchet MS</vt:lpstr>
      <vt:lpstr>Office Theme</vt:lpstr>
      <vt:lpstr>IST 718:Big Data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718:Big Data Analytics</dc:title>
  <cp:lastModifiedBy>Vaibhav Kamal Nigam</cp:lastModifiedBy>
  <cp:revision>1</cp:revision>
  <dcterms:modified xsi:type="dcterms:W3CDTF">2018-11-30T01:59:30Z</dcterms:modified>
</cp:coreProperties>
</file>