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258" r:id="rId2"/>
    <p:sldId id="279" r:id="rId3"/>
    <p:sldId id="280" r:id="rId4"/>
    <p:sldId id="257" r:id="rId5"/>
    <p:sldId id="259" r:id="rId6"/>
    <p:sldId id="260" r:id="rId7"/>
    <p:sldId id="262" r:id="rId8"/>
    <p:sldId id="271" r:id="rId9"/>
    <p:sldId id="281" r:id="rId10"/>
    <p:sldId id="270" r:id="rId11"/>
    <p:sldId id="269" r:id="rId12"/>
    <p:sldId id="268" r:id="rId13"/>
    <p:sldId id="267" r:id="rId14"/>
    <p:sldId id="266" r:id="rId15"/>
    <p:sldId id="265" r:id="rId16"/>
    <p:sldId id="264" r:id="rId17"/>
    <p:sldId id="263" r:id="rId18"/>
    <p:sldId id="276" r:id="rId19"/>
    <p:sldId id="277"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4" autoAdjust="0"/>
    <p:restoredTop sz="94660"/>
  </p:normalViewPr>
  <p:slideViewPr>
    <p:cSldViewPr snapToGrid="0">
      <p:cViewPr varScale="1">
        <p:scale>
          <a:sx n="86" d="100"/>
          <a:sy n="86" d="100"/>
        </p:scale>
        <p:origin x="108" y="198"/>
      </p:cViewPr>
      <p:guideLst>
        <p:guide orient="horz" pos="2160"/>
        <p:guide pos="3840"/>
      </p:guideLst>
    </p:cSldViewPr>
  </p:slideViewPr>
  <p:notesTextViewPr>
    <p:cViewPr>
      <p:scale>
        <a:sx n="1" d="1"/>
        <a:sy n="1" d="1"/>
      </p:scale>
      <p:origin x="0" y="0"/>
    </p:cViewPr>
  </p:notesText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Chart Title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pattFill prst="pct80">
              <a:fgClr>
                <a:schemeClr val="accent1"/>
              </a:fgClr>
              <a:bgClr>
                <a:prstClr val="white"/>
              </a:bgClr>
            </a:patt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6E8-40C9-992E-58F46E456EBB}"/>
            </c:ext>
          </c:extLst>
        </c:ser>
        <c:ser>
          <c:idx val="1"/>
          <c:order val="1"/>
          <c:tx>
            <c:strRef>
              <c:f>Sheet1!$C$1</c:f>
              <c:strCache>
                <c:ptCount val="1"/>
                <c:pt idx="0">
                  <c:v>Series 2</c:v>
                </c:pt>
              </c:strCache>
            </c:strRef>
          </c:tx>
          <c:spPr>
            <a:pattFill prst="narHorz">
              <a:fgClr>
                <a:schemeClr val="accent2"/>
              </a:fgClr>
              <a:bgClr>
                <a:prstClr val="white"/>
              </a:bgClr>
            </a:patt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6E8-40C9-992E-58F46E456EBB}"/>
            </c:ext>
          </c:extLst>
        </c:ser>
        <c:ser>
          <c:idx val="2"/>
          <c:order val="2"/>
          <c:tx>
            <c:strRef>
              <c:f>Sheet1!$D$1</c:f>
              <c:strCache>
                <c:ptCount val="1"/>
                <c:pt idx="0">
                  <c:v>Series 3</c:v>
                </c:pt>
              </c:strCache>
            </c:strRef>
          </c:tx>
          <c:spPr>
            <a:pattFill prst="pct60">
              <a:fgClr>
                <a:schemeClr val="accent3"/>
              </a:fgClr>
              <a:bgClr>
                <a:prstClr val="white"/>
              </a:bgClr>
            </a:patt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6E8-40C9-992E-58F46E456EBB}"/>
            </c:ext>
          </c:extLst>
        </c:ser>
        <c:dLbls>
          <c:showLegendKey val="0"/>
          <c:showVal val="0"/>
          <c:showCatName val="0"/>
          <c:showSerName val="0"/>
          <c:showPercent val="0"/>
          <c:showBubbleSize val="0"/>
        </c:dLbls>
        <c:gapWidth val="219"/>
        <c:overlap val="-27"/>
        <c:axId val="956453456"/>
        <c:axId val="956386864"/>
      </c:barChart>
      <c:catAx>
        <c:axId val="956453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56386864"/>
        <c:crosses val="autoZero"/>
        <c:auto val="1"/>
        <c:lblAlgn val="ctr"/>
        <c:lblOffset val="100"/>
        <c:noMultiLvlLbl val="0"/>
      </c:catAx>
      <c:valAx>
        <c:axId val="956386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6453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jpg"/></Relationships>
</file>

<file path=ppt/drawings/drawing1.xml><?xml version="1.0" encoding="utf-8"?>
<c:userShapes xmlns:c="http://schemas.openxmlformats.org/drawingml/2006/chart">
  <cdr:relSizeAnchor xmlns:cdr="http://schemas.openxmlformats.org/drawingml/2006/chartDrawing">
    <cdr:from>
      <cdr:x>0</cdr:x>
      <cdr:y>0</cdr:y>
    </cdr:from>
    <cdr:to>
      <cdr:x>0.95457</cdr:x>
      <cdr:y>1</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9278679" cy="77724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4/16/2018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4724E-7CB4-4288-908A-97852378BB2E}" type="slidenum">
              <a:rPr lang="en-US" smtClean="0"/>
              <a:t>1</a:t>
            </a:fld>
            <a:endParaRPr lang="en-US"/>
          </a:p>
        </p:txBody>
      </p:sp>
    </p:spTree>
    <p:extLst>
      <p:ext uri="{BB962C8B-B14F-4D97-AF65-F5344CB8AC3E}">
        <p14:creationId xmlns:p14="http://schemas.microsoft.com/office/powerpoint/2010/main" val="202227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7200" y="4960137"/>
            <a:ext cx="7772400" cy="1463040"/>
          </a:xfrm>
        </p:spPr>
        <p:txBody>
          <a:bodyPr anchor="ctr">
            <a:normAutofit/>
          </a:bodyPr>
          <a:lstStyle>
            <a:lvl1pPr algn="r">
              <a:defRPr sz="5000" spc="200" baseline="0">
                <a:solidFill>
                  <a:srgbClr val="EE5612"/>
                </a:solidFill>
              </a:defRPr>
            </a:lvl1pPr>
          </a:lstStyle>
          <a:p>
            <a:r>
              <a:rPr lang="en-US" dirty="0" smtClean="0"/>
              <a:t>Click to Edit Master Title</a:t>
            </a:r>
            <a:endParaRPr lang="en-US" dirty="0"/>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4/16/2018</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3048" y="1"/>
            <a:ext cx="12188952"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4404" y="5502801"/>
            <a:ext cx="3203701" cy="48704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EE5612"/>
                </a:solidFill>
              </a:defRPr>
            </a:lvl1pPr>
          </a:lstStyle>
          <a:p>
            <a:r>
              <a:rPr lang="en-US" dirty="0" smtClean="0"/>
              <a:t>Click to Edit Master Title</a:t>
            </a:r>
            <a:endParaRPr lang="en-US" dirty="0"/>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D578DB6-D1E9-41A9-B216-C4ADD9C2164D}" type="datetime1">
              <a:rPr lang="en-US" smtClean="0"/>
              <a:t>4/16/2018</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1" y="762000"/>
            <a:ext cx="2628900" cy="5410200"/>
          </a:xfrm>
        </p:spPr>
        <p:txBody>
          <a:bodyPr vert="eaVert" lIns="45720" tIns="91440" rIns="45720" bIns="91440"/>
          <a:lstStyle>
            <a:lvl1pPr>
              <a:defRPr>
                <a:solidFill>
                  <a:srgbClr val="EE5612"/>
                </a:solidFill>
              </a:defRPr>
            </a:lvl1pPr>
          </a:lstStyle>
          <a:p>
            <a:r>
              <a:rPr lang="en-US" dirty="0" smtClean="0"/>
              <a:t>Click to Edit Master Title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E0F22D1-D595-4ACA-9158-EA62FCCCC51B}" type="datetime1">
              <a:rPr lang="en-US" smtClean="0"/>
              <a:t>4/16/2018</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8670" y="6423175"/>
            <a:ext cx="2406987" cy="36592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561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C4DB54-D908-476A-B7DE-76ED373D8996}" type="datetime1">
              <a:rPr lang="en-US" smtClean="0"/>
              <a:t>4/16/2018</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457200" y="4960137"/>
            <a:ext cx="7772400" cy="1463040"/>
          </a:xfrm>
        </p:spPr>
        <p:txBody>
          <a:bodyPr anchor="ctr">
            <a:normAutofit/>
          </a:bodyPr>
          <a:lstStyle>
            <a:lvl1pPr algn="r">
              <a:defRPr sz="5000" b="0" spc="200" baseline="0">
                <a:solidFill>
                  <a:srgbClr val="EE5612"/>
                </a:solidFill>
              </a:defRPr>
            </a:lvl1pPr>
          </a:lstStyle>
          <a:p>
            <a:r>
              <a:rPr lang="en-US" dirty="0" smtClean="0"/>
              <a:t>Click to Edit Master Title</a:t>
            </a:r>
            <a:endParaRPr lang="en-US" dirty="0"/>
          </a:p>
        </p:txBody>
      </p:sp>
      <p:sp>
        <p:nvSpPr>
          <p:cNvPr id="4" name="Date Placeholder 3"/>
          <p:cNvSpPr>
            <a:spLocks noGrp="1"/>
          </p:cNvSpPr>
          <p:nvPr>
            <p:ph type="dt" sz="half" idx="10"/>
          </p:nvPr>
        </p:nvSpPr>
        <p:spPr/>
        <p:txBody>
          <a:bodyPr/>
          <a:lstStyle/>
          <a:p>
            <a:fld id="{83E0799B-66BC-4953-AA2F-F8A09182B3C6}" type="datetime1">
              <a:rPr lang="en-US" smtClean="0"/>
              <a:t>4/16/2018</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0" name="Picture Placeholder 2"/>
          <p:cNvSpPr>
            <a:spLocks noGrp="1" noChangeAspect="1"/>
          </p:cNvSpPr>
          <p:nvPr>
            <p:ph type="pic" idx="13"/>
          </p:nvPr>
        </p:nvSpPr>
        <p:spPr>
          <a:xfrm>
            <a:off x="3048" y="0"/>
            <a:ext cx="12188952"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4404" y="5502801"/>
            <a:ext cx="3203701" cy="487048"/>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4128" y="585216"/>
            <a:ext cx="9720072" cy="1499616"/>
          </a:xfrm>
        </p:spPr>
        <p:txBody>
          <a:bodyPr/>
          <a:lstStyle>
            <a:lvl1pPr>
              <a:defRPr>
                <a:solidFill>
                  <a:srgbClr val="EE5612"/>
                </a:solidFill>
              </a:defRPr>
            </a:lvl1pPr>
          </a:lstStyle>
          <a:p>
            <a:r>
              <a:rPr lang="en-US" dirty="0" smtClean="0"/>
              <a:t>Click to Edit Master Title</a:t>
            </a:r>
            <a:endParaRPr lang="en-US" dirty="0"/>
          </a:p>
        </p:txBody>
      </p:sp>
      <p:sp>
        <p:nvSpPr>
          <p:cNvPr id="3" name="Content Placeholder 2"/>
          <p:cNvSpPr>
            <a:spLocks noGrp="1"/>
          </p:cNvSpPr>
          <p:nvPr>
            <p:ph sz="half" idx="1"/>
          </p:nvPr>
        </p:nvSpPr>
        <p:spPr>
          <a:xfrm>
            <a:off x="1024127" y="2286000"/>
            <a:ext cx="475488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4/16/2018</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smtClean="0"/>
              <a:t>School of Information Studies | Syracuse University</a:t>
            </a:r>
            <a:endParaRPr lang="en-US" dirty="0"/>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lvl1pPr>
              <a:defRPr>
                <a:solidFill>
                  <a:srgbClr val="EE5612"/>
                </a:solidFill>
              </a:defRPr>
            </a:lvl1pPr>
          </a:lstStyle>
          <a:p>
            <a:r>
              <a:rPr lang="en-US" dirty="0" smtClean="0"/>
              <a:t>Click to Edit Master Title</a:t>
            </a:r>
            <a:endParaRPr lang="en-US" dirty="0"/>
          </a:p>
        </p:txBody>
      </p:sp>
      <p:sp>
        <p:nvSpPr>
          <p:cNvPr id="3" name="Text Placeholder 2"/>
          <p:cNvSpPr>
            <a:spLocks noGrp="1"/>
          </p:cNvSpPr>
          <p:nvPr>
            <p:ph type="body" idx="1"/>
          </p:nvPr>
        </p:nvSpPr>
        <p:spPr>
          <a:xfrm>
            <a:off x="1024128" y="2144828"/>
            <a:ext cx="4754880" cy="822960"/>
          </a:xfrm>
        </p:spPr>
        <p:txBody>
          <a:bodyPr lIns="137160" rIns="137160" anchor="ctr">
            <a:normAutofit/>
          </a:bodyPr>
          <a:lstStyle>
            <a:lvl1pPr marL="0" indent="0">
              <a:spcBef>
                <a:spcPts val="0"/>
              </a:spcBef>
              <a:spcAft>
                <a:spcPts val="0"/>
              </a:spcAft>
              <a:buNone/>
              <a:defRPr sz="23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990888" y="2144828"/>
            <a:ext cx="4754880" cy="822960"/>
          </a:xfrm>
        </p:spPr>
        <p:txBody>
          <a:bodyPr lIns="137160" rIns="137160" anchor="ctr">
            <a:normAutofit/>
          </a:bodyPr>
          <a:lstStyle>
            <a:lvl1pPr marL="0" indent="0">
              <a:spcBef>
                <a:spcPts val="0"/>
              </a:spcBef>
              <a:spcAft>
                <a:spcPts val="0"/>
              </a:spcAft>
              <a:buNone/>
              <a:defRPr lang="en-US" sz="23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00682357-D158-470D-AD20-0063E9FBD795}" type="datetime1">
              <a:rPr lang="en-US" smtClean="0"/>
              <a:t>4/16/2018</a:t>
            </a:fld>
            <a:endParaRPr lang="en-US" dirty="0"/>
          </a:p>
        </p:txBody>
      </p:sp>
      <p:sp>
        <p:nvSpPr>
          <p:cNvPr id="8" name="Footer Placeholder 7"/>
          <p:cNvSpPr>
            <a:spLocks noGrp="1"/>
          </p:cNvSpPr>
          <p:nvPr>
            <p:ph type="ftr" sz="quarter" idx="11"/>
          </p:nvPr>
        </p:nvSpPr>
        <p:spPr/>
        <p:txBody>
          <a:bodyPr/>
          <a:lstStyle/>
          <a:p>
            <a:r>
              <a:rPr lang="en-US" smtClean="0"/>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EE5612"/>
                </a:solidFill>
              </a:defRPr>
            </a:lvl1pPr>
          </a:lstStyle>
          <a:p>
            <a:r>
              <a:rPr lang="en-US" dirty="0" smtClean="0"/>
              <a:t>Click to edit Master Title</a:t>
            </a:r>
            <a:endParaRPr lang="en-US" dirty="0"/>
          </a:p>
        </p:txBody>
      </p:sp>
      <p:sp>
        <p:nvSpPr>
          <p:cNvPr id="3" name="Date Placeholder 2"/>
          <p:cNvSpPr>
            <a:spLocks noGrp="1"/>
          </p:cNvSpPr>
          <p:nvPr>
            <p:ph type="dt" sz="half" idx="10"/>
          </p:nvPr>
        </p:nvSpPr>
        <p:spPr/>
        <p:txBody>
          <a:bodyPr/>
          <a:lstStyle/>
          <a:p>
            <a:fld id="{85485D31-BBD7-40AE-9312-CE893F084601}" type="datetime1">
              <a:rPr lang="en-US" smtClean="0"/>
              <a:t>4/16/2018</a:t>
            </a:fld>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D4B99-8306-46E3-B452-EA51B90BF1AB}" type="datetime1">
              <a:rPr lang="en-US" smtClean="0"/>
              <a:t>4/16/2018</a:t>
            </a:fld>
            <a:endParaRPr lang="en-US" dirty="0"/>
          </a:p>
        </p:txBody>
      </p:sp>
      <p:sp>
        <p:nvSpPr>
          <p:cNvPr id="3" name="Footer Placeholder 2"/>
          <p:cNvSpPr>
            <a:spLocks noGrp="1"/>
          </p:cNvSpPr>
          <p:nvPr>
            <p:ph type="ftr" sz="quarter" idx="11"/>
          </p:nvPr>
        </p:nvSpPr>
        <p:spPr/>
        <p:txBody>
          <a:bodyPr/>
          <a:lstStyle/>
          <a:p>
            <a:r>
              <a:rPr lang="en-US" smtClean="0"/>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8670" y="6423175"/>
            <a:ext cx="2406987" cy="365926"/>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24128" y="471509"/>
            <a:ext cx="4389120" cy="1737360"/>
          </a:xfrm>
        </p:spPr>
        <p:txBody>
          <a:bodyPr>
            <a:noAutofit/>
          </a:bodyPr>
          <a:lstStyle>
            <a:lvl1pPr>
              <a:lnSpc>
                <a:spcPct val="80000"/>
              </a:lnSpc>
              <a:defRPr sz="4000">
                <a:solidFill>
                  <a:srgbClr val="EE5612"/>
                </a:solidFill>
              </a:defRPr>
            </a:lvl1pPr>
          </a:lstStyle>
          <a:p>
            <a:r>
              <a:rPr lang="en-US" dirty="0" smtClean="0"/>
              <a:t>Click to Edit Master Title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4/16/2018</a:t>
            </a:fld>
            <a:endParaRPr lang="en-US" dirty="0"/>
          </a:p>
        </p:txBody>
      </p:sp>
      <p:sp>
        <p:nvSpPr>
          <p:cNvPr id="6" name="Footer Placeholder 5"/>
          <p:cNvSpPr>
            <a:spLocks noGrp="1"/>
          </p:cNvSpPr>
          <p:nvPr>
            <p:ph type="ftr" sz="quarter" idx="11"/>
          </p:nvPr>
        </p:nvSpPr>
        <p:spPr/>
        <p:txBody>
          <a:bodyPr/>
          <a:lstStyle/>
          <a:p>
            <a:r>
              <a:rPr lang="en-US" smtClean="0"/>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960138"/>
            <a:ext cx="7772400" cy="1463040"/>
          </a:xfrm>
        </p:spPr>
        <p:txBody>
          <a:bodyPr anchor="ctr">
            <a:normAutofit/>
          </a:bodyPr>
          <a:lstStyle>
            <a:lvl1pPr algn="r">
              <a:defRPr sz="5000" spc="200" baseline="0">
                <a:solidFill>
                  <a:srgbClr val="EE5612"/>
                </a:solidFill>
              </a:defRPr>
            </a:lvl1pPr>
          </a:lstStyle>
          <a:p>
            <a:r>
              <a:rPr lang="en-US" dirty="0" smtClean="0"/>
              <a:t>Click to Edit Master Title</a:t>
            </a:r>
            <a:endParaRPr lang="en-US" dirty="0"/>
          </a:p>
        </p:txBody>
      </p:sp>
      <p:sp>
        <p:nvSpPr>
          <p:cNvPr id="3" name="Picture Placeholder 2"/>
          <p:cNvSpPr>
            <a:spLocks noGrp="1" noChangeAspect="1"/>
          </p:cNvSpPr>
          <p:nvPr>
            <p:ph type="pic" idx="1"/>
          </p:nvPr>
        </p:nvSpPr>
        <p:spPr>
          <a:xfrm>
            <a:off x="0" y="-1"/>
            <a:ext cx="12188952"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4/16/2018</a:t>
            </a:fld>
            <a:endParaRPr lang="en-US" dirty="0"/>
          </a:p>
        </p:txBody>
      </p:sp>
      <p:sp>
        <p:nvSpPr>
          <p:cNvPr id="6" name="Footer Placeholder 5"/>
          <p:cNvSpPr>
            <a:spLocks noGrp="1"/>
          </p:cNvSpPr>
          <p:nvPr>
            <p:ph type="ftr" sz="quarter" idx="11"/>
          </p:nvPr>
        </p:nvSpPr>
        <p:spPr/>
        <p:txBody>
          <a:bodyPr/>
          <a:lstStyle/>
          <a:p>
            <a:r>
              <a:rPr lang="en-US" smtClean="0"/>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4404" y="5502801"/>
            <a:ext cx="3203701" cy="48704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dirty="0" smtClean="0"/>
              <a:t>Click to Edit Master Title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900" b="0" i="0">
                <a:solidFill>
                  <a:schemeClr val="bg1">
                    <a:lumMod val="75000"/>
                  </a:schemeClr>
                </a:solidFill>
                <a:latin typeface="Sherman Sans Book" charset="0"/>
                <a:ea typeface="Sherman Sans Book" charset="0"/>
                <a:cs typeface="Sherman Sans Book" charset="0"/>
              </a:defRPr>
            </a:lvl1pPr>
          </a:lstStyle>
          <a:p>
            <a:fld id="{B434B538-B6B1-4227-B73C-618CAEFD6AFC}" type="datetime1">
              <a:rPr lang="en-US" smtClean="0"/>
              <a:pPr/>
              <a:t>4/16/2018</a:t>
            </a:fld>
            <a:endParaRPr lang="en-US" dirty="0"/>
          </a:p>
        </p:txBody>
      </p:sp>
      <p:sp>
        <p:nvSpPr>
          <p:cNvPr id="5" name="Footer Placeholder 4"/>
          <p:cNvSpPr>
            <a:spLocks noGrp="1"/>
          </p:cNvSpPr>
          <p:nvPr>
            <p:ph type="ftr" sz="quarter" idx="3"/>
          </p:nvPr>
        </p:nvSpPr>
        <p:spPr>
          <a:xfrm>
            <a:off x="3562772" y="6470704"/>
            <a:ext cx="4512449" cy="274320"/>
          </a:xfrm>
          <a:prstGeom prst="rect">
            <a:avLst/>
          </a:prstGeom>
        </p:spPr>
        <p:txBody>
          <a:bodyPr vert="horz" lIns="91440" tIns="45720" rIns="91440" bIns="45720" rtlCol="0" anchor="ctr"/>
          <a:lstStyle>
            <a:lvl1pPr algn="r">
              <a:defRPr sz="900" b="0" i="0" cap="all" baseline="0">
                <a:solidFill>
                  <a:schemeClr val="bg1">
                    <a:lumMod val="75000"/>
                  </a:schemeClr>
                </a:solidFill>
                <a:latin typeface="Sherman Sans Book" charset="0"/>
                <a:ea typeface="Sherman Sans Book" charset="0"/>
                <a:cs typeface="Sherman Sans Book" charset="0"/>
              </a:defRPr>
            </a:lvl1pPr>
          </a:lstStyle>
          <a:p>
            <a:r>
              <a:rPr lang="en-US" smtClean="0"/>
              <a:t>School of Information Studies | Syracuse University</a:t>
            </a:r>
            <a:endParaRPr lang="en-US" dirty="0"/>
          </a:p>
        </p:txBody>
      </p:sp>
      <p:sp>
        <p:nvSpPr>
          <p:cNvPr id="6" name="Slide Number Placeholder 5"/>
          <p:cNvSpPr>
            <a:spLocks noGrp="1"/>
          </p:cNvSpPr>
          <p:nvPr>
            <p:ph type="sldNum" sz="quarter" idx="4"/>
          </p:nvPr>
        </p:nvSpPr>
        <p:spPr>
          <a:xfrm>
            <a:off x="8235792" y="6475294"/>
            <a:ext cx="1246514" cy="274320"/>
          </a:xfrm>
          <a:prstGeom prst="rect">
            <a:avLst/>
          </a:prstGeom>
        </p:spPr>
        <p:txBody>
          <a:bodyPr vert="horz" lIns="91440" tIns="45720" rIns="91440" bIns="45720" rtlCol="0" anchor="ctr"/>
          <a:lstStyle>
            <a:lvl1pPr algn="l">
              <a:defRPr sz="900" b="0" i="0">
                <a:solidFill>
                  <a:schemeClr val="bg1">
                    <a:lumMod val="75000"/>
                  </a:schemeClr>
                </a:solidFill>
                <a:latin typeface="Sherman Sans Book" charset="0"/>
                <a:ea typeface="Sherman Sans Book" charset="0"/>
                <a:cs typeface="Sherman Sans Book" charset="0"/>
              </a:defRPr>
            </a:lvl1pPr>
          </a:lstStyle>
          <a:p>
            <a:fld id="{4FAB73BC-B049-4115-A692-8D63A059BFB8}" type="slidenum">
              <a:rPr lang="en-US" smtClean="0"/>
              <a:pPr/>
              <a:t>‹#›</a:t>
            </a:fld>
            <a:endParaRPr lang="en-US" dirty="0"/>
          </a:p>
        </p:txBody>
      </p:sp>
      <p:cxnSp>
        <p:nvCxnSpPr>
          <p:cNvPr id="7" name="Straight Connector 6"/>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588670" y="6423175"/>
            <a:ext cx="2406987" cy="3659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80000"/>
        </a:lnSpc>
        <a:spcBef>
          <a:spcPct val="0"/>
        </a:spcBef>
        <a:buNone/>
        <a:defRPr sz="4400" kern="1200" cap="none" spc="100" baseline="0">
          <a:solidFill>
            <a:srgbClr val="EE5612"/>
          </a:solidFill>
          <a:latin typeface="Sherman Serif Book" charset="0"/>
          <a:ea typeface="Sherman Serif Book" charset="0"/>
          <a:cs typeface="Sherman Serif Book"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Ecommerce </a:t>
            </a:r>
            <a:r>
              <a:rPr lang="en-US" dirty="0" err="1" smtClean="0"/>
              <a:t>Webservice</a:t>
            </a:r>
            <a:r>
              <a:rPr lang="en-US" dirty="0" smtClean="0"/>
              <a:t/>
            </a:r>
            <a:br>
              <a:rPr lang="en-US" dirty="0" smtClean="0"/>
            </a:br>
            <a:r>
              <a:rPr lang="en-US" sz="2200" dirty="0" smtClean="0"/>
              <a:t>IST 659 DATABASE MANAGEMENT SYSTEMS</a:t>
            </a:r>
            <a:br>
              <a:rPr lang="en-US" sz="2200" dirty="0" smtClean="0"/>
            </a:br>
            <a:r>
              <a:rPr lang="en-US" sz="2200" dirty="0" smtClean="0"/>
              <a:t>VAIBHAV K. NIGAM M002</a:t>
            </a:r>
            <a:endParaRPr lang="en-US" sz="2200" dirty="0"/>
          </a:p>
        </p:txBody>
      </p:sp>
      <p:pic>
        <p:nvPicPr>
          <p:cNvPr id="5" name="Picture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465" y="0"/>
            <a:ext cx="6870022" cy="4572000"/>
          </a:xfrm>
          <a:prstGeom prst="rect">
            <a:avLst/>
          </a:prstGeom>
          <a:solidFill>
            <a:schemeClr val="bg1">
              <a:lumMod val="75000"/>
            </a:schemeClr>
          </a:solidFill>
        </p:spPr>
      </p:pic>
      <p:pic>
        <p:nvPicPr>
          <p:cNvPr id="6" name="Picture Placeholder 5"/>
          <p:cNvPicPr>
            <a:picLocks noGrp="1" noChangeAspect="1"/>
          </p:cNvPicPr>
          <p:nvPr>
            <p:ph type="pic" idx="13"/>
          </p:nvPr>
        </p:nvPicPr>
        <p:blipFill rotWithShape="1">
          <a:blip r:embed="rId3">
            <a:extLst>
              <a:ext uri="{28A0092B-C50C-407E-A947-70E740481C1C}">
                <a14:useLocalDpi xmlns:a14="http://schemas.microsoft.com/office/drawing/2010/main" val="0"/>
              </a:ext>
            </a:extLst>
          </a:blip>
          <a:srcRect t="10545" b="33091"/>
          <a:stretch/>
        </p:blipFill>
        <p:spPr>
          <a:xfrm>
            <a:off x="3048" y="0"/>
            <a:ext cx="12188952" cy="4572000"/>
          </a:xfrm>
        </p:spPr>
      </p:pic>
    </p:spTree>
    <p:extLst>
      <p:ext uri="{BB962C8B-B14F-4D97-AF65-F5344CB8AC3E}">
        <p14:creationId xmlns:p14="http://schemas.microsoft.com/office/powerpoint/2010/main" val="4251287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t>FORMS (ADMIN WINDOW)</a:t>
            </a:r>
            <a:endParaRPr lang="en-US" sz="3600"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10</a:t>
            </a:fld>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85223" y="2119840"/>
            <a:ext cx="3705742" cy="3820058"/>
          </a:xfrm>
        </p:spPr>
      </p:pic>
    </p:spTree>
    <p:extLst>
      <p:ext uri="{BB962C8B-B14F-4D97-AF65-F5344CB8AC3E}">
        <p14:creationId xmlns:p14="http://schemas.microsoft.com/office/powerpoint/2010/main" val="3461772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t>FORMS (ADD/UPDATE PRODUCT WINDOW)</a:t>
            </a:r>
            <a:endParaRPr lang="en-US" sz="3600"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11</a:t>
            </a:fld>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32431" y="1938839"/>
            <a:ext cx="6811326" cy="4182059"/>
          </a:xfrm>
        </p:spPr>
      </p:pic>
    </p:spTree>
    <p:extLst>
      <p:ext uri="{BB962C8B-B14F-4D97-AF65-F5344CB8AC3E}">
        <p14:creationId xmlns:p14="http://schemas.microsoft.com/office/powerpoint/2010/main" val="3493277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t>FORMS (ADD/UPDATE SUPPLIER)</a:t>
            </a:r>
            <a:endParaRPr lang="en-US" sz="3600"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12</a:t>
            </a:fld>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56538" y="1967418"/>
            <a:ext cx="4563112" cy="4124901"/>
          </a:xfrm>
        </p:spPr>
      </p:pic>
    </p:spTree>
    <p:extLst>
      <p:ext uri="{BB962C8B-B14F-4D97-AF65-F5344CB8AC3E}">
        <p14:creationId xmlns:p14="http://schemas.microsoft.com/office/powerpoint/2010/main" val="3953891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t>FORMS (USER WINDOW)</a:t>
            </a:r>
            <a:endParaRPr lang="en-US" sz="3600"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13</a:t>
            </a:fld>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37432" y="2157945"/>
            <a:ext cx="5001323" cy="3743847"/>
          </a:xfrm>
        </p:spPr>
      </p:pic>
    </p:spTree>
    <p:extLst>
      <p:ext uri="{BB962C8B-B14F-4D97-AF65-F5344CB8AC3E}">
        <p14:creationId xmlns:p14="http://schemas.microsoft.com/office/powerpoint/2010/main" val="3023623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t>FORMS (CUSTOMER REGISTERATION WINDOW)</a:t>
            </a:r>
            <a:endParaRPr lang="en-US" sz="3600"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14</a:t>
            </a:fld>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4902" y="1751013"/>
            <a:ext cx="3686384" cy="4557712"/>
          </a:xfrm>
        </p:spPr>
      </p:pic>
    </p:spTree>
    <p:extLst>
      <p:ext uri="{BB962C8B-B14F-4D97-AF65-F5344CB8AC3E}">
        <p14:creationId xmlns:p14="http://schemas.microsoft.com/office/powerpoint/2010/main" val="2272672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t>FORMS (PRODUCT VIEW WINDOW)</a:t>
            </a:r>
            <a:endParaRPr lang="en-US" sz="3600"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15</a:t>
            </a:fld>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04169" y="1972182"/>
            <a:ext cx="4467849" cy="4115374"/>
          </a:xfrm>
        </p:spPr>
      </p:pic>
    </p:spTree>
    <p:extLst>
      <p:ext uri="{BB962C8B-B14F-4D97-AF65-F5344CB8AC3E}">
        <p14:creationId xmlns:p14="http://schemas.microsoft.com/office/powerpoint/2010/main" val="3076739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t>FORMS (CHECKOUT WINDOW)</a:t>
            </a:r>
            <a:endParaRPr lang="en-US" sz="3600"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16</a:t>
            </a:fld>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99089" y="2196050"/>
            <a:ext cx="6878010" cy="3667637"/>
          </a:xfrm>
        </p:spPr>
      </p:pic>
    </p:spTree>
    <p:extLst>
      <p:ext uri="{BB962C8B-B14F-4D97-AF65-F5344CB8AC3E}">
        <p14:creationId xmlns:p14="http://schemas.microsoft.com/office/powerpoint/2010/main" val="138910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3600" dirty="0" smtClean="0"/>
              <a:t>MAJOR DATA QUESTIONS - REPORTS</a:t>
            </a:r>
            <a:endParaRPr lang="en-US" sz="3600" dirty="0"/>
          </a:p>
        </p:txBody>
      </p:sp>
      <p:sp>
        <p:nvSpPr>
          <p:cNvPr id="11" name="Content Placeholder 10"/>
          <p:cNvSpPr>
            <a:spLocks noGrp="1"/>
          </p:cNvSpPr>
          <p:nvPr>
            <p:ph sz="half" idx="2"/>
          </p:nvPr>
        </p:nvSpPr>
        <p:spPr>
          <a:xfrm>
            <a:off x="802888" y="2286000"/>
            <a:ext cx="9941312" cy="4023360"/>
          </a:xfrm>
        </p:spPr>
        <p:txBody>
          <a:bodyPr/>
          <a:lstStyle/>
          <a:p>
            <a:r>
              <a:rPr lang="en-US" dirty="0"/>
              <a:t>The users using the system are of two types,</a:t>
            </a:r>
          </a:p>
          <a:p>
            <a:r>
              <a:rPr lang="en-US" dirty="0"/>
              <a:t> </a:t>
            </a:r>
          </a:p>
          <a:p>
            <a:pPr lvl="0"/>
            <a:r>
              <a:rPr lang="en-US" dirty="0" smtClean="0"/>
              <a:t>- The </a:t>
            </a:r>
            <a:r>
              <a:rPr lang="en-US" dirty="0"/>
              <a:t>owner</a:t>
            </a:r>
          </a:p>
          <a:p>
            <a:pPr lvl="0"/>
            <a:r>
              <a:rPr lang="en-US" dirty="0" smtClean="0"/>
              <a:t>- The </a:t>
            </a:r>
            <a:r>
              <a:rPr lang="en-US" dirty="0"/>
              <a:t>customer</a:t>
            </a:r>
          </a:p>
          <a:p>
            <a:r>
              <a:rPr lang="en-US" dirty="0"/>
              <a:t> </a:t>
            </a:r>
          </a:p>
        </p:txBody>
      </p:sp>
      <p:sp>
        <p:nvSpPr>
          <p:cNvPr id="7" name="Footer Placeholder 6"/>
          <p:cNvSpPr>
            <a:spLocks noGrp="1"/>
          </p:cNvSpPr>
          <p:nvPr>
            <p:ph type="ftr" sz="quarter" idx="11"/>
          </p:nvPr>
        </p:nvSpPr>
        <p:spPr/>
        <p:txBody>
          <a:bodyPr/>
          <a:lstStyle/>
          <a:p>
            <a:r>
              <a:rPr lang="en-US" smtClean="0"/>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739850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3600" dirty="0" smtClean="0"/>
              <a:t>MAJOR DATA QUESTIONS - REPORTS</a:t>
            </a:r>
            <a:endParaRPr lang="en-US" sz="3600" dirty="0"/>
          </a:p>
        </p:txBody>
      </p:sp>
      <p:sp>
        <p:nvSpPr>
          <p:cNvPr id="11" name="Content Placeholder 10"/>
          <p:cNvSpPr>
            <a:spLocks noGrp="1"/>
          </p:cNvSpPr>
          <p:nvPr>
            <p:ph sz="half" idx="2"/>
          </p:nvPr>
        </p:nvSpPr>
        <p:spPr>
          <a:xfrm>
            <a:off x="802888" y="2084832"/>
            <a:ext cx="9941312" cy="4023360"/>
          </a:xfrm>
        </p:spPr>
        <p:txBody>
          <a:bodyPr>
            <a:normAutofit lnSpcReduction="10000"/>
          </a:bodyPr>
          <a:lstStyle/>
          <a:p>
            <a:r>
              <a:rPr lang="en-US" b="1" u="sng"/>
              <a:t>Why owner queries the database:</a:t>
            </a:r>
            <a:endParaRPr lang="en-US" b="1"/>
          </a:p>
          <a:p>
            <a:r>
              <a:rPr lang="en-US" b="1" dirty="0"/>
              <a:t> </a:t>
            </a:r>
            <a:endParaRPr lang="en-US" dirty="0"/>
          </a:p>
          <a:p>
            <a:pPr lvl="0"/>
            <a:r>
              <a:rPr lang="en-US" b="1" dirty="0"/>
              <a:t>Add/Update supplier account</a:t>
            </a:r>
            <a:endParaRPr lang="en-US" dirty="0"/>
          </a:p>
          <a:p>
            <a:r>
              <a:rPr lang="en-US" dirty="0"/>
              <a:t>Whenever the owner adds a new product supplier or updates the existing supplier data, the ‘Supplier’ table is updated. The owner has no restrictions on updating or deleting the supplier account, in fact the owner can delete any supplier account.</a:t>
            </a:r>
          </a:p>
          <a:p>
            <a:pPr lvl="0"/>
            <a:r>
              <a:rPr lang="en-US" b="1" dirty="0"/>
              <a:t>Add/Update product list</a:t>
            </a:r>
          </a:p>
          <a:p>
            <a:r>
              <a:rPr lang="en-US" dirty="0"/>
              <a:t>When a new product is added by the owner the product list is updated in the specific category, the corresponding ‘</a:t>
            </a:r>
            <a:r>
              <a:rPr lang="en-US" dirty="0" err="1"/>
              <a:t>productID</a:t>
            </a:r>
            <a:r>
              <a:rPr lang="en-US" dirty="0"/>
              <a:t>’ should also be updated in the category table.</a:t>
            </a:r>
          </a:p>
        </p:txBody>
      </p:sp>
      <p:sp>
        <p:nvSpPr>
          <p:cNvPr id="7" name="Footer Placeholder 6"/>
          <p:cNvSpPr>
            <a:spLocks noGrp="1"/>
          </p:cNvSpPr>
          <p:nvPr>
            <p:ph type="ftr" sz="quarter" idx="11"/>
          </p:nvPr>
        </p:nvSpPr>
        <p:spPr/>
        <p:txBody>
          <a:bodyPr/>
          <a:lstStyle/>
          <a:p>
            <a:r>
              <a:rPr lang="en-US" smtClean="0"/>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66161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3600" dirty="0" smtClean="0"/>
              <a:t>MAJOR DATA QUESTIONS - REPORTS</a:t>
            </a:r>
            <a:endParaRPr lang="en-US" sz="3600" dirty="0"/>
          </a:p>
        </p:txBody>
      </p:sp>
      <p:sp>
        <p:nvSpPr>
          <p:cNvPr id="11" name="Content Placeholder 10"/>
          <p:cNvSpPr>
            <a:spLocks noGrp="1"/>
          </p:cNvSpPr>
          <p:nvPr>
            <p:ph sz="half" idx="2"/>
          </p:nvPr>
        </p:nvSpPr>
        <p:spPr>
          <a:xfrm>
            <a:off x="802888" y="1773044"/>
            <a:ext cx="9941312" cy="4335148"/>
          </a:xfrm>
        </p:spPr>
        <p:txBody>
          <a:bodyPr>
            <a:normAutofit fontScale="70000" lnSpcReduction="20000"/>
          </a:bodyPr>
          <a:lstStyle/>
          <a:p>
            <a:r>
              <a:rPr lang="en-US" b="1" u="sng" dirty="0"/>
              <a:t>Why customer queries the database:</a:t>
            </a:r>
            <a:endParaRPr lang="en-US" b="1" dirty="0"/>
          </a:p>
          <a:p>
            <a:r>
              <a:rPr lang="en-US" b="1" dirty="0"/>
              <a:t> </a:t>
            </a:r>
            <a:endParaRPr lang="en-US" dirty="0"/>
          </a:p>
          <a:p>
            <a:pPr lvl="0"/>
            <a:r>
              <a:rPr lang="en-US" b="1" dirty="0"/>
              <a:t>Add/update billing information</a:t>
            </a:r>
            <a:endParaRPr lang="en-US" dirty="0"/>
          </a:p>
          <a:p>
            <a:r>
              <a:rPr lang="en-US" dirty="0"/>
              <a:t>When a customer wants to place an order, s/he needs to add billing information to checkout and successfully place an order. The customer can add credit card details or update the existing card details. The ‘</a:t>
            </a:r>
            <a:r>
              <a:rPr lang="en-US" dirty="0" err="1"/>
              <a:t>Billing_info</a:t>
            </a:r>
            <a:r>
              <a:rPr lang="en-US" dirty="0"/>
              <a:t>’ table will be modified after a customer enters the respective billing information.</a:t>
            </a:r>
          </a:p>
          <a:p>
            <a:pPr lvl="0"/>
            <a:r>
              <a:rPr lang="en-US" b="1" dirty="0"/>
              <a:t>View and add product to the cart</a:t>
            </a:r>
          </a:p>
          <a:p>
            <a:r>
              <a:rPr lang="en-US" dirty="0"/>
              <a:t>This list can be obtained by getting a list from ‘Product’ table, this list can be further used by the customer to select products from different categories and add them to cart.</a:t>
            </a:r>
          </a:p>
          <a:p>
            <a:r>
              <a:rPr lang="en-US" dirty="0"/>
              <a:t>The ‘</a:t>
            </a:r>
            <a:r>
              <a:rPr lang="en-US" dirty="0" err="1"/>
              <a:t>ProductID</a:t>
            </a:r>
            <a:r>
              <a:rPr lang="en-US" dirty="0"/>
              <a:t>’ will be reflected against every product added by the customer in the cart.</a:t>
            </a:r>
          </a:p>
          <a:p>
            <a:pPr lvl="0"/>
            <a:r>
              <a:rPr lang="en-US" dirty="0"/>
              <a:t/>
            </a:r>
            <a:br>
              <a:rPr lang="en-US" dirty="0"/>
            </a:br>
            <a:r>
              <a:rPr lang="en-US" b="1" dirty="0"/>
              <a:t>View order</a:t>
            </a:r>
          </a:p>
          <a:p>
            <a:r>
              <a:rPr lang="en-US" dirty="0"/>
              <a:t>The products added to the cart by the customer can be viewed by the customer, the</a:t>
            </a:r>
          </a:p>
          <a:p>
            <a:r>
              <a:rPr lang="en-US" dirty="0"/>
              <a:t>‘</a:t>
            </a:r>
            <a:r>
              <a:rPr lang="en-US" dirty="0" err="1"/>
              <a:t>cartID</a:t>
            </a:r>
            <a:r>
              <a:rPr lang="en-US" dirty="0"/>
              <a:t>’ will be used to fetch and view the products contained in a cart for a specific order.</a:t>
            </a:r>
          </a:p>
        </p:txBody>
      </p:sp>
      <p:sp>
        <p:nvSpPr>
          <p:cNvPr id="7" name="Footer Placeholder 6"/>
          <p:cNvSpPr>
            <a:spLocks noGrp="1"/>
          </p:cNvSpPr>
          <p:nvPr>
            <p:ph type="ftr" sz="quarter" idx="11"/>
          </p:nvPr>
        </p:nvSpPr>
        <p:spPr/>
        <p:txBody>
          <a:bodyPr/>
          <a:lstStyle/>
          <a:p>
            <a:r>
              <a:rPr lang="en-US" smtClean="0"/>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442635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ABSTRACT</a:t>
            </a:r>
            <a:endParaRPr lang="en-US" sz="3600" dirty="0"/>
          </a:p>
        </p:txBody>
      </p:sp>
      <p:sp>
        <p:nvSpPr>
          <p:cNvPr id="3" name="Content Placeholder 2"/>
          <p:cNvSpPr>
            <a:spLocks noGrp="1"/>
          </p:cNvSpPr>
          <p:nvPr>
            <p:ph idx="1"/>
          </p:nvPr>
        </p:nvSpPr>
        <p:spPr/>
        <p:txBody>
          <a:bodyPr>
            <a:normAutofit/>
          </a:bodyPr>
          <a:lstStyle/>
          <a:p>
            <a:r>
              <a:rPr lang="en-US" dirty="0" smtClean="0"/>
              <a:t>Ecommerce </a:t>
            </a:r>
            <a:r>
              <a:rPr lang="en-US" dirty="0"/>
              <a:t>is the solution to simplify shopping experience for those involved in the transaction. Ecommerce websites are being launched competitively to provide users the ease of buying and selling from the comfort of their own home. This implementation will serve as a platform for customers to sign up using an authorized login page, browse through various categories of products, get detailed information like cost, other user ratings and reviews, warranty, product specification, a page to store preferred payment method, option to purchase multiple products and preview in the cart, get seller information, an admin login privilege to the owner of the website that would enable the user to keep a track of the sellers and customers.</a:t>
            </a:r>
          </a:p>
          <a:p>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33234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977" y="328736"/>
            <a:ext cx="9720072" cy="1689633"/>
          </a:xfrm>
        </p:spPr>
        <p:txBody>
          <a:bodyPr>
            <a:normAutofit/>
          </a:bodyPr>
          <a:lstStyle/>
          <a:p>
            <a:r>
              <a:rPr lang="en-US" sz="3600" dirty="0" smtClean="0"/>
              <a:t>REPORT 1</a:t>
            </a:r>
            <a:br>
              <a:rPr lang="en-US" sz="3600" dirty="0" smtClean="0"/>
            </a:br>
            <a:r>
              <a:rPr lang="en-US" sz="1100" dirty="0" smtClean="0">
                <a:solidFill>
                  <a:schemeClr val="tx1"/>
                </a:solidFill>
              </a:rPr>
              <a:t>THIS REPORT REPRESENTS THE TOTAL PRICE OF PRODUCTS HAVING SAME PRODUCTID IN ACCORDANCE TO THE NUMBER OF PRODUCTS</a:t>
            </a:r>
            <a:endParaRPr lang="en-US" sz="1100" dirty="0">
              <a:solidFill>
                <a:schemeClr val="tx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98992" y="3239940"/>
            <a:ext cx="7544853" cy="2114845"/>
          </a:xfrm>
        </p:spPr>
      </p:pic>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327656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REPORT 2</a:t>
            </a:r>
            <a:br>
              <a:rPr lang="en-US" sz="3600" dirty="0" smtClean="0"/>
            </a:br>
            <a:r>
              <a:rPr lang="en-US" sz="1000" dirty="0" smtClean="0">
                <a:solidFill>
                  <a:schemeClr val="tx1"/>
                </a:solidFill>
              </a:rPr>
              <a:t>THIS REPORT REPRESENTS THE VIEW PRODUCT WINDOW</a:t>
            </a:r>
            <a:endParaRPr lang="en-US" sz="1000" dirty="0">
              <a:solidFill>
                <a:schemeClr val="tx1"/>
              </a:solidFill>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22808" y="3582888"/>
            <a:ext cx="7497221" cy="1428949"/>
          </a:xfrm>
        </p:spPr>
      </p:pic>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198511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TRIGGER</a:t>
            </a:r>
            <a:br>
              <a:rPr lang="en-US" sz="3600" dirty="0" smtClean="0"/>
            </a:br>
            <a:r>
              <a:rPr lang="en-US" sz="1600" dirty="0" smtClean="0">
                <a:solidFill>
                  <a:schemeClr val="tx1"/>
                </a:solidFill>
              </a:rPr>
              <a:t>THIS TRIGGER UPDATES THE TOTAL AMOUNT ACCORDING TO THE NUMBER OF PRODUCTS (OF THE SAME PRODUCTID) ADDED IN THE CART</a:t>
            </a:r>
            <a:endParaRPr lang="en-US" sz="1600" dirty="0">
              <a:solidFill>
                <a:schemeClr val="tx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83435" y="2939860"/>
            <a:ext cx="4963218" cy="2715004"/>
          </a:xfrm>
        </p:spPr>
      </p:pic>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415263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977" y="707879"/>
            <a:ext cx="9720072" cy="2425614"/>
          </a:xfrm>
        </p:spPr>
        <p:txBody>
          <a:bodyPr>
            <a:normAutofit/>
          </a:bodyPr>
          <a:lstStyle/>
          <a:p>
            <a:r>
              <a:rPr lang="en-US" sz="3600" dirty="0" smtClean="0"/>
              <a:t>TRIGGER (UPDATED TABLE)</a:t>
            </a:r>
            <a:br>
              <a:rPr lang="en-US" sz="3600" dirty="0" smtClean="0"/>
            </a:br>
            <a:r>
              <a:rPr lang="en-US" sz="3600" dirty="0" smtClean="0"/>
              <a:t/>
            </a:r>
            <a:br>
              <a:rPr lang="en-US" sz="3600" dirty="0" smtClean="0"/>
            </a:br>
            <a:r>
              <a:rPr lang="en-US" sz="1100" dirty="0">
                <a:solidFill>
                  <a:schemeClr val="tx1"/>
                </a:solidFill>
                <a:latin typeface="Prestige Elite Std" panose="02060509020206020304" pitchFamily="49" charset="0"/>
              </a:rPr>
              <a:t>insert into Prod(</a:t>
            </a:r>
            <a:r>
              <a:rPr lang="en-US" sz="1100" dirty="0" err="1">
                <a:solidFill>
                  <a:schemeClr val="tx1"/>
                </a:solidFill>
                <a:latin typeface="Prestige Elite Std" panose="02060509020206020304" pitchFamily="49" charset="0"/>
              </a:rPr>
              <a:t>ProductID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SupplierID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CategoryID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Product_Name</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Product_Description</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Unit_Price</a:t>
            </a:r>
            <a:r>
              <a:rPr lang="en-US" sz="1100" dirty="0">
                <a:solidFill>
                  <a:schemeClr val="tx1"/>
                </a:solidFill>
                <a:latin typeface="Prestige Elite Std" panose="02060509020206020304" pitchFamily="49" charset="0"/>
              </a:rPr>
              <a:t>)</a:t>
            </a:r>
            <a:br>
              <a:rPr lang="en-US" sz="1100" dirty="0">
                <a:solidFill>
                  <a:schemeClr val="tx1"/>
                </a:solidFill>
                <a:latin typeface="Prestige Elite Std" panose="02060509020206020304" pitchFamily="49" charset="0"/>
              </a:rPr>
            </a:br>
            <a:r>
              <a:rPr lang="en-US" sz="1100" dirty="0">
                <a:solidFill>
                  <a:schemeClr val="tx1"/>
                </a:solidFill>
                <a:latin typeface="Prestige Elite Std" panose="02060509020206020304" pitchFamily="49" charset="0"/>
              </a:rPr>
              <a:t>values(10, 1001, 101, 'Clothes', '</a:t>
            </a:r>
            <a:r>
              <a:rPr lang="en-US" sz="1100" dirty="0" err="1">
                <a:solidFill>
                  <a:schemeClr val="tx1"/>
                </a:solidFill>
                <a:latin typeface="Prestige Elite Std" panose="02060509020206020304" pitchFamily="49" charset="0"/>
              </a:rPr>
              <a:t>Mens</a:t>
            </a:r>
            <a:r>
              <a:rPr lang="en-US" sz="1100" dirty="0">
                <a:solidFill>
                  <a:schemeClr val="tx1"/>
                </a:solidFill>
                <a:latin typeface="Prestige Elite Std" panose="02060509020206020304" pitchFamily="49" charset="0"/>
              </a:rPr>
              <a:t> wear', 12.48);</a:t>
            </a:r>
            <a:br>
              <a:rPr lang="en-US" sz="1100" dirty="0">
                <a:solidFill>
                  <a:schemeClr val="tx1"/>
                </a:solidFill>
                <a:latin typeface="Prestige Elite Std" panose="02060509020206020304" pitchFamily="49" charset="0"/>
              </a:rPr>
            </a:br>
            <a:r>
              <a:rPr lang="en-US" sz="1100" dirty="0">
                <a:solidFill>
                  <a:schemeClr val="tx1"/>
                </a:solidFill>
                <a:latin typeface="Prestige Elite Std" panose="02060509020206020304" pitchFamily="49" charset="0"/>
              </a:rPr>
              <a:t>insert into Prod(</a:t>
            </a:r>
            <a:r>
              <a:rPr lang="en-US" sz="1100" dirty="0" err="1">
                <a:solidFill>
                  <a:schemeClr val="tx1"/>
                </a:solidFill>
                <a:latin typeface="Prestige Elite Std" panose="02060509020206020304" pitchFamily="49" charset="0"/>
              </a:rPr>
              <a:t>ProductID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SupplierID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CategoryID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Product_Name</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Product_Description</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Unit_Price</a:t>
            </a:r>
            <a:r>
              <a:rPr lang="en-US" sz="1100" dirty="0">
                <a:solidFill>
                  <a:schemeClr val="tx1"/>
                </a:solidFill>
                <a:latin typeface="Prestige Elite Std" panose="02060509020206020304" pitchFamily="49" charset="0"/>
              </a:rPr>
              <a:t>)</a:t>
            </a:r>
            <a:br>
              <a:rPr lang="en-US" sz="1100" dirty="0">
                <a:solidFill>
                  <a:schemeClr val="tx1"/>
                </a:solidFill>
                <a:latin typeface="Prestige Elite Std" panose="02060509020206020304" pitchFamily="49" charset="0"/>
              </a:rPr>
            </a:br>
            <a:r>
              <a:rPr lang="en-US" sz="1100" dirty="0">
                <a:solidFill>
                  <a:schemeClr val="tx1"/>
                </a:solidFill>
                <a:latin typeface="Prestige Elite Std" panose="02060509020206020304" pitchFamily="49" charset="0"/>
              </a:rPr>
              <a:t>values(11, 1002, 102, 'Home &amp; Decor', 'Frames', 37.21);</a:t>
            </a:r>
            <a:br>
              <a:rPr lang="en-US" sz="1100" dirty="0">
                <a:solidFill>
                  <a:schemeClr val="tx1"/>
                </a:solidFill>
                <a:latin typeface="Prestige Elite Std" panose="02060509020206020304" pitchFamily="49" charset="0"/>
              </a:rPr>
            </a:br>
            <a:r>
              <a:rPr lang="en-US" sz="1100" dirty="0" smtClean="0">
                <a:solidFill>
                  <a:schemeClr val="tx1"/>
                </a:solidFill>
                <a:latin typeface="Prestige Elite Std" panose="02060509020206020304" pitchFamily="49" charset="0"/>
              </a:rPr>
              <a:t/>
            </a:r>
            <a:br>
              <a:rPr lang="en-US" sz="1100" dirty="0" smtClean="0">
                <a:solidFill>
                  <a:schemeClr val="tx1"/>
                </a:solidFill>
                <a:latin typeface="Prestige Elite Std" panose="02060509020206020304" pitchFamily="49" charset="0"/>
              </a:rPr>
            </a:br>
            <a:r>
              <a:rPr lang="en-US" sz="1100" dirty="0">
                <a:solidFill>
                  <a:schemeClr val="tx1"/>
                </a:solidFill>
                <a:latin typeface="Prestige Elite Std" panose="02060509020206020304" pitchFamily="49" charset="0"/>
              </a:rPr>
              <a:t>insert into Cart(</a:t>
            </a:r>
            <a:r>
              <a:rPr lang="en-US" sz="1100" dirty="0" err="1">
                <a:solidFill>
                  <a:schemeClr val="tx1"/>
                </a:solidFill>
                <a:latin typeface="Prestige Elite Std" panose="02060509020206020304" pitchFamily="49" charset="0"/>
              </a:rPr>
              <a:t>CartID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CustomerID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ProductID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Total_Price</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Num_of_Products</a:t>
            </a:r>
            <a:r>
              <a:rPr lang="en-US" sz="1100" dirty="0">
                <a:solidFill>
                  <a:schemeClr val="tx1"/>
                </a:solidFill>
                <a:latin typeface="Prestige Elite Std" panose="02060509020206020304" pitchFamily="49" charset="0"/>
              </a:rPr>
              <a:t>)</a:t>
            </a:r>
            <a:br>
              <a:rPr lang="en-US" sz="1100" dirty="0">
                <a:solidFill>
                  <a:schemeClr val="tx1"/>
                </a:solidFill>
                <a:latin typeface="Prestige Elite Std" panose="02060509020206020304" pitchFamily="49" charset="0"/>
              </a:rPr>
            </a:br>
            <a:r>
              <a:rPr lang="en-US" sz="1100" dirty="0">
                <a:solidFill>
                  <a:schemeClr val="tx1"/>
                </a:solidFill>
                <a:latin typeface="Prestige Elite Std" panose="02060509020206020304" pitchFamily="49" charset="0"/>
              </a:rPr>
              <a:t>values(201, 01, 10, 166.21, 7);</a:t>
            </a:r>
            <a:br>
              <a:rPr lang="en-US" sz="1100" dirty="0">
                <a:solidFill>
                  <a:schemeClr val="tx1"/>
                </a:solidFill>
                <a:latin typeface="Prestige Elite Std" panose="02060509020206020304" pitchFamily="49" charset="0"/>
              </a:rPr>
            </a:br>
            <a:r>
              <a:rPr lang="en-US" sz="1100" dirty="0">
                <a:solidFill>
                  <a:schemeClr val="tx1"/>
                </a:solidFill>
                <a:latin typeface="Prestige Elite Std" panose="02060509020206020304" pitchFamily="49" charset="0"/>
              </a:rPr>
              <a:t>insert into Cart(</a:t>
            </a:r>
            <a:r>
              <a:rPr lang="en-US" sz="1100" dirty="0" err="1">
                <a:solidFill>
                  <a:schemeClr val="tx1"/>
                </a:solidFill>
                <a:latin typeface="Prestige Elite Std" panose="02060509020206020304" pitchFamily="49" charset="0"/>
              </a:rPr>
              <a:t>CartID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CustomerID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ProductID</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Total_Price</a:t>
            </a:r>
            <a:r>
              <a:rPr lang="en-US" sz="1100" dirty="0">
                <a:solidFill>
                  <a:schemeClr val="tx1"/>
                </a:solidFill>
                <a:latin typeface="Prestige Elite Std" panose="02060509020206020304" pitchFamily="49" charset="0"/>
              </a:rPr>
              <a:t>, </a:t>
            </a:r>
            <a:r>
              <a:rPr lang="en-US" sz="1100" dirty="0" err="1">
                <a:solidFill>
                  <a:schemeClr val="tx1"/>
                </a:solidFill>
                <a:latin typeface="Prestige Elite Std" panose="02060509020206020304" pitchFamily="49" charset="0"/>
              </a:rPr>
              <a:t>Num_of_Products</a:t>
            </a:r>
            <a:r>
              <a:rPr lang="en-US" sz="1100" dirty="0">
                <a:solidFill>
                  <a:schemeClr val="tx1"/>
                </a:solidFill>
                <a:latin typeface="Prestige Elite Std" panose="02060509020206020304" pitchFamily="49" charset="0"/>
              </a:rPr>
              <a:t>)</a:t>
            </a:r>
            <a:br>
              <a:rPr lang="en-US" sz="1100" dirty="0">
                <a:solidFill>
                  <a:schemeClr val="tx1"/>
                </a:solidFill>
                <a:latin typeface="Prestige Elite Std" panose="02060509020206020304" pitchFamily="49" charset="0"/>
              </a:rPr>
            </a:br>
            <a:r>
              <a:rPr lang="en-US" sz="1100" dirty="0">
                <a:solidFill>
                  <a:schemeClr val="tx1"/>
                </a:solidFill>
                <a:latin typeface="Prestige Elite Std" panose="02060509020206020304" pitchFamily="49" charset="0"/>
              </a:rPr>
              <a:t>values(202, 02, 11, 57.83, 3);</a:t>
            </a:r>
            <a:br>
              <a:rPr lang="en-US" sz="1100" dirty="0">
                <a:solidFill>
                  <a:schemeClr val="tx1"/>
                </a:solidFill>
                <a:latin typeface="Prestige Elite Std" panose="02060509020206020304" pitchFamily="49" charset="0"/>
              </a:rPr>
            </a:br>
            <a:endParaRPr lang="en-US" sz="1100" dirty="0">
              <a:solidFill>
                <a:schemeClr val="tx1"/>
              </a:solidFill>
              <a:latin typeface="Prestige Elite Std" panose="02060509020206020304" pitchFamily="49" charset="0"/>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78831" y="4006809"/>
            <a:ext cx="3772426" cy="581106"/>
          </a:xfrm>
        </p:spPr>
      </p:pic>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333886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DESIGNED SOLUTION</a:t>
            </a:r>
            <a:endParaRPr lang="en-US" sz="3600" dirty="0"/>
          </a:p>
        </p:txBody>
      </p:sp>
      <p:sp>
        <p:nvSpPr>
          <p:cNvPr id="3" name="Content Placeholder 2"/>
          <p:cNvSpPr>
            <a:spLocks noGrp="1"/>
          </p:cNvSpPr>
          <p:nvPr>
            <p:ph idx="1"/>
          </p:nvPr>
        </p:nvSpPr>
        <p:spPr/>
        <p:txBody>
          <a:bodyPr>
            <a:normAutofit fontScale="77500" lnSpcReduction="20000"/>
          </a:bodyPr>
          <a:lstStyle/>
          <a:p>
            <a:pPr>
              <a:buFont typeface="Arial" panose="020B0604020202020204" pitchFamily="34" charset="0"/>
              <a:buChar char="•"/>
            </a:pPr>
            <a:r>
              <a:rPr lang="en-US" dirty="0"/>
              <a:t>Owner and Customer logs in using their respective login credentials.</a:t>
            </a:r>
          </a:p>
          <a:p>
            <a:pPr>
              <a:buFont typeface="Arial" panose="020B0604020202020204" pitchFamily="34" charset="0"/>
              <a:buChar char="•"/>
            </a:pPr>
            <a:r>
              <a:rPr lang="en-US" dirty="0"/>
              <a:t>If the customer is new to the website s/he has to create an account, before purchasing any product.</a:t>
            </a:r>
          </a:p>
          <a:p>
            <a:pPr>
              <a:buFont typeface="Arial" panose="020B0604020202020204" pitchFamily="34" charset="0"/>
              <a:buChar char="•"/>
            </a:pPr>
            <a:r>
              <a:rPr lang="en-US" dirty="0"/>
              <a:t>The owner can add/update/delete the details of product ‘supplier’ entity.</a:t>
            </a:r>
          </a:p>
          <a:p>
            <a:pPr>
              <a:buFont typeface="Arial" panose="020B0604020202020204" pitchFamily="34" charset="0"/>
              <a:buChar char="•"/>
            </a:pPr>
            <a:r>
              <a:rPr lang="en-US" dirty="0"/>
              <a:t>The owner can add/update/delete product from the ‘product’ table listed as per the predefined values of ‘category’ entity.</a:t>
            </a:r>
          </a:p>
          <a:p>
            <a:pPr>
              <a:buFont typeface="Arial" panose="020B0604020202020204" pitchFamily="34" charset="0"/>
              <a:buChar char="•"/>
            </a:pPr>
            <a:r>
              <a:rPr lang="en-US" dirty="0"/>
              <a:t>Before making the purchase, the customer has to add their billing information from which they can make a payment, it basically contains the credit card details.</a:t>
            </a:r>
          </a:p>
          <a:p>
            <a:pPr>
              <a:buFont typeface="Arial" panose="020B0604020202020204" pitchFamily="34" charset="0"/>
              <a:buChar char="•"/>
            </a:pPr>
            <a:r>
              <a:rPr lang="en-US" dirty="0"/>
              <a:t>After viewing the products from the website, the customer can add the products to the cart and proceed to the final checkout step.</a:t>
            </a:r>
          </a:p>
          <a:p>
            <a:pPr>
              <a:buFont typeface="Arial" panose="020B0604020202020204" pitchFamily="34" charset="0"/>
              <a:buChar char="•"/>
            </a:pPr>
            <a:r>
              <a:rPr lang="en-US" dirty="0"/>
              <a:t>After making a successful transaction for each order, the customer can view the particular order and its details.</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25352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640" y="161469"/>
            <a:ext cx="9720072" cy="1499616"/>
          </a:xfrm>
        </p:spPr>
        <p:txBody>
          <a:bodyPr>
            <a:normAutofit/>
          </a:bodyPr>
          <a:lstStyle/>
          <a:p>
            <a:r>
              <a:rPr lang="en-US" sz="3600" dirty="0" smtClean="0"/>
              <a:t>ER DIAGRAM VISIO</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32158715"/>
              </p:ext>
            </p:extLst>
          </p:nvPr>
        </p:nvGraphicFramePr>
        <p:xfrm>
          <a:off x="999748" y="1315844"/>
          <a:ext cx="8902535" cy="5073805"/>
        </p:xfrm>
        <a:graphic>
          <a:graphicData uri="http://schemas.openxmlformats.org/drawingml/2006/chart">
            <c:chart xmlns:c="http://schemas.openxmlformats.org/drawingml/2006/chart" xmlns:r="http://schemas.openxmlformats.org/officeDocument/2006/relationships" r:id="rId2"/>
          </a:graphicData>
        </a:graphic>
      </p:graphicFrame>
      <p:sp>
        <p:nvSpPr>
          <p:cNvPr id="7" name="Footer Placeholder 6"/>
          <p:cNvSpPr>
            <a:spLocks noGrp="1"/>
          </p:cNvSpPr>
          <p:nvPr>
            <p:ph type="ftr" sz="quarter" idx="11"/>
          </p:nvPr>
        </p:nvSpPr>
        <p:spPr/>
        <p:txBody>
          <a:bodyPr/>
          <a:lstStyle/>
          <a:p>
            <a:r>
              <a:rPr lang="en-US" smtClean="0"/>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991304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ER DIAGRAM </a:t>
            </a:r>
            <a:br>
              <a:rPr lang="en-US" dirty="0" smtClean="0"/>
            </a:br>
            <a:r>
              <a:rPr lang="en-US" dirty="0" smtClean="0"/>
              <a:t>SQL</a:t>
            </a:r>
            <a:endParaRPr lang="en-US" dirty="0"/>
          </a:p>
        </p:txBody>
      </p:sp>
      <p:sp>
        <p:nvSpPr>
          <p:cNvPr id="11" name="Footer Placeholder 10"/>
          <p:cNvSpPr>
            <a:spLocks noGrp="1"/>
          </p:cNvSpPr>
          <p:nvPr>
            <p:ph type="ftr" sz="quarter" idx="11"/>
          </p:nvPr>
        </p:nvSpPr>
        <p:spPr/>
        <p:txBody>
          <a:bodyPr/>
          <a:lstStyle/>
          <a:p>
            <a:r>
              <a:rPr lang="en-US" smtClean="0"/>
              <a:t>School of Information Studies | Syracuse University</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5</a:t>
            </a:fld>
            <a:endParaRPr lang="en-US"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268" y="100361"/>
            <a:ext cx="5965902" cy="62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2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ER DIAGRAM ACCESS</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289" y="1694986"/>
            <a:ext cx="7603559" cy="4613740"/>
          </a:xfrm>
        </p:spPr>
      </p:pic>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637576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FORMS</a:t>
            </a:r>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7</a:t>
            </a:fld>
            <a:endParaRPr lang="en-US" dirty="0"/>
          </a:p>
        </p:txBody>
      </p:sp>
      <p:sp>
        <p:nvSpPr>
          <p:cNvPr id="2" name="Content Placeholder 1"/>
          <p:cNvSpPr>
            <a:spLocks noGrp="1"/>
          </p:cNvSpPr>
          <p:nvPr>
            <p:ph sz="half" idx="2"/>
          </p:nvPr>
        </p:nvSpPr>
        <p:spPr>
          <a:xfrm>
            <a:off x="1024128" y="1750741"/>
            <a:ext cx="10628896" cy="4558619"/>
          </a:xfrm>
        </p:spPr>
        <p:txBody>
          <a:bodyPr/>
          <a:lstStyle/>
          <a:p>
            <a:r>
              <a:rPr lang="en-US" dirty="0" smtClean="0"/>
              <a:t>Total number of forms: 10</a:t>
            </a:r>
          </a:p>
          <a:p>
            <a:r>
              <a:rPr lang="en-US" dirty="0" smtClean="0"/>
              <a:t>Total number of tables: 5</a:t>
            </a:r>
          </a:p>
          <a:p>
            <a:r>
              <a:rPr lang="en-US" dirty="0" smtClean="0"/>
              <a:t>Total number of forms that I created so far: 10</a:t>
            </a:r>
          </a:p>
          <a:p>
            <a:r>
              <a:rPr lang="en-US" dirty="0" smtClean="0"/>
              <a:t>Selection window: Weather the person is an admin or a user</a:t>
            </a:r>
          </a:p>
          <a:p>
            <a:r>
              <a:rPr lang="en-US" dirty="0" smtClean="0"/>
              <a:t>Admin/User login page</a:t>
            </a:r>
            <a:r>
              <a:rPr lang="en-US" dirty="0" smtClean="0">
                <a:sym typeface="Wingdings" panose="05000000000000000000" pitchFamily="2" charset="2"/>
              </a:rPr>
              <a:t>(Y): Login to the system</a:t>
            </a:r>
          </a:p>
          <a:p>
            <a:r>
              <a:rPr lang="en-US" dirty="0" smtClean="0"/>
              <a:t>Add/Update product window</a:t>
            </a:r>
            <a:r>
              <a:rPr lang="en-US" dirty="0" smtClean="0">
                <a:sym typeface="Wingdings" panose="05000000000000000000" pitchFamily="2" charset="2"/>
              </a:rPr>
              <a:t>(Y): Admin rights to add/update product</a:t>
            </a:r>
          </a:p>
          <a:p>
            <a:r>
              <a:rPr lang="en-US" dirty="0" smtClean="0">
                <a:sym typeface="Wingdings" panose="05000000000000000000" pitchFamily="2" charset="2"/>
              </a:rPr>
              <a:t>Add/Update Seller/Supplier(Y): Admin rights to add/update seller/supplier</a:t>
            </a:r>
          </a:p>
          <a:p>
            <a:r>
              <a:rPr lang="en-US" dirty="0" smtClean="0"/>
              <a:t>User registration window(Y): A new user can register </a:t>
            </a:r>
          </a:p>
          <a:p>
            <a:r>
              <a:rPr lang="en-US" dirty="0" smtClean="0"/>
              <a:t>View product window(Y): A user can view different products and checkout</a:t>
            </a:r>
            <a:endParaRPr lang="en-US" dirty="0"/>
          </a:p>
        </p:txBody>
      </p:sp>
    </p:spTree>
    <p:extLst>
      <p:ext uri="{BB962C8B-B14F-4D97-AF65-F5344CB8AC3E}">
        <p14:creationId xmlns:p14="http://schemas.microsoft.com/office/powerpoint/2010/main" val="3312055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t>FORMS (START WINDOW)</a:t>
            </a:r>
            <a:endParaRPr lang="en-US" sz="3600"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8</a:t>
            </a:fld>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09065" y="2062682"/>
            <a:ext cx="3458058" cy="3934374"/>
          </a:xfrm>
        </p:spPr>
      </p:pic>
    </p:spTree>
    <p:extLst>
      <p:ext uri="{BB962C8B-B14F-4D97-AF65-F5344CB8AC3E}">
        <p14:creationId xmlns:p14="http://schemas.microsoft.com/office/powerpoint/2010/main" val="1292444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FORMS</a:t>
            </a:r>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9</a:t>
            </a:fld>
            <a:endParaRPr lang="en-US" dirty="0"/>
          </a:p>
        </p:txBody>
      </p:sp>
      <p:sp>
        <p:nvSpPr>
          <p:cNvPr id="2" name="Content Placeholder 1"/>
          <p:cNvSpPr>
            <a:spLocks noGrp="1"/>
          </p:cNvSpPr>
          <p:nvPr>
            <p:ph sz="half" idx="2"/>
          </p:nvPr>
        </p:nvSpPr>
        <p:spPr>
          <a:xfrm>
            <a:off x="1024128" y="1750741"/>
            <a:ext cx="10628896" cy="4558619"/>
          </a:xfrm>
        </p:spPr>
        <p:txBody>
          <a:bodyPr/>
          <a:lstStyle/>
          <a:p>
            <a:r>
              <a:rPr lang="en-US" dirty="0" smtClean="0"/>
              <a:t>(LOGIN WINDOW)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8956" y="585216"/>
            <a:ext cx="5687219" cy="5353797"/>
          </a:xfrm>
          <a:prstGeom prst="rect">
            <a:avLst/>
          </a:prstGeom>
        </p:spPr>
      </p:pic>
    </p:spTree>
    <p:extLst>
      <p:ext uri="{BB962C8B-B14F-4D97-AF65-F5344CB8AC3E}">
        <p14:creationId xmlns:p14="http://schemas.microsoft.com/office/powerpoint/2010/main" val="34588074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1225</TotalTime>
  <Words>638</Words>
  <Application>Microsoft Office PowerPoint</Application>
  <PresentationFormat>Widescreen</PresentationFormat>
  <Paragraphs>109</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Prestige Elite Std</vt:lpstr>
      <vt:lpstr>Sherman Sans Book</vt:lpstr>
      <vt:lpstr>Sherman Serif Book</vt:lpstr>
      <vt:lpstr>Tw Cen MT</vt:lpstr>
      <vt:lpstr>Wingdings</vt:lpstr>
      <vt:lpstr>Wingdings 3</vt:lpstr>
      <vt:lpstr>Integral</vt:lpstr>
      <vt:lpstr>Ecommerce Webservice IST 659 DATABASE MANAGEMENT SYSTEMS VAIBHAV K. NIGAM M002</vt:lpstr>
      <vt:lpstr>ABSTRACT</vt:lpstr>
      <vt:lpstr>DESIGNED SOLUTION</vt:lpstr>
      <vt:lpstr>ER DIAGRAM VISIO</vt:lpstr>
      <vt:lpstr>ER DIAGRAM  SQL</vt:lpstr>
      <vt:lpstr>ER DIAGRAM ACCESS</vt:lpstr>
      <vt:lpstr>FORMS</vt:lpstr>
      <vt:lpstr>FORMS (START WINDOW)</vt:lpstr>
      <vt:lpstr>FORMS</vt:lpstr>
      <vt:lpstr>FORMS (ADMIN WINDOW)</vt:lpstr>
      <vt:lpstr>FORMS (ADD/UPDATE PRODUCT WINDOW)</vt:lpstr>
      <vt:lpstr>FORMS (ADD/UPDATE SUPPLIER)</vt:lpstr>
      <vt:lpstr>FORMS (USER WINDOW)</vt:lpstr>
      <vt:lpstr>FORMS (CUSTOMER REGISTERATION WINDOW)</vt:lpstr>
      <vt:lpstr>FORMS (PRODUCT VIEW WINDOW)</vt:lpstr>
      <vt:lpstr>FORMS (CHECKOUT WINDOW)</vt:lpstr>
      <vt:lpstr>MAJOR DATA QUESTIONS - REPORTS</vt:lpstr>
      <vt:lpstr>MAJOR DATA QUESTIONS - REPORTS</vt:lpstr>
      <vt:lpstr>MAJOR DATA QUESTIONS - REPORTS</vt:lpstr>
      <vt:lpstr>REPORT 1 THIS REPORT REPRESENTS THE TOTAL PRICE OF PRODUCTS HAVING SAME PRODUCTID IN ACCORDANCE TO THE NUMBER OF PRODUCTS</vt:lpstr>
      <vt:lpstr>REPORT 2 THIS REPORT REPRESENTS THE VIEW PRODUCT WINDOW</vt:lpstr>
      <vt:lpstr>TRIGGER THIS TRIGGER UPDATES THE TOTAL AMOUNT ACCORDING TO THE NUMBER OF PRODUCTS (OF THE SAME PRODUCTID) ADDED IN THE CART</vt:lpstr>
      <vt:lpstr>TRIGGER (UPDATED TABLE)  insert into Prod(ProductID, SupplierID, CategoryID, Product_Name, Product_Description, Unit_Price) values(10, 1001, 101, 'Clothes', 'Mens wear', 12.48); insert into Prod(ProductID, SupplierID, CategoryID, Product_Name, Product_Description, Unit_Price) values(11, 1002, 102, 'Home &amp; Decor', 'Frames', 37.21);  insert into Cart(CartID, CustomerID, ProductID, Total_Price, Num_of_Products) values(201, 01, 10, 166.21, 7); insert into Cart(CartID, CustomerID, ProductID, Total_Price, Num_of_Products) values(202, 02, 11, 57.83, 3); </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convocation</dc:title>
  <dc:creator>mmclarke</dc:creator>
  <cp:lastModifiedBy>Vaibhav Kamal Nigam</cp:lastModifiedBy>
  <cp:revision>46</cp:revision>
  <dcterms:created xsi:type="dcterms:W3CDTF">2014-08-07T12:49:35Z</dcterms:created>
  <dcterms:modified xsi:type="dcterms:W3CDTF">2018-04-16T12:08:58Z</dcterms:modified>
</cp:coreProperties>
</file>