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2" r:id="rId10"/>
    <p:sldId id="279" r:id="rId11"/>
    <p:sldId id="283" r:id="rId12"/>
    <p:sldId id="280" r:id="rId13"/>
    <p:sldId id="28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B424-4B9D-A949-862A-F90876D8354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A2C36-D457-AF46-907A-A792BD72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right side of this diagram is shown a line graph which depicts each row’s data completeness. In this dataset, all rows have 5 – 9 valid values and hence 0 – 4 missing values.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2C36-D457-AF46-907A-A792BD721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data replaced with the median of the columns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2C36-D457-AF46-907A-A792BD7215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0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2C36-D457-AF46-907A-A792BD7215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9E9-66E8-534A-8F96-69A1848A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C5F9C-050F-274B-832B-FD09F2468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B404-BF49-5247-97FA-CC0CE291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F3B7-D343-6545-AC93-0C39B092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6CCD-9EA5-824B-A542-427B0C6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0C2C-541B-D64E-ABD6-7D91FCFD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14537-6ADA-944D-9827-FD2296C6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A18B-695E-AD43-92C6-49BA3FB2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4352-A5C0-4142-9109-41EAE0A5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FDB7-7736-5743-BDDA-D33F4AC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34727-DD5F-E440-868B-446297618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768D7-F360-3944-857A-7ED1F982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256E-9B54-A048-8B87-F1246DC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10643-90EF-2945-BABE-BD60EC65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994F-6EB0-A84F-A0E6-4F65C808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240A-82D9-A54E-9D50-E62DD88C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DC20-110A-184F-8C65-41ECB1BC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266D-BB89-944E-A7DA-9D11069C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73B0-9CD5-E447-86C2-EBFAE533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8B69-F3E0-E747-A08A-C13ECD0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353-ADAC-7947-8C1E-C62C0715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DF03-4F25-2340-93DD-70AB888B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3C70-933E-6E4D-8CE1-B561B9FA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6799-A4F7-4E4E-A585-2136AB64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AAF2-3B3A-B346-BF9F-A12E614B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6900-9F11-B74A-8E62-A3924FD8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9E0A-E0A6-9D47-8491-F4F47B4D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A1FEB-5E7D-E847-88BE-7F8CC8A3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9B4D-977F-AF48-A82F-266E1C02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0545-3A01-B64B-8A9C-6E9707A1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5858F-44E4-D14C-87C9-B6D8813F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84A-B40E-5B46-86BF-41073BD9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49979-41EF-D04E-BF24-50EA25D8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2CBE3-5294-A74A-9332-3969B2E1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DD345-95A1-9546-811B-96482835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8EA17-F451-1B46-BDBC-9B2237C8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6AB00-9F19-F342-966A-90568498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79A4A-E742-2745-A1B8-AF7C67D1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AC475-700A-6D44-A427-95B6354F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8BD-9312-EA40-83D4-BC973F6F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53297-E933-864B-89E4-FFADC0BF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CBC9-B25C-8A41-B690-8FAEB2B1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FE040-F2FB-C643-AADA-A7C93A74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5E1B5-721A-674F-A581-193FB878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082C6-B38A-9540-93EA-30FFA129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9EDF-FD38-B648-B8AE-BE215C88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ECE9-7C02-B044-80D3-C0B782EB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C047-CC24-DF4A-AB0E-6E62AB85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D2E92-6C29-2C43-BD2A-BEB3FB9F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DD51-4067-334C-9901-8DB4D3FE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F65F2-5717-334E-A747-D331E985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2F2A-3A0C-F44F-8DF2-FDF7535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F8CB-9109-854D-BC7F-02C05D34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E1BCC-AABD-AA4F-8464-EF9D8313C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4802-CB41-144B-A88D-7350756C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E763-C07E-8649-9492-3292F8E9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2B63-026E-674C-A96F-CE721149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8526B-E83A-014F-8FDD-06AA6450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BDA78-0F8D-B34A-85B3-EE5F678E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BF4C-02CF-D249-B6A8-AE4769B0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01F1-87AB-1F40-B4A6-A5D0F41C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A74D-82B3-C641-82D3-C0E96E9E8EC9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4FA4-F922-3A40-8806-AEC0A9763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DA11-CCD4-7C4D-8031-221A6117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BB80-2A71-2241-8E16-E470CEF8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9" name="Oval 4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56ABF15-49CE-BF45-BB80-3A148774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</a:t>
            </a:r>
          </a:p>
          <a:p>
            <a:r>
              <a:rPr lang="en-US" sz="1800"/>
              <a:t>Vaibhav K. Nigam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C44C3-312F-244B-85F7-4D83B0868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Prediction of movies box office performance using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355919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AAE8-1068-DC42-8FB5-473845E6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K-Means Clustering (cont.)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67376A3-6C74-3F4A-9FC9-6FA6E053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4670"/>
            <a:ext cx="10515600" cy="173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FE26E-3EE1-F443-B531-8D1F8A798F66}"/>
              </a:ext>
            </a:extLst>
          </p:cNvPr>
          <p:cNvSpPr txBox="1"/>
          <p:nvPr/>
        </p:nvSpPr>
        <p:spPr>
          <a:xfrm>
            <a:off x="3777929" y="5528603"/>
            <a:ext cx="463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values respective to the listed movies</a:t>
            </a:r>
          </a:p>
        </p:txBody>
      </p:sp>
    </p:spTree>
    <p:extLst>
      <p:ext uri="{BB962C8B-B14F-4D97-AF65-F5344CB8AC3E}">
        <p14:creationId xmlns:p14="http://schemas.microsoft.com/office/powerpoint/2010/main" val="196666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31984-1C25-774B-9F2D-0C1CAB67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Classification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97FE7-8D93-394B-8829-95FA5E7F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291" y="1675227"/>
            <a:ext cx="708741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384EC-5C08-3A45-9A8C-3A001DB5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Decision Tree Classification Algorithm (cont.)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95C3E1F1-6FEA-3A46-AFFA-BC23D2E8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2" y="1578110"/>
            <a:ext cx="6155696" cy="51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5BFE-9EDB-5342-B137-69DDA14C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Future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E8D7-0805-AE4D-8AAE-748C8E13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Including features like: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Holiday Season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Sports leagues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Budget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GDP (economic factor)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Month of Release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363153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07C6279C-6B04-4E02-80D6-399FF3D3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17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E6EB-4751-6944-80A8-D7829417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22622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F4F3A-29E8-0F49-B504-8A26687B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0AD90-ADB5-674F-8468-B6023A32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41258"/>
            <a:ext cx="10905066" cy="4062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D906E-BE94-A94C-AFC2-5B68B10A82CE}"/>
              </a:ext>
            </a:extLst>
          </p:cNvPr>
          <p:cNvSpPr txBox="1"/>
          <p:nvPr/>
        </p:nvSpPr>
        <p:spPr>
          <a:xfrm>
            <a:off x="2953391" y="6214533"/>
            <a:ext cx="653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(unsupervised) gathered and represented in processing format</a:t>
            </a:r>
          </a:p>
        </p:txBody>
      </p:sp>
    </p:spTree>
    <p:extLst>
      <p:ext uri="{BB962C8B-B14F-4D97-AF65-F5344CB8AC3E}">
        <p14:creationId xmlns:p14="http://schemas.microsoft.com/office/powerpoint/2010/main" val="257361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DFF76-EE4C-3E48-9AB3-282307B1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BB813-C274-4849-9D6D-285EEFE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08" y="1675227"/>
            <a:ext cx="8450383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1DCA1-9B25-2040-A7A2-C60E79BB1EB3}"/>
              </a:ext>
            </a:extLst>
          </p:cNvPr>
          <p:cNvSpPr txBox="1"/>
          <p:nvPr/>
        </p:nvSpPr>
        <p:spPr>
          <a:xfrm>
            <a:off x="4718489" y="6356350"/>
            <a:ext cx="28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ready for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7412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39EC3-C803-3746-AA9F-7FAC9D1E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Preprocessing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4D290-7100-6540-A667-4E7C258D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1438" y="1675227"/>
            <a:ext cx="7709124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99FD8-C2D2-F945-B2DA-586394F00BC2}"/>
              </a:ext>
            </a:extLst>
          </p:cNvPr>
          <p:cNvSpPr txBox="1"/>
          <p:nvPr/>
        </p:nvSpPr>
        <p:spPr>
          <a:xfrm>
            <a:off x="2518118" y="6214533"/>
            <a:ext cx="665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plot (representing the number of </a:t>
            </a:r>
            <a:r>
              <a:rPr lang="en-US" dirty="0" err="1"/>
              <a:t>NaN</a:t>
            </a:r>
            <a:r>
              <a:rPr lang="en-US" dirty="0"/>
              <a:t> values in each column) </a:t>
            </a:r>
          </a:p>
        </p:txBody>
      </p:sp>
    </p:spTree>
    <p:extLst>
      <p:ext uri="{BB962C8B-B14F-4D97-AF65-F5344CB8AC3E}">
        <p14:creationId xmlns:p14="http://schemas.microsoft.com/office/powerpoint/2010/main" val="14059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4A7F7-E7F4-9F49-AD74-38F80AFA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Preprocessing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9C331-5DB9-B043-9031-C8480FE72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0398" y="1675227"/>
            <a:ext cx="8491204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8811A8-A5EA-594E-987B-B954C722E0E7}"/>
              </a:ext>
            </a:extLst>
          </p:cNvPr>
          <p:cNvSpPr txBox="1"/>
          <p:nvPr/>
        </p:nvSpPr>
        <p:spPr>
          <a:xfrm>
            <a:off x="3259981" y="6356350"/>
            <a:ext cx="580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values replaced with the median of respective columns</a:t>
            </a:r>
          </a:p>
        </p:txBody>
      </p:sp>
    </p:spTree>
    <p:extLst>
      <p:ext uri="{BB962C8B-B14F-4D97-AF65-F5344CB8AC3E}">
        <p14:creationId xmlns:p14="http://schemas.microsoft.com/office/powerpoint/2010/main" val="285568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89939-4C40-BA46-87D5-B4DA75AE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Normalized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4DAF4-CE9A-FD43-A99D-0DFE06716743}"/>
              </a:ext>
            </a:extLst>
          </p:cNvPr>
          <p:cNvSpPr txBox="1"/>
          <p:nvPr/>
        </p:nvSpPr>
        <p:spPr>
          <a:xfrm>
            <a:off x="2786825" y="6069426"/>
            <a:ext cx="661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value in the respective column is subtracted from its mean and </a:t>
            </a:r>
          </a:p>
          <a:p>
            <a:pPr algn="ctr"/>
            <a:r>
              <a:rPr lang="en-US" dirty="0"/>
              <a:t>divided by standard deviation to get the normalized value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DF516E-BCD1-164C-88DB-0A02F0B09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341" y="1553195"/>
            <a:ext cx="8303318" cy="4351338"/>
          </a:xfrm>
        </p:spPr>
      </p:pic>
    </p:spTree>
    <p:extLst>
      <p:ext uri="{BB962C8B-B14F-4D97-AF65-F5344CB8AC3E}">
        <p14:creationId xmlns:p14="http://schemas.microsoft.com/office/powerpoint/2010/main" val="14747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4CDDC-A62F-B046-86E2-486C5827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Heat Map of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BA2F83-2A08-8740-A086-0DB2F98B4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390" y="1675227"/>
            <a:ext cx="6839220" cy="439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77AA56-1CFD-E743-BFE6-D50D63827D03}"/>
              </a:ext>
            </a:extLst>
          </p:cNvPr>
          <p:cNvSpPr txBox="1"/>
          <p:nvPr/>
        </p:nvSpPr>
        <p:spPr>
          <a:xfrm>
            <a:off x="2235727" y="6146590"/>
            <a:ext cx="785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the correlation matrix about the locations of missing values in columns</a:t>
            </a:r>
          </a:p>
        </p:txBody>
      </p:sp>
    </p:spTree>
    <p:extLst>
      <p:ext uri="{BB962C8B-B14F-4D97-AF65-F5344CB8AC3E}">
        <p14:creationId xmlns:p14="http://schemas.microsoft.com/office/powerpoint/2010/main" val="429452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53517-BE52-2B4A-A92A-CE1E95AE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BCAB9-0D36-8E47-9F72-70A3C7FE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28" y="1675227"/>
            <a:ext cx="829094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8424C-AD73-8347-89F2-8DBCA4F7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 Clustering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213CE-6CCA-994B-A33F-5F89AE6B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16" y="1675227"/>
            <a:ext cx="887716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Macintosh PowerPoint</Application>
  <PresentationFormat>Widescreen</PresentationFormat>
  <Paragraphs>36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Prediction of movies box office performance using social media</vt:lpstr>
      <vt:lpstr>Data Acquisition</vt:lpstr>
      <vt:lpstr>Data Preprocessing</vt:lpstr>
      <vt:lpstr>Data Preprocessing (cont.)</vt:lpstr>
      <vt:lpstr>Data Preprocessing (cont.)</vt:lpstr>
      <vt:lpstr>Normalized Data</vt:lpstr>
      <vt:lpstr>Heat Map of Features</vt:lpstr>
      <vt:lpstr>K-Means Clustering</vt:lpstr>
      <vt:lpstr>K-Means Clustering (cont.)</vt:lpstr>
      <vt:lpstr>K-Means Clustering (cont.)</vt:lpstr>
      <vt:lpstr>Decision Tree Classification Algorithm</vt:lpstr>
      <vt:lpstr>Decision Tree Classification Algorithm (cont.)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movies box office performance using social media</dc:title>
  <dc:creator>Vaibhav Kamal Nigam</dc:creator>
  <cp:lastModifiedBy>Vaibhav Kamal Nigam</cp:lastModifiedBy>
  <cp:revision>1</cp:revision>
  <dcterms:created xsi:type="dcterms:W3CDTF">2018-12-05T20:51:56Z</dcterms:created>
  <dcterms:modified xsi:type="dcterms:W3CDTF">2018-12-05T20:58:59Z</dcterms:modified>
</cp:coreProperties>
</file>