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4" r:id="rId3"/>
    <p:sldId id="275" r:id="rId4"/>
    <p:sldId id="281" r:id="rId5"/>
    <p:sldId id="283" r:id="rId6"/>
    <p:sldId id="285" r:id="rId7"/>
    <p:sldId id="284" r:id="rId8"/>
    <p:sldId id="286" r:id="rId9"/>
    <p:sldId id="282" r:id="rId10"/>
    <p:sldId id="272" r:id="rId11"/>
    <p:sldId id="278" r:id="rId12"/>
    <p:sldId id="279" r:id="rId13"/>
    <p:sldId id="276" r:id="rId14"/>
    <p:sldId id="280" r:id="rId15"/>
    <p:sldId id="277" r:id="rId16"/>
    <p:sldId id="26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500"/>
  </p:normalViewPr>
  <p:slideViewPr>
    <p:cSldViewPr snapToGrid="0" snapToObjects="1">
      <p:cViewPr varScale="1">
        <p:scale>
          <a:sx n="90" d="100"/>
          <a:sy n="90" d="100"/>
        </p:scale>
        <p:origin x="23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overview" TargetMode="External"/><Relationship Id="rId2" Type="http://schemas.openxmlformats.org/officeDocument/2006/relationships/hyperlink" Target="https://www.mdpi.com/2297-8747/23/1/11" TargetMode="External"/><Relationship Id="rId1" Type="http://schemas.openxmlformats.org/officeDocument/2006/relationships/hyperlink" Target="https://www.tresvista.com/data-analytics/" TargetMode="External"/><Relationship Id="rId4" Type="http://schemas.openxmlformats.org/officeDocument/2006/relationships/hyperlink" Target="https://econsultancy.com/marketers-data-science-is-not-the-enemy/"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overview" TargetMode="External"/><Relationship Id="rId2" Type="http://schemas.openxmlformats.org/officeDocument/2006/relationships/hyperlink" Target="https://www.mdpi.com/2297-8747/23/1/11" TargetMode="External"/><Relationship Id="rId1" Type="http://schemas.openxmlformats.org/officeDocument/2006/relationships/hyperlink" Target="https://www.tresvista.com/data-analytics/" TargetMode="External"/><Relationship Id="rId4" Type="http://schemas.openxmlformats.org/officeDocument/2006/relationships/hyperlink" Target="https://econsultancy.com/marketers-data-science-is-not-the-enemy/"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E2A878-79EE-457F-A523-7D2401AA5E92}"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F2185B00-9E58-47AD-9082-AAFBAFF411BE}">
      <dgm:prSet/>
      <dgm:spPr/>
      <dgm:t>
        <a:bodyPr/>
        <a:lstStyle/>
        <a:p>
          <a:r>
            <a:rPr lang="en-US" dirty="0"/>
            <a:t>Initial dataset to be used will be collected by scraping tweets for the upcoming movies.</a:t>
          </a:r>
        </a:p>
      </dgm:t>
    </dgm:pt>
    <dgm:pt modelId="{955A101B-E14E-4737-B15E-7D34C38C88FB}" type="parTrans" cxnId="{C5F0FDD4-52BC-40A6-9012-9795C70C1640}">
      <dgm:prSet/>
      <dgm:spPr/>
      <dgm:t>
        <a:bodyPr/>
        <a:lstStyle/>
        <a:p>
          <a:endParaRPr lang="en-US"/>
        </a:p>
      </dgm:t>
    </dgm:pt>
    <dgm:pt modelId="{9B8C728D-61C6-4EE2-BFD5-7A9BA23FA050}" type="sibTrans" cxnId="{C5F0FDD4-52BC-40A6-9012-9795C70C1640}">
      <dgm:prSet/>
      <dgm:spPr/>
      <dgm:t>
        <a:bodyPr/>
        <a:lstStyle/>
        <a:p>
          <a:endParaRPr lang="en-US"/>
        </a:p>
      </dgm:t>
    </dgm:pt>
    <dgm:pt modelId="{EFBD48BD-7BA4-4F38-A350-4D3479D504B0}">
      <dgm:prSet/>
      <dgm:spPr/>
      <dgm:t>
        <a:bodyPr/>
        <a:lstStyle/>
        <a:p>
          <a:r>
            <a:rPr lang="en-US" dirty="0"/>
            <a:t>For making more accurate predictions, refined the movie list by removing movies that are not released in America.</a:t>
          </a:r>
        </a:p>
      </dgm:t>
    </dgm:pt>
    <dgm:pt modelId="{8DDDB93C-E3DC-49EC-B22C-23E2265CBFD0}" type="parTrans" cxnId="{36B77856-2D21-4A40-A6E2-20FDECF61DAF}">
      <dgm:prSet/>
      <dgm:spPr/>
      <dgm:t>
        <a:bodyPr/>
        <a:lstStyle/>
        <a:p>
          <a:endParaRPr lang="en-US"/>
        </a:p>
      </dgm:t>
    </dgm:pt>
    <dgm:pt modelId="{AA9650C3-87E4-42A1-9F91-3139D86C4DFC}" type="sibTrans" cxnId="{36B77856-2D21-4A40-A6E2-20FDECF61DAF}">
      <dgm:prSet/>
      <dgm:spPr/>
      <dgm:t>
        <a:bodyPr/>
        <a:lstStyle/>
        <a:p>
          <a:endParaRPr lang="en-US"/>
        </a:p>
      </dgm:t>
    </dgm:pt>
    <dgm:pt modelId="{F68E157B-E7C2-480C-9F82-D5A3A31B0E78}">
      <dgm:prSet/>
      <dgm:spPr/>
      <dgm:t>
        <a:bodyPr/>
        <a:lstStyle/>
        <a:p>
          <a:r>
            <a:rPr lang="en-US" dirty="0"/>
            <a:t>Out of those movies selected movies that are in English and has reviews in English, in the expectation that it will form a dataset for precise forecast.</a:t>
          </a:r>
        </a:p>
      </dgm:t>
    </dgm:pt>
    <dgm:pt modelId="{7E4B8BDA-282C-424A-A88C-8E11D1E957B2}" type="parTrans" cxnId="{CDF197E7-536A-468E-B24F-F5D139C3B2BF}">
      <dgm:prSet/>
      <dgm:spPr/>
      <dgm:t>
        <a:bodyPr/>
        <a:lstStyle/>
        <a:p>
          <a:endParaRPr lang="en-US"/>
        </a:p>
      </dgm:t>
    </dgm:pt>
    <dgm:pt modelId="{3C3A6DE7-5567-4AA7-9208-D252237481DA}" type="sibTrans" cxnId="{CDF197E7-536A-468E-B24F-F5D139C3B2BF}">
      <dgm:prSet/>
      <dgm:spPr/>
      <dgm:t>
        <a:bodyPr/>
        <a:lstStyle/>
        <a:p>
          <a:endParaRPr lang="en-US"/>
        </a:p>
      </dgm:t>
    </dgm:pt>
    <dgm:pt modelId="{A2F6FD58-7FDB-B54D-8986-863B670C19D4}" type="pres">
      <dgm:prSet presAssocID="{FFE2A878-79EE-457F-A523-7D2401AA5E92}" presName="linear" presStyleCnt="0">
        <dgm:presLayoutVars>
          <dgm:animLvl val="lvl"/>
          <dgm:resizeHandles val="exact"/>
        </dgm:presLayoutVars>
      </dgm:prSet>
      <dgm:spPr/>
    </dgm:pt>
    <dgm:pt modelId="{13C719C2-DDB6-A04F-9512-BB96EF0E93A7}" type="pres">
      <dgm:prSet presAssocID="{F2185B00-9E58-47AD-9082-AAFBAFF411BE}" presName="parentText" presStyleLbl="node1" presStyleIdx="0" presStyleCnt="3">
        <dgm:presLayoutVars>
          <dgm:chMax val="0"/>
          <dgm:bulletEnabled val="1"/>
        </dgm:presLayoutVars>
      </dgm:prSet>
      <dgm:spPr/>
    </dgm:pt>
    <dgm:pt modelId="{6185DF73-E780-4C47-9A69-B25A935552DF}" type="pres">
      <dgm:prSet presAssocID="{9B8C728D-61C6-4EE2-BFD5-7A9BA23FA050}" presName="spacer" presStyleCnt="0"/>
      <dgm:spPr/>
    </dgm:pt>
    <dgm:pt modelId="{C62DB625-4C0C-E644-AC35-97A80375E3BE}" type="pres">
      <dgm:prSet presAssocID="{EFBD48BD-7BA4-4F38-A350-4D3479D504B0}" presName="parentText" presStyleLbl="node1" presStyleIdx="1" presStyleCnt="3">
        <dgm:presLayoutVars>
          <dgm:chMax val="0"/>
          <dgm:bulletEnabled val="1"/>
        </dgm:presLayoutVars>
      </dgm:prSet>
      <dgm:spPr/>
    </dgm:pt>
    <dgm:pt modelId="{BCAA707F-824D-D945-AF8F-8EB0728DBFBA}" type="pres">
      <dgm:prSet presAssocID="{AA9650C3-87E4-42A1-9F91-3139D86C4DFC}" presName="spacer" presStyleCnt="0"/>
      <dgm:spPr/>
    </dgm:pt>
    <dgm:pt modelId="{046E19EA-5E0D-C045-B87C-B6388698F739}" type="pres">
      <dgm:prSet presAssocID="{F68E157B-E7C2-480C-9F82-D5A3A31B0E78}" presName="parentText" presStyleLbl="node1" presStyleIdx="2" presStyleCnt="3">
        <dgm:presLayoutVars>
          <dgm:chMax val="0"/>
          <dgm:bulletEnabled val="1"/>
        </dgm:presLayoutVars>
      </dgm:prSet>
      <dgm:spPr/>
    </dgm:pt>
  </dgm:ptLst>
  <dgm:cxnLst>
    <dgm:cxn modelId="{36B77856-2D21-4A40-A6E2-20FDECF61DAF}" srcId="{FFE2A878-79EE-457F-A523-7D2401AA5E92}" destId="{EFBD48BD-7BA4-4F38-A350-4D3479D504B0}" srcOrd="1" destOrd="0" parTransId="{8DDDB93C-E3DC-49EC-B22C-23E2265CBFD0}" sibTransId="{AA9650C3-87E4-42A1-9F91-3139D86C4DFC}"/>
    <dgm:cxn modelId="{21F309C5-6813-9C48-8625-21990C2B8C92}" type="presOf" srcId="{EFBD48BD-7BA4-4F38-A350-4D3479D504B0}" destId="{C62DB625-4C0C-E644-AC35-97A80375E3BE}" srcOrd="0" destOrd="0" presId="urn:microsoft.com/office/officeart/2005/8/layout/vList2"/>
    <dgm:cxn modelId="{B148E9C9-4BF7-964E-9578-A6823F45F36F}" type="presOf" srcId="{F2185B00-9E58-47AD-9082-AAFBAFF411BE}" destId="{13C719C2-DDB6-A04F-9512-BB96EF0E93A7}" srcOrd="0" destOrd="0" presId="urn:microsoft.com/office/officeart/2005/8/layout/vList2"/>
    <dgm:cxn modelId="{C5F0FDD4-52BC-40A6-9012-9795C70C1640}" srcId="{FFE2A878-79EE-457F-A523-7D2401AA5E92}" destId="{F2185B00-9E58-47AD-9082-AAFBAFF411BE}" srcOrd="0" destOrd="0" parTransId="{955A101B-E14E-4737-B15E-7D34C38C88FB}" sibTransId="{9B8C728D-61C6-4EE2-BFD5-7A9BA23FA050}"/>
    <dgm:cxn modelId="{1CB90ADD-8BCA-F04A-96C6-57765593E35C}" type="presOf" srcId="{F68E157B-E7C2-480C-9F82-D5A3A31B0E78}" destId="{046E19EA-5E0D-C045-B87C-B6388698F739}" srcOrd="0" destOrd="0" presId="urn:microsoft.com/office/officeart/2005/8/layout/vList2"/>
    <dgm:cxn modelId="{CDF197E7-536A-468E-B24F-F5D139C3B2BF}" srcId="{FFE2A878-79EE-457F-A523-7D2401AA5E92}" destId="{F68E157B-E7C2-480C-9F82-D5A3A31B0E78}" srcOrd="2" destOrd="0" parTransId="{7E4B8BDA-282C-424A-A88C-8E11D1E957B2}" sibTransId="{3C3A6DE7-5567-4AA7-9208-D252237481DA}"/>
    <dgm:cxn modelId="{13F0CAEA-E508-D64C-A69F-4269D3F5E4AD}" type="presOf" srcId="{FFE2A878-79EE-457F-A523-7D2401AA5E92}" destId="{A2F6FD58-7FDB-B54D-8986-863B670C19D4}" srcOrd="0" destOrd="0" presId="urn:microsoft.com/office/officeart/2005/8/layout/vList2"/>
    <dgm:cxn modelId="{5330C382-F81C-7A41-93F9-5A4CD4204391}" type="presParOf" srcId="{A2F6FD58-7FDB-B54D-8986-863B670C19D4}" destId="{13C719C2-DDB6-A04F-9512-BB96EF0E93A7}" srcOrd="0" destOrd="0" presId="urn:microsoft.com/office/officeart/2005/8/layout/vList2"/>
    <dgm:cxn modelId="{E224914F-1BCA-3B49-A6F6-EC6D66CBAA3F}" type="presParOf" srcId="{A2F6FD58-7FDB-B54D-8986-863B670C19D4}" destId="{6185DF73-E780-4C47-9A69-B25A935552DF}" srcOrd="1" destOrd="0" presId="urn:microsoft.com/office/officeart/2005/8/layout/vList2"/>
    <dgm:cxn modelId="{6767763B-786C-6C46-BE16-CA24862FA616}" type="presParOf" srcId="{A2F6FD58-7FDB-B54D-8986-863B670C19D4}" destId="{C62DB625-4C0C-E644-AC35-97A80375E3BE}" srcOrd="2" destOrd="0" presId="urn:microsoft.com/office/officeart/2005/8/layout/vList2"/>
    <dgm:cxn modelId="{A495EB20-BB44-BA4E-B697-AC370D9EB755}" type="presParOf" srcId="{A2F6FD58-7FDB-B54D-8986-863B670C19D4}" destId="{BCAA707F-824D-D945-AF8F-8EB0728DBFBA}" srcOrd="3" destOrd="0" presId="urn:microsoft.com/office/officeart/2005/8/layout/vList2"/>
    <dgm:cxn modelId="{75C16172-4D52-5349-80C2-6AD83C6825C8}" type="presParOf" srcId="{A2F6FD58-7FDB-B54D-8986-863B670C19D4}" destId="{046E19EA-5E0D-C045-B87C-B6388698F7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3740B-793E-4A2E-9A6D-F0027980F8F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18ADEDA-3450-4EA6-B26E-F513B7CD6440}">
      <dgm:prSet/>
      <dgm:spPr/>
      <dgm:t>
        <a:bodyPr/>
        <a:lstStyle/>
        <a:p>
          <a:r>
            <a:rPr lang="en-US"/>
            <a:t>The data obtained is susceptible to noisy, missing and inconsistent data due to the huge size and their like origin from multiple, heterogeneous sources.</a:t>
          </a:r>
        </a:p>
      </dgm:t>
    </dgm:pt>
    <dgm:pt modelId="{CE7A9BB0-DB92-434F-9D49-33F6698FE61D}" type="parTrans" cxnId="{4BB03E95-18B8-45F7-97CB-43E67BF4D2DC}">
      <dgm:prSet/>
      <dgm:spPr/>
      <dgm:t>
        <a:bodyPr/>
        <a:lstStyle/>
        <a:p>
          <a:endParaRPr lang="en-US"/>
        </a:p>
      </dgm:t>
    </dgm:pt>
    <dgm:pt modelId="{7BC326EB-44C1-4D9F-B3C6-0C4A12740645}" type="sibTrans" cxnId="{4BB03E95-18B8-45F7-97CB-43E67BF4D2DC}">
      <dgm:prSet/>
      <dgm:spPr/>
      <dgm:t>
        <a:bodyPr/>
        <a:lstStyle/>
        <a:p>
          <a:endParaRPr lang="en-US"/>
        </a:p>
      </dgm:t>
    </dgm:pt>
    <dgm:pt modelId="{F90690E3-AF80-4ADA-9F46-E94CDCFBF2A4}">
      <dgm:prSet/>
      <dgm:spPr/>
      <dgm:t>
        <a:bodyPr/>
        <a:lstStyle/>
        <a:p>
          <a:r>
            <a:rPr lang="en-US"/>
            <a:t>Used mainly data from IMDb, Rotten Tomatoes and Tweets for the upcoming movies.</a:t>
          </a:r>
        </a:p>
      </dgm:t>
    </dgm:pt>
    <dgm:pt modelId="{F2D4DDAA-ABA7-4E17-8F94-6C9763A7AB39}" type="parTrans" cxnId="{DC63A0B5-DC2F-4A5C-9DBF-E52C0A812C6E}">
      <dgm:prSet/>
      <dgm:spPr/>
      <dgm:t>
        <a:bodyPr/>
        <a:lstStyle/>
        <a:p>
          <a:endParaRPr lang="en-US"/>
        </a:p>
      </dgm:t>
    </dgm:pt>
    <dgm:pt modelId="{09B8FDD3-AD9F-4E60-A589-677397D928A1}" type="sibTrans" cxnId="{DC63A0B5-DC2F-4A5C-9DBF-E52C0A812C6E}">
      <dgm:prSet/>
      <dgm:spPr/>
      <dgm:t>
        <a:bodyPr/>
        <a:lstStyle/>
        <a:p>
          <a:endParaRPr lang="en-US"/>
        </a:p>
      </dgm:t>
    </dgm:pt>
    <dgm:pt modelId="{F33C73FC-55FB-4850-AAD7-2DEAE8AFCCFD}">
      <dgm:prSet/>
      <dgm:spPr/>
      <dgm:t>
        <a:bodyPr/>
        <a:lstStyle/>
        <a:p>
          <a:r>
            <a:rPr lang="en-US"/>
            <a:t>The main problem with datasets is missing values.</a:t>
          </a:r>
        </a:p>
      </dgm:t>
    </dgm:pt>
    <dgm:pt modelId="{EE126365-E09C-48A5-82B0-27F0C565109A}" type="parTrans" cxnId="{04735BFE-7CF1-4F25-8C35-A22C6EFAA27F}">
      <dgm:prSet/>
      <dgm:spPr/>
      <dgm:t>
        <a:bodyPr/>
        <a:lstStyle/>
        <a:p>
          <a:endParaRPr lang="en-US"/>
        </a:p>
      </dgm:t>
    </dgm:pt>
    <dgm:pt modelId="{302E820B-36F4-4970-90C0-50EA1CAADBF6}" type="sibTrans" cxnId="{04735BFE-7CF1-4F25-8C35-A22C6EFAA27F}">
      <dgm:prSet/>
      <dgm:spPr/>
      <dgm:t>
        <a:bodyPr/>
        <a:lstStyle/>
        <a:p>
          <a:endParaRPr lang="en-US"/>
        </a:p>
      </dgm:t>
    </dgm:pt>
    <dgm:pt modelId="{57333FCC-9155-2744-815B-708D0986A5FE}" type="pres">
      <dgm:prSet presAssocID="{7E83740B-793E-4A2E-9A6D-F0027980F8F1}" presName="linear" presStyleCnt="0">
        <dgm:presLayoutVars>
          <dgm:animLvl val="lvl"/>
          <dgm:resizeHandles val="exact"/>
        </dgm:presLayoutVars>
      </dgm:prSet>
      <dgm:spPr/>
    </dgm:pt>
    <dgm:pt modelId="{8B645842-A493-FA4B-93A3-B963A3E2E94A}" type="pres">
      <dgm:prSet presAssocID="{F18ADEDA-3450-4EA6-B26E-F513B7CD6440}" presName="parentText" presStyleLbl="node1" presStyleIdx="0" presStyleCnt="3">
        <dgm:presLayoutVars>
          <dgm:chMax val="0"/>
          <dgm:bulletEnabled val="1"/>
        </dgm:presLayoutVars>
      </dgm:prSet>
      <dgm:spPr/>
    </dgm:pt>
    <dgm:pt modelId="{9141F3A9-8580-BB4A-9A96-08132ABD22A9}" type="pres">
      <dgm:prSet presAssocID="{7BC326EB-44C1-4D9F-B3C6-0C4A12740645}" presName="spacer" presStyleCnt="0"/>
      <dgm:spPr/>
    </dgm:pt>
    <dgm:pt modelId="{0FFF615A-E8DC-0643-8DA9-7B217CC8896F}" type="pres">
      <dgm:prSet presAssocID="{F90690E3-AF80-4ADA-9F46-E94CDCFBF2A4}" presName="parentText" presStyleLbl="node1" presStyleIdx="1" presStyleCnt="3">
        <dgm:presLayoutVars>
          <dgm:chMax val="0"/>
          <dgm:bulletEnabled val="1"/>
        </dgm:presLayoutVars>
      </dgm:prSet>
      <dgm:spPr/>
    </dgm:pt>
    <dgm:pt modelId="{426225F5-9ABE-C84C-A64D-66AE4B3FD493}" type="pres">
      <dgm:prSet presAssocID="{09B8FDD3-AD9F-4E60-A589-677397D928A1}" presName="spacer" presStyleCnt="0"/>
      <dgm:spPr/>
    </dgm:pt>
    <dgm:pt modelId="{68425C14-A46B-1549-B641-007C54A6148D}" type="pres">
      <dgm:prSet presAssocID="{F33C73FC-55FB-4850-AAD7-2DEAE8AFCCFD}" presName="parentText" presStyleLbl="node1" presStyleIdx="2" presStyleCnt="3">
        <dgm:presLayoutVars>
          <dgm:chMax val="0"/>
          <dgm:bulletEnabled val="1"/>
        </dgm:presLayoutVars>
      </dgm:prSet>
      <dgm:spPr/>
    </dgm:pt>
  </dgm:ptLst>
  <dgm:cxnLst>
    <dgm:cxn modelId="{4E6AC611-259B-EB4D-9EED-A002D0D7C01C}" type="presOf" srcId="{F18ADEDA-3450-4EA6-B26E-F513B7CD6440}" destId="{8B645842-A493-FA4B-93A3-B963A3E2E94A}" srcOrd="0" destOrd="0" presId="urn:microsoft.com/office/officeart/2005/8/layout/vList2"/>
    <dgm:cxn modelId="{4444B847-9160-B64C-86EA-BF6BFD76C3AE}" type="presOf" srcId="{F33C73FC-55FB-4850-AAD7-2DEAE8AFCCFD}" destId="{68425C14-A46B-1549-B641-007C54A6148D}" srcOrd="0" destOrd="0" presId="urn:microsoft.com/office/officeart/2005/8/layout/vList2"/>
    <dgm:cxn modelId="{D75E1073-DB0A-6741-950C-7626ED77E5B0}" type="presOf" srcId="{F90690E3-AF80-4ADA-9F46-E94CDCFBF2A4}" destId="{0FFF615A-E8DC-0643-8DA9-7B217CC8896F}" srcOrd="0" destOrd="0" presId="urn:microsoft.com/office/officeart/2005/8/layout/vList2"/>
    <dgm:cxn modelId="{4BB03E95-18B8-45F7-97CB-43E67BF4D2DC}" srcId="{7E83740B-793E-4A2E-9A6D-F0027980F8F1}" destId="{F18ADEDA-3450-4EA6-B26E-F513B7CD6440}" srcOrd="0" destOrd="0" parTransId="{CE7A9BB0-DB92-434F-9D49-33F6698FE61D}" sibTransId="{7BC326EB-44C1-4D9F-B3C6-0C4A12740645}"/>
    <dgm:cxn modelId="{DC63A0B5-DC2F-4A5C-9DBF-E52C0A812C6E}" srcId="{7E83740B-793E-4A2E-9A6D-F0027980F8F1}" destId="{F90690E3-AF80-4ADA-9F46-E94CDCFBF2A4}" srcOrd="1" destOrd="0" parTransId="{F2D4DDAA-ABA7-4E17-8F94-6C9763A7AB39}" sibTransId="{09B8FDD3-AD9F-4E60-A589-677397D928A1}"/>
    <dgm:cxn modelId="{97936AC6-EF77-E64A-A138-D03D16A0ED5E}" type="presOf" srcId="{7E83740B-793E-4A2E-9A6D-F0027980F8F1}" destId="{57333FCC-9155-2744-815B-708D0986A5FE}" srcOrd="0" destOrd="0" presId="urn:microsoft.com/office/officeart/2005/8/layout/vList2"/>
    <dgm:cxn modelId="{04735BFE-7CF1-4F25-8C35-A22C6EFAA27F}" srcId="{7E83740B-793E-4A2E-9A6D-F0027980F8F1}" destId="{F33C73FC-55FB-4850-AAD7-2DEAE8AFCCFD}" srcOrd="2" destOrd="0" parTransId="{EE126365-E09C-48A5-82B0-27F0C565109A}" sibTransId="{302E820B-36F4-4970-90C0-50EA1CAADBF6}"/>
    <dgm:cxn modelId="{92799821-2CCB-F649-9CF0-84B299433A67}" type="presParOf" srcId="{57333FCC-9155-2744-815B-708D0986A5FE}" destId="{8B645842-A493-FA4B-93A3-B963A3E2E94A}" srcOrd="0" destOrd="0" presId="urn:microsoft.com/office/officeart/2005/8/layout/vList2"/>
    <dgm:cxn modelId="{5BA6A457-9523-E34B-A202-6D9680BA8A69}" type="presParOf" srcId="{57333FCC-9155-2744-815B-708D0986A5FE}" destId="{9141F3A9-8580-BB4A-9A96-08132ABD22A9}" srcOrd="1" destOrd="0" presId="urn:microsoft.com/office/officeart/2005/8/layout/vList2"/>
    <dgm:cxn modelId="{2BFBC0AD-0179-624E-8CF0-521C721B7207}" type="presParOf" srcId="{57333FCC-9155-2744-815B-708D0986A5FE}" destId="{0FFF615A-E8DC-0643-8DA9-7B217CC8896F}" srcOrd="2" destOrd="0" presId="urn:microsoft.com/office/officeart/2005/8/layout/vList2"/>
    <dgm:cxn modelId="{7BF2650F-CF66-E14C-A2CD-4F313D663189}" type="presParOf" srcId="{57333FCC-9155-2744-815B-708D0986A5FE}" destId="{426225F5-9ABE-C84C-A64D-66AE4B3FD493}" srcOrd="3" destOrd="0" presId="urn:microsoft.com/office/officeart/2005/8/layout/vList2"/>
    <dgm:cxn modelId="{9CDB837E-3D21-2844-916B-FCF7DC3D0D7E}" type="presParOf" srcId="{57333FCC-9155-2744-815B-708D0986A5FE}" destId="{68425C14-A46B-1549-B641-007C54A614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A37CDA-758F-41A4-AAC4-7EC2D54949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C4E429D-A7C3-4633-B221-512BD6A12745}">
      <dgm:prSet/>
      <dgm:spPr/>
      <dgm:t>
        <a:bodyPr/>
        <a:lstStyle/>
        <a:p>
          <a:r>
            <a:rPr lang="en-US"/>
            <a:t>Data obtained from three different sources will be integrated into one database.</a:t>
          </a:r>
        </a:p>
      </dgm:t>
    </dgm:pt>
    <dgm:pt modelId="{D9D487BB-3BF0-48F2-AD0B-3ED8683A0321}" type="parTrans" cxnId="{5654290F-1452-4796-B34E-C6B02A6DA589}">
      <dgm:prSet/>
      <dgm:spPr/>
      <dgm:t>
        <a:bodyPr/>
        <a:lstStyle/>
        <a:p>
          <a:endParaRPr lang="en-US"/>
        </a:p>
      </dgm:t>
    </dgm:pt>
    <dgm:pt modelId="{F7A88622-1EAF-4086-8436-E31D87349C6D}" type="sibTrans" cxnId="{5654290F-1452-4796-B34E-C6B02A6DA589}">
      <dgm:prSet/>
      <dgm:spPr/>
      <dgm:t>
        <a:bodyPr/>
        <a:lstStyle/>
        <a:p>
          <a:endParaRPr lang="en-US"/>
        </a:p>
      </dgm:t>
    </dgm:pt>
    <dgm:pt modelId="{F5AD1F9F-E04E-40DC-93CC-69A0E69A640E}">
      <dgm:prSet/>
      <dgm:spPr/>
      <dgm:t>
        <a:bodyPr/>
        <a:lstStyle/>
        <a:p>
          <a:r>
            <a:rPr lang="en-US"/>
            <a:t>Missing values problem is solved by adopting a method which uses a measure of central tendency for the attribute. Used both mean and median as central tendency.</a:t>
          </a:r>
        </a:p>
      </dgm:t>
    </dgm:pt>
    <dgm:pt modelId="{8DB8C164-37B3-49BE-B78D-6AED4D4E5DA2}" type="parTrans" cxnId="{7AAE75D6-3F66-4AC1-8E75-D66329590008}">
      <dgm:prSet/>
      <dgm:spPr/>
      <dgm:t>
        <a:bodyPr/>
        <a:lstStyle/>
        <a:p>
          <a:endParaRPr lang="en-US"/>
        </a:p>
      </dgm:t>
    </dgm:pt>
    <dgm:pt modelId="{332918D1-0F2F-4B60-A76E-3D09C4692582}" type="sibTrans" cxnId="{7AAE75D6-3F66-4AC1-8E75-D66329590008}">
      <dgm:prSet/>
      <dgm:spPr/>
      <dgm:t>
        <a:bodyPr/>
        <a:lstStyle/>
        <a:p>
          <a:endParaRPr lang="en-US"/>
        </a:p>
      </dgm:t>
    </dgm:pt>
    <dgm:pt modelId="{0F63D713-B4A9-454C-AA6F-99FD6363E206}">
      <dgm:prSet/>
      <dgm:spPr/>
      <dgm:t>
        <a:bodyPr/>
        <a:lstStyle/>
        <a:p>
          <a:r>
            <a:rPr lang="en-US"/>
            <a:t>Removed all the duplicate items.</a:t>
          </a:r>
        </a:p>
      </dgm:t>
    </dgm:pt>
    <dgm:pt modelId="{803EAFCF-CBD6-4158-9194-BA7A7D79D221}" type="parTrans" cxnId="{325DF43B-FD99-473B-8086-6D1AC5D7F6D0}">
      <dgm:prSet/>
      <dgm:spPr/>
      <dgm:t>
        <a:bodyPr/>
        <a:lstStyle/>
        <a:p>
          <a:endParaRPr lang="en-US"/>
        </a:p>
      </dgm:t>
    </dgm:pt>
    <dgm:pt modelId="{A77D4FD4-AFF6-40B2-BC29-2B65424CC6E3}" type="sibTrans" cxnId="{325DF43B-FD99-473B-8086-6D1AC5D7F6D0}">
      <dgm:prSet/>
      <dgm:spPr/>
      <dgm:t>
        <a:bodyPr/>
        <a:lstStyle/>
        <a:p>
          <a:endParaRPr lang="en-US"/>
        </a:p>
      </dgm:t>
    </dgm:pt>
    <dgm:pt modelId="{B1BA4258-87E5-A443-979E-B0CE459FEEAF}" type="pres">
      <dgm:prSet presAssocID="{25A37CDA-758F-41A4-AAC4-7EC2D549493B}" presName="linear" presStyleCnt="0">
        <dgm:presLayoutVars>
          <dgm:animLvl val="lvl"/>
          <dgm:resizeHandles val="exact"/>
        </dgm:presLayoutVars>
      </dgm:prSet>
      <dgm:spPr/>
    </dgm:pt>
    <dgm:pt modelId="{C60DC48F-C67A-4F48-B329-4549525E54C7}" type="pres">
      <dgm:prSet presAssocID="{CC4E429D-A7C3-4633-B221-512BD6A12745}" presName="parentText" presStyleLbl="node1" presStyleIdx="0" presStyleCnt="3">
        <dgm:presLayoutVars>
          <dgm:chMax val="0"/>
          <dgm:bulletEnabled val="1"/>
        </dgm:presLayoutVars>
      </dgm:prSet>
      <dgm:spPr/>
    </dgm:pt>
    <dgm:pt modelId="{62439D36-87F7-374C-9E36-EC2868780BAE}" type="pres">
      <dgm:prSet presAssocID="{F7A88622-1EAF-4086-8436-E31D87349C6D}" presName="spacer" presStyleCnt="0"/>
      <dgm:spPr/>
    </dgm:pt>
    <dgm:pt modelId="{EF054AC7-F935-C04A-837F-F889EE53E449}" type="pres">
      <dgm:prSet presAssocID="{F5AD1F9F-E04E-40DC-93CC-69A0E69A640E}" presName="parentText" presStyleLbl="node1" presStyleIdx="1" presStyleCnt="3">
        <dgm:presLayoutVars>
          <dgm:chMax val="0"/>
          <dgm:bulletEnabled val="1"/>
        </dgm:presLayoutVars>
      </dgm:prSet>
      <dgm:spPr/>
    </dgm:pt>
    <dgm:pt modelId="{B0B6F52D-124B-8C43-9CD9-F65DCD36FC2C}" type="pres">
      <dgm:prSet presAssocID="{332918D1-0F2F-4B60-A76E-3D09C4692582}" presName="spacer" presStyleCnt="0"/>
      <dgm:spPr/>
    </dgm:pt>
    <dgm:pt modelId="{37714379-E5DD-A84E-A0F5-296E43FA6E7F}" type="pres">
      <dgm:prSet presAssocID="{0F63D713-B4A9-454C-AA6F-99FD6363E206}" presName="parentText" presStyleLbl="node1" presStyleIdx="2" presStyleCnt="3">
        <dgm:presLayoutVars>
          <dgm:chMax val="0"/>
          <dgm:bulletEnabled val="1"/>
        </dgm:presLayoutVars>
      </dgm:prSet>
      <dgm:spPr/>
    </dgm:pt>
  </dgm:ptLst>
  <dgm:cxnLst>
    <dgm:cxn modelId="{5654290F-1452-4796-B34E-C6B02A6DA589}" srcId="{25A37CDA-758F-41A4-AAC4-7EC2D549493B}" destId="{CC4E429D-A7C3-4633-B221-512BD6A12745}" srcOrd="0" destOrd="0" parTransId="{D9D487BB-3BF0-48F2-AD0B-3ED8683A0321}" sibTransId="{F7A88622-1EAF-4086-8436-E31D87349C6D}"/>
    <dgm:cxn modelId="{70CC4B14-3959-BC49-811B-397466F1B213}" type="presOf" srcId="{25A37CDA-758F-41A4-AAC4-7EC2D549493B}" destId="{B1BA4258-87E5-A443-979E-B0CE459FEEAF}" srcOrd="0" destOrd="0" presId="urn:microsoft.com/office/officeart/2005/8/layout/vList2"/>
    <dgm:cxn modelId="{325DF43B-FD99-473B-8086-6D1AC5D7F6D0}" srcId="{25A37CDA-758F-41A4-AAC4-7EC2D549493B}" destId="{0F63D713-B4A9-454C-AA6F-99FD6363E206}" srcOrd="2" destOrd="0" parTransId="{803EAFCF-CBD6-4158-9194-BA7A7D79D221}" sibTransId="{A77D4FD4-AFF6-40B2-BC29-2B65424CC6E3}"/>
    <dgm:cxn modelId="{866D8096-C28F-F348-A26B-CD12E239B449}" type="presOf" srcId="{F5AD1F9F-E04E-40DC-93CC-69A0E69A640E}" destId="{EF054AC7-F935-C04A-837F-F889EE53E449}" srcOrd="0" destOrd="0" presId="urn:microsoft.com/office/officeart/2005/8/layout/vList2"/>
    <dgm:cxn modelId="{0BDA1FC4-174B-2B4E-B3BE-035D47672098}" type="presOf" srcId="{CC4E429D-A7C3-4633-B221-512BD6A12745}" destId="{C60DC48F-C67A-4F48-B329-4549525E54C7}" srcOrd="0" destOrd="0" presId="urn:microsoft.com/office/officeart/2005/8/layout/vList2"/>
    <dgm:cxn modelId="{7AAE75D6-3F66-4AC1-8E75-D66329590008}" srcId="{25A37CDA-758F-41A4-AAC4-7EC2D549493B}" destId="{F5AD1F9F-E04E-40DC-93CC-69A0E69A640E}" srcOrd="1" destOrd="0" parTransId="{8DB8C164-37B3-49BE-B78D-6AED4D4E5DA2}" sibTransId="{332918D1-0F2F-4B60-A76E-3D09C4692582}"/>
    <dgm:cxn modelId="{DA27A8F5-B824-FE44-8198-ECAB3C7F382E}" type="presOf" srcId="{0F63D713-B4A9-454C-AA6F-99FD6363E206}" destId="{37714379-E5DD-A84E-A0F5-296E43FA6E7F}" srcOrd="0" destOrd="0" presId="urn:microsoft.com/office/officeart/2005/8/layout/vList2"/>
    <dgm:cxn modelId="{C297F5B5-493E-EB42-BDBC-4CC590315B41}" type="presParOf" srcId="{B1BA4258-87E5-A443-979E-B0CE459FEEAF}" destId="{C60DC48F-C67A-4F48-B329-4549525E54C7}" srcOrd="0" destOrd="0" presId="urn:microsoft.com/office/officeart/2005/8/layout/vList2"/>
    <dgm:cxn modelId="{BDBD09F6-8ABE-6E45-8F5E-78E4D9175289}" type="presParOf" srcId="{B1BA4258-87E5-A443-979E-B0CE459FEEAF}" destId="{62439D36-87F7-374C-9E36-EC2868780BAE}" srcOrd="1" destOrd="0" presId="urn:microsoft.com/office/officeart/2005/8/layout/vList2"/>
    <dgm:cxn modelId="{2E988E95-2BEF-2F43-BCE1-982CB8526367}" type="presParOf" srcId="{B1BA4258-87E5-A443-979E-B0CE459FEEAF}" destId="{EF054AC7-F935-C04A-837F-F889EE53E449}" srcOrd="2" destOrd="0" presId="urn:microsoft.com/office/officeart/2005/8/layout/vList2"/>
    <dgm:cxn modelId="{982DBD62-8E58-C644-8A45-2DE450748DFA}" type="presParOf" srcId="{B1BA4258-87E5-A443-979E-B0CE459FEEAF}" destId="{B0B6F52D-124B-8C43-9CD9-F65DCD36FC2C}" srcOrd="3" destOrd="0" presId="urn:microsoft.com/office/officeart/2005/8/layout/vList2"/>
    <dgm:cxn modelId="{DA1FCF5D-5DB6-664D-931B-D703D57D8890}" type="presParOf" srcId="{B1BA4258-87E5-A443-979E-B0CE459FEEAF}" destId="{37714379-E5DD-A84E-A0F5-296E43FA6E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9A926C-F09E-4618-ABE2-A3837119D5C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D301B24D-0999-4B7C-906A-83F4E63F3769}">
      <dgm:prSet/>
      <dgm:spPr/>
      <dgm:t>
        <a:bodyPr/>
        <a:lstStyle/>
        <a:p>
          <a:r>
            <a:rPr lang="en-US"/>
            <a:t>An actress in the hit category, gave flop movies as well.</a:t>
          </a:r>
        </a:p>
      </dgm:t>
    </dgm:pt>
    <dgm:pt modelId="{C5664DF4-411B-41BD-85B1-B8912722A645}" type="parTrans" cxnId="{64179040-F1C3-4758-B39C-3605800305A8}">
      <dgm:prSet/>
      <dgm:spPr/>
      <dgm:t>
        <a:bodyPr/>
        <a:lstStyle/>
        <a:p>
          <a:endParaRPr lang="en-US"/>
        </a:p>
      </dgm:t>
    </dgm:pt>
    <dgm:pt modelId="{88FD7BA4-C68E-4AF5-99F9-700E3608ACBB}" type="sibTrans" cxnId="{64179040-F1C3-4758-B39C-3605800305A8}">
      <dgm:prSet/>
      <dgm:spPr/>
      <dgm:t>
        <a:bodyPr/>
        <a:lstStyle/>
        <a:p>
          <a:endParaRPr lang="en-US"/>
        </a:p>
      </dgm:t>
    </dgm:pt>
    <dgm:pt modelId="{56AAD806-4005-4666-8350-D045C224CA87}">
      <dgm:prSet/>
      <dgm:spPr/>
      <dgm:t>
        <a:bodyPr/>
        <a:lstStyle/>
        <a:p>
          <a:r>
            <a:rPr lang="en-US"/>
            <a:t>Applied this technique for actors, directors, composers and genres as well.</a:t>
          </a:r>
        </a:p>
      </dgm:t>
    </dgm:pt>
    <dgm:pt modelId="{51FD4366-1522-4E57-9B33-A89ADA12A9C9}" type="parTrans" cxnId="{6557C9A2-1720-4260-B9CD-5CECC54E34D4}">
      <dgm:prSet/>
      <dgm:spPr/>
      <dgm:t>
        <a:bodyPr/>
        <a:lstStyle/>
        <a:p>
          <a:endParaRPr lang="en-US"/>
        </a:p>
      </dgm:t>
    </dgm:pt>
    <dgm:pt modelId="{482AA108-E350-48A7-8646-87CA8CE043DC}" type="sibTrans" cxnId="{6557C9A2-1720-4260-B9CD-5CECC54E34D4}">
      <dgm:prSet/>
      <dgm:spPr/>
      <dgm:t>
        <a:bodyPr/>
        <a:lstStyle/>
        <a:p>
          <a:endParaRPr lang="en-US"/>
        </a:p>
      </dgm:t>
    </dgm:pt>
    <dgm:pt modelId="{FF894355-7179-4294-B8E5-0CC0F7F8E221}">
      <dgm:prSet/>
      <dgm:spPr/>
      <dgm:t>
        <a:bodyPr/>
        <a:lstStyle/>
        <a:p>
          <a:r>
            <a:rPr lang="en-US"/>
            <a:t>K-means cluster for directors, composers and genres made some significance in predicting movie success. </a:t>
          </a:r>
        </a:p>
      </dgm:t>
    </dgm:pt>
    <dgm:pt modelId="{04532B99-6F19-402B-AE36-7E728E76F567}" type="parTrans" cxnId="{0D33CCAE-B11C-450C-8BB8-8672EF5A3313}">
      <dgm:prSet/>
      <dgm:spPr/>
      <dgm:t>
        <a:bodyPr/>
        <a:lstStyle/>
        <a:p>
          <a:endParaRPr lang="en-US"/>
        </a:p>
      </dgm:t>
    </dgm:pt>
    <dgm:pt modelId="{54CBC182-B80C-4EEE-B489-5BBF925B435E}" type="sibTrans" cxnId="{0D33CCAE-B11C-450C-8BB8-8672EF5A3313}">
      <dgm:prSet/>
      <dgm:spPr/>
      <dgm:t>
        <a:bodyPr/>
        <a:lstStyle/>
        <a:p>
          <a:endParaRPr lang="en-US"/>
        </a:p>
      </dgm:t>
    </dgm:pt>
    <dgm:pt modelId="{01CD51C8-8D55-4114-AAAF-930508099BB0}">
      <dgm:prSet/>
      <dgm:spPr/>
      <dgm:t>
        <a:bodyPr/>
        <a:lstStyle/>
        <a:p>
          <a:r>
            <a:rPr lang="en-US"/>
            <a:t>Composers, which were classified in the hit category were observed to be a part of most hit movies released previously.</a:t>
          </a:r>
        </a:p>
      </dgm:t>
    </dgm:pt>
    <dgm:pt modelId="{71ED652B-DE04-47A7-8CB5-F202865FDAA5}" type="parTrans" cxnId="{6F3A2F25-091D-49BD-9245-AC618EF87AA1}">
      <dgm:prSet/>
      <dgm:spPr/>
      <dgm:t>
        <a:bodyPr/>
        <a:lstStyle/>
        <a:p>
          <a:endParaRPr lang="en-US"/>
        </a:p>
      </dgm:t>
    </dgm:pt>
    <dgm:pt modelId="{6A531E33-2223-4C98-91CC-028E6EE00EA0}" type="sibTrans" cxnId="{6F3A2F25-091D-49BD-9245-AC618EF87AA1}">
      <dgm:prSet/>
      <dgm:spPr/>
      <dgm:t>
        <a:bodyPr/>
        <a:lstStyle/>
        <a:p>
          <a:endParaRPr lang="en-US"/>
        </a:p>
      </dgm:t>
    </dgm:pt>
    <dgm:pt modelId="{3AD486C3-561C-4147-BFBA-EE464F43CBFE}">
      <dgm:prSet/>
      <dgm:spPr/>
      <dgm:t>
        <a:bodyPr/>
        <a:lstStyle/>
        <a:p>
          <a:r>
            <a:rPr lang="en-US"/>
            <a:t>While working with genre, I noticed that genres that were less common, had a success rate compared to genres like Romance and Comedy. Genres like Crime, thriller and horror which were less common did better at box office. </a:t>
          </a:r>
        </a:p>
      </dgm:t>
    </dgm:pt>
    <dgm:pt modelId="{4A5E5C5F-2DA9-4187-88F1-2B9F3ED0CD33}" type="parTrans" cxnId="{DF296836-D9E6-41C8-BE5A-183E434F45E3}">
      <dgm:prSet/>
      <dgm:spPr/>
      <dgm:t>
        <a:bodyPr/>
        <a:lstStyle/>
        <a:p>
          <a:endParaRPr lang="en-US"/>
        </a:p>
      </dgm:t>
    </dgm:pt>
    <dgm:pt modelId="{4E345BA8-3D05-435B-B614-CDD50733757B}" type="sibTrans" cxnId="{DF296836-D9E6-41C8-BE5A-183E434F45E3}">
      <dgm:prSet/>
      <dgm:spPr/>
      <dgm:t>
        <a:bodyPr/>
        <a:lstStyle/>
        <a:p>
          <a:endParaRPr lang="en-US"/>
        </a:p>
      </dgm:t>
    </dgm:pt>
    <dgm:pt modelId="{35F10322-F5C1-1643-ABFF-881FC0E9A176}" type="pres">
      <dgm:prSet presAssocID="{0B9A926C-F09E-4618-ABE2-A3837119D5CA}" presName="linear" presStyleCnt="0">
        <dgm:presLayoutVars>
          <dgm:animLvl val="lvl"/>
          <dgm:resizeHandles val="exact"/>
        </dgm:presLayoutVars>
      </dgm:prSet>
      <dgm:spPr/>
    </dgm:pt>
    <dgm:pt modelId="{2AA311ED-FB55-8546-9D56-303CE0655933}" type="pres">
      <dgm:prSet presAssocID="{D301B24D-0999-4B7C-906A-83F4E63F3769}" presName="parentText" presStyleLbl="node1" presStyleIdx="0" presStyleCnt="5">
        <dgm:presLayoutVars>
          <dgm:chMax val="0"/>
          <dgm:bulletEnabled val="1"/>
        </dgm:presLayoutVars>
      </dgm:prSet>
      <dgm:spPr/>
    </dgm:pt>
    <dgm:pt modelId="{FA78B874-F185-A04D-80AC-97747F589262}" type="pres">
      <dgm:prSet presAssocID="{88FD7BA4-C68E-4AF5-99F9-700E3608ACBB}" presName="spacer" presStyleCnt="0"/>
      <dgm:spPr/>
    </dgm:pt>
    <dgm:pt modelId="{AF34B788-02C2-924E-91BD-38D8D24B0637}" type="pres">
      <dgm:prSet presAssocID="{56AAD806-4005-4666-8350-D045C224CA87}" presName="parentText" presStyleLbl="node1" presStyleIdx="1" presStyleCnt="5">
        <dgm:presLayoutVars>
          <dgm:chMax val="0"/>
          <dgm:bulletEnabled val="1"/>
        </dgm:presLayoutVars>
      </dgm:prSet>
      <dgm:spPr/>
    </dgm:pt>
    <dgm:pt modelId="{9DE61D60-1524-594B-A0B1-00D57C976A28}" type="pres">
      <dgm:prSet presAssocID="{482AA108-E350-48A7-8646-87CA8CE043DC}" presName="spacer" presStyleCnt="0"/>
      <dgm:spPr/>
    </dgm:pt>
    <dgm:pt modelId="{9C4B8EB0-75ED-954C-B0C8-1E08E2256AEB}" type="pres">
      <dgm:prSet presAssocID="{FF894355-7179-4294-B8E5-0CC0F7F8E221}" presName="parentText" presStyleLbl="node1" presStyleIdx="2" presStyleCnt="5">
        <dgm:presLayoutVars>
          <dgm:chMax val="0"/>
          <dgm:bulletEnabled val="1"/>
        </dgm:presLayoutVars>
      </dgm:prSet>
      <dgm:spPr/>
    </dgm:pt>
    <dgm:pt modelId="{4E1932AF-951C-F040-B247-43708049123C}" type="pres">
      <dgm:prSet presAssocID="{54CBC182-B80C-4EEE-B489-5BBF925B435E}" presName="spacer" presStyleCnt="0"/>
      <dgm:spPr/>
    </dgm:pt>
    <dgm:pt modelId="{1C07AC74-0ED3-A748-9C23-D901E90C833F}" type="pres">
      <dgm:prSet presAssocID="{01CD51C8-8D55-4114-AAAF-930508099BB0}" presName="parentText" presStyleLbl="node1" presStyleIdx="3" presStyleCnt="5">
        <dgm:presLayoutVars>
          <dgm:chMax val="0"/>
          <dgm:bulletEnabled val="1"/>
        </dgm:presLayoutVars>
      </dgm:prSet>
      <dgm:spPr/>
    </dgm:pt>
    <dgm:pt modelId="{F44DDEAD-51A8-A04B-8DC4-3F0D6C174968}" type="pres">
      <dgm:prSet presAssocID="{6A531E33-2223-4C98-91CC-028E6EE00EA0}" presName="spacer" presStyleCnt="0"/>
      <dgm:spPr/>
    </dgm:pt>
    <dgm:pt modelId="{BB94229B-1702-0E45-82C0-5A2CF2FBABF5}" type="pres">
      <dgm:prSet presAssocID="{3AD486C3-561C-4147-BFBA-EE464F43CBFE}" presName="parentText" presStyleLbl="node1" presStyleIdx="4" presStyleCnt="5">
        <dgm:presLayoutVars>
          <dgm:chMax val="0"/>
          <dgm:bulletEnabled val="1"/>
        </dgm:presLayoutVars>
      </dgm:prSet>
      <dgm:spPr/>
    </dgm:pt>
  </dgm:ptLst>
  <dgm:cxnLst>
    <dgm:cxn modelId="{419A2823-B63C-344F-95E2-AE3373D84258}" type="presOf" srcId="{0B9A926C-F09E-4618-ABE2-A3837119D5CA}" destId="{35F10322-F5C1-1643-ABFF-881FC0E9A176}" srcOrd="0" destOrd="0" presId="urn:microsoft.com/office/officeart/2005/8/layout/vList2"/>
    <dgm:cxn modelId="{6F3A2F25-091D-49BD-9245-AC618EF87AA1}" srcId="{0B9A926C-F09E-4618-ABE2-A3837119D5CA}" destId="{01CD51C8-8D55-4114-AAAF-930508099BB0}" srcOrd="3" destOrd="0" parTransId="{71ED652B-DE04-47A7-8CB5-F202865FDAA5}" sibTransId="{6A531E33-2223-4C98-91CC-028E6EE00EA0}"/>
    <dgm:cxn modelId="{DF296836-D9E6-41C8-BE5A-183E434F45E3}" srcId="{0B9A926C-F09E-4618-ABE2-A3837119D5CA}" destId="{3AD486C3-561C-4147-BFBA-EE464F43CBFE}" srcOrd="4" destOrd="0" parTransId="{4A5E5C5F-2DA9-4187-88F1-2B9F3ED0CD33}" sibTransId="{4E345BA8-3D05-435B-B614-CDD50733757B}"/>
    <dgm:cxn modelId="{64179040-F1C3-4758-B39C-3605800305A8}" srcId="{0B9A926C-F09E-4618-ABE2-A3837119D5CA}" destId="{D301B24D-0999-4B7C-906A-83F4E63F3769}" srcOrd="0" destOrd="0" parTransId="{C5664DF4-411B-41BD-85B1-B8912722A645}" sibTransId="{88FD7BA4-C68E-4AF5-99F9-700E3608ACBB}"/>
    <dgm:cxn modelId="{73EE206E-1557-2F4E-9E9B-86D76EC5D452}" type="presOf" srcId="{D301B24D-0999-4B7C-906A-83F4E63F3769}" destId="{2AA311ED-FB55-8546-9D56-303CE0655933}" srcOrd="0" destOrd="0" presId="urn:microsoft.com/office/officeart/2005/8/layout/vList2"/>
    <dgm:cxn modelId="{1613008E-4AF3-8F46-9ABA-A192A1C014CA}" type="presOf" srcId="{3AD486C3-561C-4147-BFBA-EE464F43CBFE}" destId="{BB94229B-1702-0E45-82C0-5A2CF2FBABF5}" srcOrd="0" destOrd="0" presId="urn:microsoft.com/office/officeart/2005/8/layout/vList2"/>
    <dgm:cxn modelId="{6557C9A2-1720-4260-B9CD-5CECC54E34D4}" srcId="{0B9A926C-F09E-4618-ABE2-A3837119D5CA}" destId="{56AAD806-4005-4666-8350-D045C224CA87}" srcOrd="1" destOrd="0" parTransId="{51FD4366-1522-4E57-9B33-A89ADA12A9C9}" sibTransId="{482AA108-E350-48A7-8646-87CA8CE043DC}"/>
    <dgm:cxn modelId="{0D33CCAE-B11C-450C-8BB8-8672EF5A3313}" srcId="{0B9A926C-F09E-4618-ABE2-A3837119D5CA}" destId="{FF894355-7179-4294-B8E5-0CC0F7F8E221}" srcOrd="2" destOrd="0" parTransId="{04532B99-6F19-402B-AE36-7E728E76F567}" sibTransId="{54CBC182-B80C-4EEE-B489-5BBF925B435E}"/>
    <dgm:cxn modelId="{AD272EB7-D066-7F44-A57E-CD442AB20E05}" type="presOf" srcId="{01CD51C8-8D55-4114-AAAF-930508099BB0}" destId="{1C07AC74-0ED3-A748-9C23-D901E90C833F}" srcOrd="0" destOrd="0" presId="urn:microsoft.com/office/officeart/2005/8/layout/vList2"/>
    <dgm:cxn modelId="{E18A95BD-13B1-E549-8684-277747FBEA49}" type="presOf" srcId="{56AAD806-4005-4666-8350-D045C224CA87}" destId="{AF34B788-02C2-924E-91BD-38D8D24B0637}" srcOrd="0" destOrd="0" presId="urn:microsoft.com/office/officeart/2005/8/layout/vList2"/>
    <dgm:cxn modelId="{720730FD-F303-3A44-ACA5-79F89BAB8250}" type="presOf" srcId="{FF894355-7179-4294-B8E5-0CC0F7F8E221}" destId="{9C4B8EB0-75ED-954C-B0C8-1E08E2256AEB}" srcOrd="0" destOrd="0" presId="urn:microsoft.com/office/officeart/2005/8/layout/vList2"/>
    <dgm:cxn modelId="{A4D72204-AE07-EC40-97D4-BA99B6B575E8}" type="presParOf" srcId="{35F10322-F5C1-1643-ABFF-881FC0E9A176}" destId="{2AA311ED-FB55-8546-9D56-303CE0655933}" srcOrd="0" destOrd="0" presId="urn:microsoft.com/office/officeart/2005/8/layout/vList2"/>
    <dgm:cxn modelId="{96123F19-B92B-4843-8B00-BC94438D89D7}" type="presParOf" srcId="{35F10322-F5C1-1643-ABFF-881FC0E9A176}" destId="{FA78B874-F185-A04D-80AC-97747F589262}" srcOrd="1" destOrd="0" presId="urn:microsoft.com/office/officeart/2005/8/layout/vList2"/>
    <dgm:cxn modelId="{507744F4-F235-1A47-B880-6F8215723BF2}" type="presParOf" srcId="{35F10322-F5C1-1643-ABFF-881FC0E9A176}" destId="{AF34B788-02C2-924E-91BD-38D8D24B0637}" srcOrd="2" destOrd="0" presId="urn:microsoft.com/office/officeart/2005/8/layout/vList2"/>
    <dgm:cxn modelId="{451FDBF4-2367-044D-9157-A77F74007CFB}" type="presParOf" srcId="{35F10322-F5C1-1643-ABFF-881FC0E9A176}" destId="{9DE61D60-1524-594B-A0B1-00D57C976A28}" srcOrd="3" destOrd="0" presId="urn:microsoft.com/office/officeart/2005/8/layout/vList2"/>
    <dgm:cxn modelId="{CF9EDE0E-0A4E-164B-9F3B-1402F25D7FC5}" type="presParOf" srcId="{35F10322-F5C1-1643-ABFF-881FC0E9A176}" destId="{9C4B8EB0-75ED-954C-B0C8-1E08E2256AEB}" srcOrd="4" destOrd="0" presId="urn:microsoft.com/office/officeart/2005/8/layout/vList2"/>
    <dgm:cxn modelId="{D90996AD-FC88-1846-AAF0-FE280C6DB101}" type="presParOf" srcId="{35F10322-F5C1-1643-ABFF-881FC0E9A176}" destId="{4E1932AF-951C-F040-B247-43708049123C}" srcOrd="5" destOrd="0" presId="urn:microsoft.com/office/officeart/2005/8/layout/vList2"/>
    <dgm:cxn modelId="{40054370-7DBB-5844-930A-B79535266E96}" type="presParOf" srcId="{35F10322-F5C1-1643-ABFF-881FC0E9A176}" destId="{1C07AC74-0ED3-A748-9C23-D901E90C833F}" srcOrd="6" destOrd="0" presId="urn:microsoft.com/office/officeart/2005/8/layout/vList2"/>
    <dgm:cxn modelId="{2B3959E0-8CB5-6940-B4E8-354155A509B5}" type="presParOf" srcId="{35F10322-F5C1-1643-ABFF-881FC0E9A176}" destId="{F44DDEAD-51A8-A04B-8DC4-3F0D6C174968}" srcOrd="7" destOrd="0" presId="urn:microsoft.com/office/officeart/2005/8/layout/vList2"/>
    <dgm:cxn modelId="{B1245BAF-BC65-114D-BC15-31712839B17F}" type="presParOf" srcId="{35F10322-F5C1-1643-ABFF-881FC0E9A176}" destId="{BB94229B-1702-0E45-82C0-5A2CF2FBABF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09930-A5EA-4B2A-8A14-CDF51448708A}"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9C514905-849F-4540-A9AE-3EF5EC83AC42}">
      <dgm:prSet/>
      <dgm:spPr/>
      <dgm:t>
        <a:bodyPr/>
        <a:lstStyle/>
        <a:p>
          <a:r>
            <a:rPr lang="en-US">
              <a:hlinkClick xmlns:r="http://schemas.openxmlformats.org/officeDocument/2006/relationships" r:id="rId1"/>
            </a:rPr>
            <a:t>https://www.tresvista.com/data-analytics/</a:t>
          </a:r>
          <a:endParaRPr lang="en-US"/>
        </a:p>
      </dgm:t>
    </dgm:pt>
    <dgm:pt modelId="{77060721-C38E-4E4A-AE15-DAF94EADACE8}" type="parTrans" cxnId="{9CAF567E-FA0C-42DF-8BDD-C1872E047BC9}">
      <dgm:prSet/>
      <dgm:spPr/>
      <dgm:t>
        <a:bodyPr/>
        <a:lstStyle/>
        <a:p>
          <a:endParaRPr lang="en-US"/>
        </a:p>
      </dgm:t>
    </dgm:pt>
    <dgm:pt modelId="{84574EC2-1644-4206-A156-F73440CAF205}" type="sibTrans" cxnId="{9CAF567E-FA0C-42DF-8BDD-C1872E047BC9}">
      <dgm:prSet/>
      <dgm:spPr/>
      <dgm:t>
        <a:bodyPr/>
        <a:lstStyle/>
        <a:p>
          <a:endParaRPr lang="en-US"/>
        </a:p>
      </dgm:t>
    </dgm:pt>
    <dgm:pt modelId="{811B1D4A-B674-46CB-857D-B8437184155E}">
      <dgm:prSet/>
      <dgm:spPr/>
      <dgm:t>
        <a:bodyPr/>
        <a:lstStyle/>
        <a:p>
          <a:r>
            <a:rPr lang="en-US">
              <a:hlinkClick xmlns:r="http://schemas.openxmlformats.org/officeDocument/2006/relationships" r:id="rId2"/>
            </a:rPr>
            <a:t>https://www.mdpi.com/2297-8747/23/1/11</a:t>
          </a:r>
          <a:endParaRPr lang="en-US"/>
        </a:p>
      </dgm:t>
    </dgm:pt>
    <dgm:pt modelId="{0AA02FEA-B9B0-4E94-9662-B898F24E697A}" type="parTrans" cxnId="{866E5186-7C40-424D-ACE3-98F910E6B8FF}">
      <dgm:prSet/>
      <dgm:spPr/>
      <dgm:t>
        <a:bodyPr/>
        <a:lstStyle/>
        <a:p>
          <a:endParaRPr lang="en-US"/>
        </a:p>
      </dgm:t>
    </dgm:pt>
    <dgm:pt modelId="{6FA889F0-32D2-41BC-8687-BD1E221244EF}" type="sibTrans" cxnId="{866E5186-7C40-424D-ACE3-98F910E6B8FF}">
      <dgm:prSet/>
      <dgm:spPr/>
      <dgm:t>
        <a:bodyPr/>
        <a:lstStyle/>
        <a:p>
          <a:endParaRPr lang="en-US"/>
        </a:p>
      </dgm:t>
    </dgm:pt>
    <dgm:pt modelId="{572F6D82-1934-41C4-856F-AFD97C3071C3}">
      <dgm:prSet/>
      <dgm:spPr/>
      <dgm:t>
        <a:bodyPr/>
        <a:lstStyle/>
        <a:p>
          <a:r>
            <a:rPr lang="en-US">
              <a:hlinkClick xmlns:r="http://schemas.openxmlformats.org/officeDocument/2006/relationships" r:id="rId3"/>
            </a:rPr>
            <a:t>https://docs.microsoft.com/en-us/azure/machine-learning/team-data-science-process/overview</a:t>
          </a:r>
          <a:endParaRPr lang="en-US"/>
        </a:p>
      </dgm:t>
    </dgm:pt>
    <dgm:pt modelId="{D2FCD9C9-F98E-4013-9A83-AC6D8D867044}" type="parTrans" cxnId="{1791D2F0-E354-45DE-B902-23EF8E186EBB}">
      <dgm:prSet/>
      <dgm:spPr/>
      <dgm:t>
        <a:bodyPr/>
        <a:lstStyle/>
        <a:p>
          <a:endParaRPr lang="en-US"/>
        </a:p>
      </dgm:t>
    </dgm:pt>
    <dgm:pt modelId="{4B416D50-BAD4-4AF0-ABE3-6F5B0370AAEF}" type="sibTrans" cxnId="{1791D2F0-E354-45DE-B902-23EF8E186EBB}">
      <dgm:prSet/>
      <dgm:spPr/>
      <dgm:t>
        <a:bodyPr/>
        <a:lstStyle/>
        <a:p>
          <a:endParaRPr lang="en-US"/>
        </a:p>
      </dgm:t>
    </dgm:pt>
    <dgm:pt modelId="{8C8BECEB-ED32-4735-887C-EB0F09B4763C}">
      <dgm:prSet/>
      <dgm:spPr/>
      <dgm:t>
        <a:bodyPr/>
        <a:lstStyle/>
        <a:p>
          <a:r>
            <a:rPr lang="en-US" dirty="0">
              <a:hlinkClick xmlns:r="http://schemas.openxmlformats.org/officeDocument/2006/relationships" r:id="rId4"/>
            </a:rPr>
            <a:t>https://econsultancy.com/marketers-data-science-is-not-the-enemy/</a:t>
          </a:r>
          <a:endParaRPr lang="en-US" dirty="0"/>
        </a:p>
        <a:p>
          <a:endParaRPr lang="en-US" dirty="0"/>
        </a:p>
      </dgm:t>
    </dgm:pt>
    <dgm:pt modelId="{4C607FC8-9918-45CD-BC89-4466336BEC81}" type="parTrans" cxnId="{64ACAE95-F02A-4A7D-AE55-B5BA63B71DC4}">
      <dgm:prSet/>
      <dgm:spPr/>
      <dgm:t>
        <a:bodyPr/>
        <a:lstStyle/>
        <a:p>
          <a:endParaRPr lang="en-US"/>
        </a:p>
      </dgm:t>
    </dgm:pt>
    <dgm:pt modelId="{119CA2B2-34BE-4738-B73C-46D7D7C9E02E}" type="sibTrans" cxnId="{64ACAE95-F02A-4A7D-AE55-B5BA63B71DC4}">
      <dgm:prSet/>
      <dgm:spPr/>
      <dgm:t>
        <a:bodyPr/>
        <a:lstStyle/>
        <a:p>
          <a:endParaRPr lang="en-US"/>
        </a:p>
      </dgm:t>
    </dgm:pt>
    <dgm:pt modelId="{5CB19A23-7F42-774C-B629-CC7A59DCF400}">
      <dgm:prSet/>
      <dgm:spPr/>
      <dgm:t>
        <a:bodyPr/>
        <a:lstStyle/>
        <a:p>
          <a:r>
            <a:rPr lang="en-US" u="sng" dirty="0">
              <a:solidFill>
                <a:schemeClr val="accent1"/>
              </a:solidFill>
            </a:rPr>
            <a:t>https://</a:t>
          </a:r>
          <a:r>
            <a:rPr lang="en-US" u="sng" dirty="0" err="1">
              <a:solidFill>
                <a:schemeClr val="accent1"/>
              </a:solidFill>
            </a:rPr>
            <a:t>editorial.rottentomatoes.com</a:t>
          </a:r>
          <a:r>
            <a:rPr lang="en-US" u="sng" dirty="0">
              <a:solidFill>
                <a:schemeClr val="accent1"/>
              </a:solidFill>
            </a:rPr>
            <a:t>/article/</a:t>
          </a:r>
          <a:r>
            <a:rPr lang="en-US" u="sng">
              <a:solidFill>
                <a:schemeClr val="accent1"/>
              </a:solidFill>
            </a:rPr>
            <a:t>most-anticipated-2019-movies/</a:t>
          </a:r>
        </a:p>
        <a:p>
          <a:endParaRPr lang="en-US"/>
        </a:p>
        <a:p>
          <a:endParaRPr lang="en-US" dirty="0"/>
        </a:p>
      </dgm:t>
    </dgm:pt>
    <dgm:pt modelId="{21D54A9D-01B0-2F4B-9F97-495C8442D362}" type="parTrans" cxnId="{DC3D4EFF-DFEE-6247-8C13-CCF2E4E72401}">
      <dgm:prSet/>
      <dgm:spPr/>
      <dgm:t>
        <a:bodyPr/>
        <a:lstStyle/>
        <a:p>
          <a:endParaRPr lang="en-US"/>
        </a:p>
      </dgm:t>
    </dgm:pt>
    <dgm:pt modelId="{36B2A221-2F95-2943-875F-9DFD9CE49042}" type="sibTrans" cxnId="{DC3D4EFF-DFEE-6247-8C13-CCF2E4E72401}">
      <dgm:prSet/>
      <dgm:spPr/>
      <dgm:t>
        <a:bodyPr/>
        <a:lstStyle/>
        <a:p>
          <a:endParaRPr lang="en-US"/>
        </a:p>
      </dgm:t>
    </dgm:pt>
    <dgm:pt modelId="{08E64AE7-2153-EC47-8ED2-A8A50DCB1DFF}" type="pres">
      <dgm:prSet presAssocID="{23709930-A5EA-4B2A-8A14-CDF51448708A}" presName="vert0" presStyleCnt="0">
        <dgm:presLayoutVars>
          <dgm:dir/>
          <dgm:animOne val="branch"/>
          <dgm:animLvl val="lvl"/>
        </dgm:presLayoutVars>
      </dgm:prSet>
      <dgm:spPr/>
    </dgm:pt>
    <dgm:pt modelId="{70C231A4-3BDE-6D4A-9508-D0DD44ADC57E}" type="pres">
      <dgm:prSet presAssocID="{9C514905-849F-4540-A9AE-3EF5EC83AC42}" presName="thickLine" presStyleLbl="alignNode1" presStyleIdx="0" presStyleCnt="5"/>
      <dgm:spPr/>
    </dgm:pt>
    <dgm:pt modelId="{D7582893-B761-0247-AB8C-94D9AF224B80}" type="pres">
      <dgm:prSet presAssocID="{9C514905-849F-4540-A9AE-3EF5EC83AC42}" presName="horz1" presStyleCnt="0"/>
      <dgm:spPr/>
    </dgm:pt>
    <dgm:pt modelId="{B69F6494-9088-0B45-BF63-71F6213AB0EF}" type="pres">
      <dgm:prSet presAssocID="{9C514905-849F-4540-A9AE-3EF5EC83AC42}" presName="tx1" presStyleLbl="revTx" presStyleIdx="0" presStyleCnt="5"/>
      <dgm:spPr/>
    </dgm:pt>
    <dgm:pt modelId="{4FCB046D-DD80-B346-8EB9-CD7C5E33BF8F}" type="pres">
      <dgm:prSet presAssocID="{9C514905-849F-4540-A9AE-3EF5EC83AC42}" presName="vert1" presStyleCnt="0"/>
      <dgm:spPr/>
    </dgm:pt>
    <dgm:pt modelId="{F16E3834-015B-9046-9CAA-34E7DE96217F}" type="pres">
      <dgm:prSet presAssocID="{811B1D4A-B674-46CB-857D-B8437184155E}" presName="thickLine" presStyleLbl="alignNode1" presStyleIdx="1" presStyleCnt="5"/>
      <dgm:spPr/>
    </dgm:pt>
    <dgm:pt modelId="{FA57E8BF-AD70-C443-A575-2FE443C9905C}" type="pres">
      <dgm:prSet presAssocID="{811B1D4A-B674-46CB-857D-B8437184155E}" presName="horz1" presStyleCnt="0"/>
      <dgm:spPr/>
    </dgm:pt>
    <dgm:pt modelId="{312F4E87-4FC0-E44F-AEDE-13A27F26677F}" type="pres">
      <dgm:prSet presAssocID="{811B1D4A-B674-46CB-857D-B8437184155E}" presName="tx1" presStyleLbl="revTx" presStyleIdx="1" presStyleCnt="5"/>
      <dgm:spPr/>
    </dgm:pt>
    <dgm:pt modelId="{07FC8826-E724-6842-8D4A-9A9A04ACFF17}" type="pres">
      <dgm:prSet presAssocID="{811B1D4A-B674-46CB-857D-B8437184155E}" presName="vert1" presStyleCnt="0"/>
      <dgm:spPr/>
    </dgm:pt>
    <dgm:pt modelId="{B33CB20E-3EC6-0044-8869-D01EE4D16DA3}" type="pres">
      <dgm:prSet presAssocID="{572F6D82-1934-41C4-856F-AFD97C3071C3}" presName="thickLine" presStyleLbl="alignNode1" presStyleIdx="2" presStyleCnt="5"/>
      <dgm:spPr/>
    </dgm:pt>
    <dgm:pt modelId="{90DD8DBD-D4F5-0E4E-9498-BEB109E8D006}" type="pres">
      <dgm:prSet presAssocID="{572F6D82-1934-41C4-856F-AFD97C3071C3}" presName="horz1" presStyleCnt="0"/>
      <dgm:spPr/>
    </dgm:pt>
    <dgm:pt modelId="{39DC0B75-B6DA-6F46-B6A9-95327B68269E}" type="pres">
      <dgm:prSet presAssocID="{572F6D82-1934-41C4-856F-AFD97C3071C3}" presName="tx1" presStyleLbl="revTx" presStyleIdx="2" presStyleCnt="5"/>
      <dgm:spPr/>
    </dgm:pt>
    <dgm:pt modelId="{9FEDA4E7-F69E-5248-AF89-4F27794240F7}" type="pres">
      <dgm:prSet presAssocID="{572F6D82-1934-41C4-856F-AFD97C3071C3}" presName="vert1" presStyleCnt="0"/>
      <dgm:spPr/>
    </dgm:pt>
    <dgm:pt modelId="{6D41F8D1-E4C1-924A-96CD-F8DBA30CB1F5}" type="pres">
      <dgm:prSet presAssocID="{8C8BECEB-ED32-4735-887C-EB0F09B4763C}" presName="thickLine" presStyleLbl="alignNode1" presStyleIdx="3" presStyleCnt="5"/>
      <dgm:spPr/>
    </dgm:pt>
    <dgm:pt modelId="{127FB7A3-5C28-FA48-94EF-ECE5292E4A75}" type="pres">
      <dgm:prSet presAssocID="{8C8BECEB-ED32-4735-887C-EB0F09B4763C}" presName="horz1" presStyleCnt="0"/>
      <dgm:spPr/>
    </dgm:pt>
    <dgm:pt modelId="{C667E2AC-DA92-1648-8E85-C906B0536806}" type="pres">
      <dgm:prSet presAssocID="{8C8BECEB-ED32-4735-887C-EB0F09B4763C}" presName="tx1" presStyleLbl="revTx" presStyleIdx="3" presStyleCnt="5"/>
      <dgm:spPr/>
    </dgm:pt>
    <dgm:pt modelId="{3DB0772D-AE2A-BF41-A594-1B5FAD57A30F}" type="pres">
      <dgm:prSet presAssocID="{8C8BECEB-ED32-4735-887C-EB0F09B4763C}" presName="vert1" presStyleCnt="0"/>
      <dgm:spPr/>
    </dgm:pt>
    <dgm:pt modelId="{743A92CF-CE8C-7644-AFCB-761AA40A74BB}" type="pres">
      <dgm:prSet presAssocID="{5CB19A23-7F42-774C-B629-CC7A59DCF400}" presName="thickLine" presStyleLbl="alignNode1" presStyleIdx="4" presStyleCnt="5"/>
      <dgm:spPr/>
    </dgm:pt>
    <dgm:pt modelId="{9005418C-5F3E-9346-A7AE-B5DD3D48CF6F}" type="pres">
      <dgm:prSet presAssocID="{5CB19A23-7F42-774C-B629-CC7A59DCF400}" presName="horz1" presStyleCnt="0"/>
      <dgm:spPr/>
    </dgm:pt>
    <dgm:pt modelId="{1AB55076-D51E-D945-ADBF-C4F65811B9FD}" type="pres">
      <dgm:prSet presAssocID="{5CB19A23-7F42-774C-B629-CC7A59DCF400}" presName="tx1" presStyleLbl="revTx" presStyleIdx="4" presStyleCnt="5"/>
      <dgm:spPr/>
    </dgm:pt>
    <dgm:pt modelId="{FEAA9EF1-1C7B-A142-AAEC-CCC086B50B95}" type="pres">
      <dgm:prSet presAssocID="{5CB19A23-7F42-774C-B629-CC7A59DCF400}" presName="vert1" presStyleCnt="0"/>
      <dgm:spPr/>
    </dgm:pt>
  </dgm:ptLst>
  <dgm:cxnLst>
    <dgm:cxn modelId="{9CAF567E-FA0C-42DF-8BDD-C1872E047BC9}" srcId="{23709930-A5EA-4B2A-8A14-CDF51448708A}" destId="{9C514905-849F-4540-A9AE-3EF5EC83AC42}" srcOrd="0" destOrd="0" parTransId="{77060721-C38E-4E4A-AE15-DAF94EADACE8}" sibTransId="{84574EC2-1644-4206-A156-F73440CAF205}"/>
    <dgm:cxn modelId="{866E5186-7C40-424D-ACE3-98F910E6B8FF}" srcId="{23709930-A5EA-4B2A-8A14-CDF51448708A}" destId="{811B1D4A-B674-46CB-857D-B8437184155E}" srcOrd="1" destOrd="0" parTransId="{0AA02FEA-B9B0-4E94-9662-B898F24E697A}" sibTransId="{6FA889F0-32D2-41BC-8687-BD1E221244EF}"/>
    <dgm:cxn modelId="{EA83548C-815B-1A47-8442-9D533731E6A0}" type="presOf" srcId="{572F6D82-1934-41C4-856F-AFD97C3071C3}" destId="{39DC0B75-B6DA-6F46-B6A9-95327B68269E}" srcOrd="0" destOrd="0" presId="urn:microsoft.com/office/officeart/2008/layout/LinedList"/>
    <dgm:cxn modelId="{64ACAE95-F02A-4A7D-AE55-B5BA63B71DC4}" srcId="{23709930-A5EA-4B2A-8A14-CDF51448708A}" destId="{8C8BECEB-ED32-4735-887C-EB0F09B4763C}" srcOrd="3" destOrd="0" parTransId="{4C607FC8-9918-45CD-BC89-4466336BEC81}" sibTransId="{119CA2B2-34BE-4738-B73C-46D7D7C9E02E}"/>
    <dgm:cxn modelId="{D5581196-8310-5747-867C-5013EB2066B1}" type="presOf" srcId="{811B1D4A-B674-46CB-857D-B8437184155E}" destId="{312F4E87-4FC0-E44F-AEDE-13A27F26677F}" srcOrd="0" destOrd="0" presId="urn:microsoft.com/office/officeart/2008/layout/LinedList"/>
    <dgm:cxn modelId="{75A72A98-2987-CC4B-92FE-F4B7B60A0549}" type="presOf" srcId="{9C514905-849F-4540-A9AE-3EF5EC83AC42}" destId="{B69F6494-9088-0B45-BF63-71F6213AB0EF}" srcOrd="0" destOrd="0" presId="urn:microsoft.com/office/officeart/2008/layout/LinedList"/>
    <dgm:cxn modelId="{DF01F7BE-BECE-0941-98FB-2597A124F1DB}" type="presOf" srcId="{8C8BECEB-ED32-4735-887C-EB0F09B4763C}" destId="{C667E2AC-DA92-1648-8E85-C906B0536806}" srcOrd="0" destOrd="0" presId="urn:microsoft.com/office/officeart/2008/layout/LinedList"/>
    <dgm:cxn modelId="{9C6183CC-E53C-F54B-A0C1-88DDC3122E49}" type="presOf" srcId="{5CB19A23-7F42-774C-B629-CC7A59DCF400}" destId="{1AB55076-D51E-D945-ADBF-C4F65811B9FD}" srcOrd="0" destOrd="0" presId="urn:microsoft.com/office/officeart/2008/layout/LinedList"/>
    <dgm:cxn modelId="{4C9BABD0-532F-6A44-99C2-8901C00B6474}" type="presOf" srcId="{23709930-A5EA-4B2A-8A14-CDF51448708A}" destId="{08E64AE7-2153-EC47-8ED2-A8A50DCB1DFF}" srcOrd="0" destOrd="0" presId="urn:microsoft.com/office/officeart/2008/layout/LinedList"/>
    <dgm:cxn modelId="{1791D2F0-E354-45DE-B902-23EF8E186EBB}" srcId="{23709930-A5EA-4B2A-8A14-CDF51448708A}" destId="{572F6D82-1934-41C4-856F-AFD97C3071C3}" srcOrd="2" destOrd="0" parTransId="{D2FCD9C9-F98E-4013-9A83-AC6D8D867044}" sibTransId="{4B416D50-BAD4-4AF0-ABE3-6F5B0370AAEF}"/>
    <dgm:cxn modelId="{DC3D4EFF-DFEE-6247-8C13-CCF2E4E72401}" srcId="{23709930-A5EA-4B2A-8A14-CDF51448708A}" destId="{5CB19A23-7F42-774C-B629-CC7A59DCF400}" srcOrd="4" destOrd="0" parTransId="{21D54A9D-01B0-2F4B-9F97-495C8442D362}" sibTransId="{36B2A221-2F95-2943-875F-9DFD9CE49042}"/>
    <dgm:cxn modelId="{6A13D1F4-E300-8E46-8B88-817CAFCA89F7}" type="presParOf" srcId="{08E64AE7-2153-EC47-8ED2-A8A50DCB1DFF}" destId="{70C231A4-3BDE-6D4A-9508-D0DD44ADC57E}" srcOrd="0" destOrd="0" presId="urn:microsoft.com/office/officeart/2008/layout/LinedList"/>
    <dgm:cxn modelId="{3029C109-65B8-B64F-B386-2ECEE4EC8F29}" type="presParOf" srcId="{08E64AE7-2153-EC47-8ED2-A8A50DCB1DFF}" destId="{D7582893-B761-0247-AB8C-94D9AF224B80}" srcOrd="1" destOrd="0" presId="urn:microsoft.com/office/officeart/2008/layout/LinedList"/>
    <dgm:cxn modelId="{D833E3F2-7F61-8044-BAB3-CDAB813EF951}" type="presParOf" srcId="{D7582893-B761-0247-AB8C-94D9AF224B80}" destId="{B69F6494-9088-0B45-BF63-71F6213AB0EF}" srcOrd="0" destOrd="0" presId="urn:microsoft.com/office/officeart/2008/layout/LinedList"/>
    <dgm:cxn modelId="{49E43B02-D259-6F48-BDF7-95D96B4ED63E}" type="presParOf" srcId="{D7582893-B761-0247-AB8C-94D9AF224B80}" destId="{4FCB046D-DD80-B346-8EB9-CD7C5E33BF8F}" srcOrd="1" destOrd="0" presId="urn:microsoft.com/office/officeart/2008/layout/LinedList"/>
    <dgm:cxn modelId="{8494FD95-3725-9946-A344-2D9491FD3B89}" type="presParOf" srcId="{08E64AE7-2153-EC47-8ED2-A8A50DCB1DFF}" destId="{F16E3834-015B-9046-9CAA-34E7DE96217F}" srcOrd="2" destOrd="0" presId="urn:microsoft.com/office/officeart/2008/layout/LinedList"/>
    <dgm:cxn modelId="{8827AF12-F460-704C-840D-CB9A62F89512}" type="presParOf" srcId="{08E64AE7-2153-EC47-8ED2-A8A50DCB1DFF}" destId="{FA57E8BF-AD70-C443-A575-2FE443C9905C}" srcOrd="3" destOrd="0" presId="urn:microsoft.com/office/officeart/2008/layout/LinedList"/>
    <dgm:cxn modelId="{051B57CF-CE75-D446-8919-320827A56B35}" type="presParOf" srcId="{FA57E8BF-AD70-C443-A575-2FE443C9905C}" destId="{312F4E87-4FC0-E44F-AEDE-13A27F26677F}" srcOrd="0" destOrd="0" presId="urn:microsoft.com/office/officeart/2008/layout/LinedList"/>
    <dgm:cxn modelId="{4A973131-B7D6-B048-B2EC-868646F0A6CE}" type="presParOf" srcId="{FA57E8BF-AD70-C443-A575-2FE443C9905C}" destId="{07FC8826-E724-6842-8D4A-9A9A04ACFF17}" srcOrd="1" destOrd="0" presId="urn:microsoft.com/office/officeart/2008/layout/LinedList"/>
    <dgm:cxn modelId="{BFD790C9-EDF6-2646-BCE8-09346DFAC612}" type="presParOf" srcId="{08E64AE7-2153-EC47-8ED2-A8A50DCB1DFF}" destId="{B33CB20E-3EC6-0044-8869-D01EE4D16DA3}" srcOrd="4" destOrd="0" presId="urn:microsoft.com/office/officeart/2008/layout/LinedList"/>
    <dgm:cxn modelId="{544BF112-E433-A142-8FCA-D7C21E8097EB}" type="presParOf" srcId="{08E64AE7-2153-EC47-8ED2-A8A50DCB1DFF}" destId="{90DD8DBD-D4F5-0E4E-9498-BEB109E8D006}" srcOrd="5" destOrd="0" presId="urn:microsoft.com/office/officeart/2008/layout/LinedList"/>
    <dgm:cxn modelId="{E4DBEACA-3C38-B64F-8376-F33AA4B5A9F5}" type="presParOf" srcId="{90DD8DBD-D4F5-0E4E-9498-BEB109E8D006}" destId="{39DC0B75-B6DA-6F46-B6A9-95327B68269E}" srcOrd="0" destOrd="0" presId="urn:microsoft.com/office/officeart/2008/layout/LinedList"/>
    <dgm:cxn modelId="{1D6B91DC-3DD2-E549-8B0F-A250187C1977}" type="presParOf" srcId="{90DD8DBD-D4F5-0E4E-9498-BEB109E8D006}" destId="{9FEDA4E7-F69E-5248-AF89-4F27794240F7}" srcOrd="1" destOrd="0" presId="urn:microsoft.com/office/officeart/2008/layout/LinedList"/>
    <dgm:cxn modelId="{46B62567-2383-9F4C-8B93-018EDD7A1094}" type="presParOf" srcId="{08E64AE7-2153-EC47-8ED2-A8A50DCB1DFF}" destId="{6D41F8D1-E4C1-924A-96CD-F8DBA30CB1F5}" srcOrd="6" destOrd="0" presId="urn:microsoft.com/office/officeart/2008/layout/LinedList"/>
    <dgm:cxn modelId="{B674C76C-CCF6-CC42-9D7E-4A97CCD5EC1C}" type="presParOf" srcId="{08E64AE7-2153-EC47-8ED2-A8A50DCB1DFF}" destId="{127FB7A3-5C28-FA48-94EF-ECE5292E4A75}" srcOrd="7" destOrd="0" presId="urn:microsoft.com/office/officeart/2008/layout/LinedList"/>
    <dgm:cxn modelId="{B5B13880-620D-854C-BE25-B933F7A7D1E0}" type="presParOf" srcId="{127FB7A3-5C28-FA48-94EF-ECE5292E4A75}" destId="{C667E2AC-DA92-1648-8E85-C906B0536806}" srcOrd="0" destOrd="0" presId="urn:microsoft.com/office/officeart/2008/layout/LinedList"/>
    <dgm:cxn modelId="{60BE2000-0CA7-A840-BEF5-2732F3AA5635}" type="presParOf" srcId="{127FB7A3-5C28-FA48-94EF-ECE5292E4A75}" destId="{3DB0772D-AE2A-BF41-A594-1B5FAD57A30F}" srcOrd="1" destOrd="0" presId="urn:microsoft.com/office/officeart/2008/layout/LinedList"/>
    <dgm:cxn modelId="{52E4AC9C-3B8A-8040-96DC-F12283526151}" type="presParOf" srcId="{08E64AE7-2153-EC47-8ED2-A8A50DCB1DFF}" destId="{743A92CF-CE8C-7644-AFCB-761AA40A74BB}" srcOrd="8" destOrd="0" presId="urn:microsoft.com/office/officeart/2008/layout/LinedList"/>
    <dgm:cxn modelId="{362B37A6-81E5-AD46-9261-06900B19F155}" type="presParOf" srcId="{08E64AE7-2153-EC47-8ED2-A8A50DCB1DFF}" destId="{9005418C-5F3E-9346-A7AE-B5DD3D48CF6F}" srcOrd="9" destOrd="0" presId="urn:microsoft.com/office/officeart/2008/layout/LinedList"/>
    <dgm:cxn modelId="{781463A5-60EC-8D4B-9898-CF4E76D92A39}" type="presParOf" srcId="{9005418C-5F3E-9346-A7AE-B5DD3D48CF6F}" destId="{1AB55076-D51E-D945-ADBF-C4F65811B9FD}" srcOrd="0" destOrd="0" presId="urn:microsoft.com/office/officeart/2008/layout/LinedList"/>
    <dgm:cxn modelId="{4DDE6EF2-5ED0-5A49-9719-A0A4EC3B66C6}" type="presParOf" srcId="{9005418C-5F3E-9346-A7AE-B5DD3D48CF6F}" destId="{FEAA9EF1-1C7B-A142-AAEC-CCC086B50B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719C2-DDB6-A04F-9512-BB96EF0E93A7}">
      <dsp:nvSpPr>
        <dsp:cNvPr id="0" name=""/>
        <dsp:cNvSpPr/>
      </dsp:nvSpPr>
      <dsp:spPr>
        <a:xfrm>
          <a:off x="0" y="92579"/>
          <a:ext cx="7315200" cy="139851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Initial dataset to be used will be collected by scraping tweets for the upcoming movies.</a:t>
          </a:r>
        </a:p>
      </dsp:txBody>
      <dsp:txXfrm>
        <a:off x="68270" y="160849"/>
        <a:ext cx="7178660" cy="1261975"/>
      </dsp:txXfrm>
    </dsp:sp>
    <dsp:sp modelId="{C62DB625-4C0C-E644-AC35-97A80375E3BE}">
      <dsp:nvSpPr>
        <dsp:cNvPr id="0" name=""/>
        <dsp:cNvSpPr/>
      </dsp:nvSpPr>
      <dsp:spPr>
        <a:xfrm>
          <a:off x="0" y="1563095"/>
          <a:ext cx="7315200" cy="1398515"/>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For making more accurate predictions, refined the movie list by removing movies that are not released in America.</a:t>
          </a:r>
        </a:p>
      </dsp:txBody>
      <dsp:txXfrm>
        <a:off x="68270" y="1631365"/>
        <a:ext cx="7178660" cy="1261975"/>
      </dsp:txXfrm>
    </dsp:sp>
    <dsp:sp modelId="{046E19EA-5E0D-C045-B87C-B6388698F739}">
      <dsp:nvSpPr>
        <dsp:cNvPr id="0" name=""/>
        <dsp:cNvSpPr/>
      </dsp:nvSpPr>
      <dsp:spPr>
        <a:xfrm>
          <a:off x="0" y="3033610"/>
          <a:ext cx="7315200" cy="139851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Out of those movies selected movies that are in English and has reviews in English, in the expectation that it will form a dataset for precise forecast.</a:t>
          </a:r>
        </a:p>
      </dsp:txBody>
      <dsp:txXfrm>
        <a:off x="68270" y="3101880"/>
        <a:ext cx="7178660" cy="1261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45842-A493-FA4B-93A3-B963A3E2E94A}">
      <dsp:nvSpPr>
        <dsp:cNvPr id="0" name=""/>
        <dsp:cNvSpPr/>
      </dsp:nvSpPr>
      <dsp:spPr>
        <a:xfrm>
          <a:off x="0" y="42862"/>
          <a:ext cx="7315200" cy="1429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data obtained is susceptible to noisy, missing and inconsistent data due to the huge size and their like origin from multiple, heterogeneous sources.</a:t>
          </a:r>
        </a:p>
      </dsp:txBody>
      <dsp:txXfrm>
        <a:off x="69794" y="112656"/>
        <a:ext cx="7175612" cy="1290152"/>
      </dsp:txXfrm>
    </dsp:sp>
    <dsp:sp modelId="{0FFF615A-E8DC-0643-8DA9-7B217CC8896F}">
      <dsp:nvSpPr>
        <dsp:cNvPr id="0" name=""/>
        <dsp:cNvSpPr/>
      </dsp:nvSpPr>
      <dsp:spPr>
        <a:xfrm>
          <a:off x="0" y="1547482"/>
          <a:ext cx="7315200" cy="14297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Used mainly data from IMDb, Rotten Tomatoes and Tweets for the upcoming movies.</a:t>
          </a:r>
        </a:p>
      </dsp:txBody>
      <dsp:txXfrm>
        <a:off x="69794" y="1617276"/>
        <a:ext cx="7175612" cy="1290152"/>
      </dsp:txXfrm>
    </dsp:sp>
    <dsp:sp modelId="{68425C14-A46B-1549-B641-007C54A6148D}">
      <dsp:nvSpPr>
        <dsp:cNvPr id="0" name=""/>
        <dsp:cNvSpPr/>
      </dsp:nvSpPr>
      <dsp:spPr>
        <a:xfrm>
          <a:off x="0" y="3052103"/>
          <a:ext cx="7315200" cy="1429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main problem with datasets is missing values.</a:t>
          </a:r>
        </a:p>
      </dsp:txBody>
      <dsp:txXfrm>
        <a:off x="69794" y="3121897"/>
        <a:ext cx="7175612" cy="1290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DC48F-C67A-4F48-B329-4549525E54C7}">
      <dsp:nvSpPr>
        <dsp:cNvPr id="0" name=""/>
        <dsp:cNvSpPr/>
      </dsp:nvSpPr>
      <dsp:spPr>
        <a:xfrm>
          <a:off x="0" y="352952"/>
          <a:ext cx="731520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obtained from three different sources will be integrated into one database.</a:t>
          </a:r>
        </a:p>
      </dsp:txBody>
      <dsp:txXfrm>
        <a:off x="60077" y="413029"/>
        <a:ext cx="7195046" cy="1110539"/>
      </dsp:txXfrm>
    </dsp:sp>
    <dsp:sp modelId="{EF054AC7-F935-C04A-837F-F889EE53E449}">
      <dsp:nvSpPr>
        <dsp:cNvPr id="0" name=""/>
        <dsp:cNvSpPr/>
      </dsp:nvSpPr>
      <dsp:spPr>
        <a:xfrm>
          <a:off x="0" y="1647006"/>
          <a:ext cx="7315200" cy="123069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Missing values problem is solved by adopting a method which uses a measure of central tendency for the attribute. Used both mean and median as central tendency.</a:t>
          </a:r>
        </a:p>
      </dsp:txBody>
      <dsp:txXfrm>
        <a:off x="60077" y="1707083"/>
        <a:ext cx="7195046" cy="1110539"/>
      </dsp:txXfrm>
    </dsp:sp>
    <dsp:sp modelId="{37714379-E5DD-A84E-A0F5-296E43FA6E7F}">
      <dsp:nvSpPr>
        <dsp:cNvPr id="0" name=""/>
        <dsp:cNvSpPr/>
      </dsp:nvSpPr>
      <dsp:spPr>
        <a:xfrm>
          <a:off x="0" y="2941059"/>
          <a:ext cx="731520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Removed all the duplicate items.</a:t>
          </a:r>
        </a:p>
      </dsp:txBody>
      <dsp:txXfrm>
        <a:off x="60077" y="3001136"/>
        <a:ext cx="7195046" cy="11105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311ED-FB55-8546-9D56-303CE0655933}">
      <dsp:nvSpPr>
        <dsp:cNvPr id="0" name=""/>
        <dsp:cNvSpPr/>
      </dsp:nvSpPr>
      <dsp:spPr>
        <a:xfrm>
          <a:off x="0" y="137893"/>
          <a:ext cx="8258175" cy="89381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 actress in the hit category, gave flop movies as well.</a:t>
          </a:r>
        </a:p>
      </dsp:txBody>
      <dsp:txXfrm>
        <a:off x="43633" y="181526"/>
        <a:ext cx="8170909" cy="806550"/>
      </dsp:txXfrm>
    </dsp:sp>
    <dsp:sp modelId="{AF34B788-02C2-924E-91BD-38D8D24B0637}">
      <dsp:nvSpPr>
        <dsp:cNvPr id="0" name=""/>
        <dsp:cNvSpPr/>
      </dsp:nvSpPr>
      <dsp:spPr>
        <a:xfrm>
          <a:off x="0" y="1077789"/>
          <a:ext cx="8258175" cy="893816"/>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Applied this technique for actors, directors, composers and genres as well.</a:t>
          </a:r>
        </a:p>
      </dsp:txBody>
      <dsp:txXfrm>
        <a:off x="43633" y="1121422"/>
        <a:ext cx="8170909" cy="806550"/>
      </dsp:txXfrm>
    </dsp:sp>
    <dsp:sp modelId="{9C4B8EB0-75ED-954C-B0C8-1E08E2256AEB}">
      <dsp:nvSpPr>
        <dsp:cNvPr id="0" name=""/>
        <dsp:cNvSpPr/>
      </dsp:nvSpPr>
      <dsp:spPr>
        <a:xfrm>
          <a:off x="0" y="2017685"/>
          <a:ext cx="8258175" cy="893816"/>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K-means cluster for directors, composers and genres made some significance in predicting movie success. </a:t>
          </a:r>
        </a:p>
      </dsp:txBody>
      <dsp:txXfrm>
        <a:off x="43633" y="2061318"/>
        <a:ext cx="8170909" cy="806550"/>
      </dsp:txXfrm>
    </dsp:sp>
    <dsp:sp modelId="{1C07AC74-0ED3-A748-9C23-D901E90C833F}">
      <dsp:nvSpPr>
        <dsp:cNvPr id="0" name=""/>
        <dsp:cNvSpPr/>
      </dsp:nvSpPr>
      <dsp:spPr>
        <a:xfrm>
          <a:off x="0" y="2957582"/>
          <a:ext cx="8258175" cy="893816"/>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Composers, which were classified in the hit category were observed to be a part of most hit movies released previously.</a:t>
          </a:r>
        </a:p>
      </dsp:txBody>
      <dsp:txXfrm>
        <a:off x="43633" y="3001215"/>
        <a:ext cx="8170909" cy="806550"/>
      </dsp:txXfrm>
    </dsp:sp>
    <dsp:sp modelId="{BB94229B-1702-0E45-82C0-5A2CF2FBABF5}">
      <dsp:nvSpPr>
        <dsp:cNvPr id="0" name=""/>
        <dsp:cNvSpPr/>
      </dsp:nvSpPr>
      <dsp:spPr>
        <a:xfrm>
          <a:off x="0" y="3897478"/>
          <a:ext cx="8258175" cy="89381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While working with genre, I noticed that genres that were less common, had a success rate compared to genres like Romance and Comedy. Genres like Crime, thriller and horror which were less common did better at box office. </a:t>
          </a:r>
        </a:p>
      </dsp:txBody>
      <dsp:txXfrm>
        <a:off x="43633" y="3941111"/>
        <a:ext cx="8170909" cy="806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231A4-3BDE-6D4A-9508-D0DD44ADC57E}">
      <dsp:nvSpPr>
        <dsp:cNvPr id="0" name=""/>
        <dsp:cNvSpPr/>
      </dsp:nvSpPr>
      <dsp:spPr>
        <a:xfrm>
          <a:off x="0" y="552"/>
          <a:ext cx="73152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9F6494-9088-0B45-BF63-71F6213AB0EF}">
      <dsp:nvSpPr>
        <dsp:cNvPr id="0" name=""/>
        <dsp:cNvSpPr/>
      </dsp:nvSpPr>
      <dsp:spPr>
        <a:xfrm>
          <a:off x="0" y="552"/>
          <a:ext cx="7315200" cy="90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1"/>
            </a:rPr>
            <a:t>https://www.tresvista.com/data-analytics/</a:t>
          </a:r>
          <a:endParaRPr lang="en-US" sz="1500" kern="1200"/>
        </a:p>
      </dsp:txBody>
      <dsp:txXfrm>
        <a:off x="0" y="552"/>
        <a:ext cx="7315200" cy="904720"/>
      </dsp:txXfrm>
    </dsp:sp>
    <dsp:sp modelId="{F16E3834-015B-9046-9CAA-34E7DE96217F}">
      <dsp:nvSpPr>
        <dsp:cNvPr id="0" name=""/>
        <dsp:cNvSpPr/>
      </dsp:nvSpPr>
      <dsp:spPr>
        <a:xfrm>
          <a:off x="0" y="905272"/>
          <a:ext cx="73152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2F4E87-4FC0-E44F-AEDE-13A27F26677F}">
      <dsp:nvSpPr>
        <dsp:cNvPr id="0" name=""/>
        <dsp:cNvSpPr/>
      </dsp:nvSpPr>
      <dsp:spPr>
        <a:xfrm>
          <a:off x="0" y="905272"/>
          <a:ext cx="7315200" cy="90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2"/>
            </a:rPr>
            <a:t>https://www.mdpi.com/2297-8747/23/1/11</a:t>
          </a:r>
          <a:endParaRPr lang="en-US" sz="1500" kern="1200"/>
        </a:p>
      </dsp:txBody>
      <dsp:txXfrm>
        <a:off x="0" y="905272"/>
        <a:ext cx="7315200" cy="904720"/>
      </dsp:txXfrm>
    </dsp:sp>
    <dsp:sp modelId="{B33CB20E-3EC6-0044-8869-D01EE4D16DA3}">
      <dsp:nvSpPr>
        <dsp:cNvPr id="0" name=""/>
        <dsp:cNvSpPr/>
      </dsp:nvSpPr>
      <dsp:spPr>
        <a:xfrm>
          <a:off x="0" y="1809992"/>
          <a:ext cx="73152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9DC0B75-B6DA-6F46-B6A9-95327B68269E}">
      <dsp:nvSpPr>
        <dsp:cNvPr id="0" name=""/>
        <dsp:cNvSpPr/>
      </dsp:nvSpPr>
      <dsp:spPr>
        <a:xfrm>
          <a:off x="0" y="1809992"/>
          <a:ext cx="7315200" cy="90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3"/>
            </a:rPr>
            <a:t>https://docs.microsoft.com/en-us/azure/machine-learning/team-data-science-process/overview</a:t>
          </a:r>
          <a:endParaRPr lang="en-US" sz="1500" kern="1200"/>
        </a:p>
      </dsp:txBody>
      <dsp:txXfrm>
        <a:off x="0" y="1809992"/>
        <a:ext cx="7315200" cy="904720"/>
      </dsp:txXfrm>
    </dsp:sp>
    <dsp:sp modelId="{6D41F8D1-E4C1-924A-96CD-F8DBA30CB1F5}">
      <dsp:nvSpPr>
        <dsp:cNvPr id="0" name=""/>
        <dsp:cNvSpPr/>
      </dsp:nvSpPr>
      <dsp:spPr>
        <a:xfrm>
          <a:off x="0" y="2714713"/>
          <a:ext cx="73152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667E2AC-DA92-1648-8E85-C906B0536806}">
      <dsp:nvSpPr>
        <dsp:cNvPr id="0" name=""/>
        <dsp:cNvSpPr/>
      </dsp:nvSpPr>
      <dsp:spPr>
        <a:xfrm>
          <a:off x="0" y="2714713"/>
          <a:ext cx="7315200" cy="90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hlinkClick xmlns:r="http://schemas.openxmlformats.org/officeDocument/2006/relationships" r:id="rId4"/>
            </a:rPr>
            <a:t>https://econsultancy.com/marketers-data-science-is-not-the-enemy/</a:t>
          </a:r>
          <a:endParaRPr lang="en-US" sz="1500" kern="1200" dirty="0"/>
        </a:p>
        <a:p>
          <a:pPr marL="0" lvl="0" indent="0" algn="l" defTabSz="666750">
            <a:lnSpc>
              <a:spcPct val="90000"/>
            </a:lnSpc>
            <a:spcBef>
              <a:spcPct val="0"/>
            </a:spcBef>
            <a:spcAft>
              <a:spcPct val="35000"/>
            </a:spcAft>
            <a:buNone/>
          </a:pPr>
          <a:endParaRPr lang="en-US" sz="1500" kern="1200" dirty="0"/>
        </a:p>
      </dsp:txBody>
      <dsp:txXfrm>
        <a:off x="0" y="2714713"/>
        <a:ext cx="7315200" cy="904720"/>
      </dsp:txXfrm>
    </dsp:sp>
    <dsp:sp modelId="{743A92CF-CE8C-7644-AFCB-761AA40A74BB}">
      <dsp:nvSpPr>
        <dsp:cNvPr id="0" name=""/>
        <dsp:cNvSpPr/>
      </dsp:nvSpPr>
      <dsp:spPr>
        <a:xfrm>
          <a:off x="0" y="3619433"/>
          <a:ext cx="73152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AB55076-D51E-D945-ADBF-C4F65811B9FD}">
      <dsp:nvSpPr>
        <dsp:cNvPr id="0" name=""/>
        <dsp:cNvSpPr/>
      </dsp:nvSpPr>
      <dsp:spPr>
        <a:xfrm>
          <a:off x="0" y="3619433"/>
          <a:ext cx="7315200" cy="90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u="sng" kern="1200" dirty="0">
              <a:solidFill>
                <a:schemeClr val="accent1"/>
              </a:solidFill>
            </a:rPr>
            <a:t>https://</a:t>
          </a:r>
          <a:r>
            <a:rPr lang="en-US" sz="1500" u="sng" kern="1200" dirty="0" err="1">
              <a:solidFill>
                <a:schemeClr val="accent1"/>
              </a:solidFill>
            </a:rPr>
            <a:t>editorial.rottentomatoes.com</a:t>
          </a:r>
          <a:r>
            <a:rPr lang="en-US" sz="1500" u="sng" kern="1200" dirty="0">
              <a:solidFill>
                <a:schemeClr val="accent1"/>
              </a:solidFill>
            </a:rPr>
            <a:t>/article/</a:t>
          </a:r>
          <a:r>
            <a:rPr lang="en-US" sz="1500" u="sng" kern="1200">
              <a:solidFill>
                <a:schemeClr val="accent1"/>
              </a:solidFill>
            </a:rPr>
            <a:t>most-anticipated-2019-movies/</a:t>
          </a:r>
        </a:p>
        <a:p>
          <a:pPr marL="0" lvl="0" indent="0" algn="l" defTabSz="666750">
            <a:lnSpc>
              <a:spcPct val="90000"/>
            </a:lnSpc>
            <a:spcBef>
              <a:spcPct val="0"/>
            </a:spcBef>
            <a:spcAft>
              <a:spcPct val="35000"/>
            </a:spcAft>
            <a:buNone/>
          </a:pPr>
          <a:endParaRPr lang="en-US" sz="1500" kern="1200"/>
        </a:p>
        <a:p>
          <a:pPr marL="0" lvl="0" indent="0" algn="l" defTabSz="666750">
            <a:lnSpc>
              <a:spcPct val="90000"/>
            </a:lnSpc>
            <a:spcBef>
              <a:spcPct val="0"/>
            </a:spcBef>
            <a:spcAft>
              <a:spcPct val="35000"/>
            </a:spcAft>
            <a:buNone/>
          </a:pPr>
          <a:endParaRPr lang="en-US" sz="1500" kern="1200" dirty="0"/>
        </a:p>
      </dsp:txBody>
      <dsp:txXfrm>
        <a:off x="0" y="3619433"/>
        <a:ext cx="7315200" cy="904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FB424-4B9D-A949-862A-F90876D83542}" type="datetimeFigureOut">
              <a:rPr lang="en-US" smtClean="0"/>
              <a:t>11/28/18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A2C36-D457-AF46-907A-A792BD7215E6}" type="slidenum">
              <a:rPr lang="en-US" smtClean="0"/>
              <a:t>‹#›</a:t>
            </a:fld>
            <a:endParaRPr lang="en-US"/>
          </a:p>
        </p:txBody>
      </p:sp>
    </p:spTree>
    <p:extLst>
      <p:ext uri="{BB962C8B-B14F-4D97-AF65-F5344CB8AC3E}">
        <p14:creationId xmlns:p14="http://schemas.microsoft.com/office/powerpoint/2010/main" val="19544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A2C36-D457-AF46-907A-A792BD7215E6}" type="slidenum">
              <a:rPr lang="en-US" smtClean="0"/>
              <a:t>6</a:t>
            </a:fld>
            <a:endParaRPr lang="en-US"/>
          </a:p>
        </p:txBody>
      </p:sp>
    </p:spTree>
    <p:extLst>
      <p:ext uri="{BB962C8B-B14F-4D97-AF65-F5344CB8AC3E}">
        <p14:creationId xmlns:p14="http://schemas.microsoft.com/office/powerpoint/2010/main" val="216030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values for each tuple under Actress, Actor, composer, genre and director is their success rate. It is the ratio of their successful recent films in the last three years to the total number of films they were a part of the last few years. If the value is 0, it means that the particular film crew is a debutant.</a:t>
            </a:r>
          </a:p>
        </p:txBody>
      </p:sp>
      <p:sp>
        <p:nvSpPr>
          <p:cNvPr id="4" name="Slide Number Placeholder 3"/>
          <p:cNvSpPr>
            <a:spLocks noGrp="1"/>
          </p:cNvSpPr>
          <p:nvPr>
            <p:ph type="sldNum" sz="quarter" idx="5"/>
          </p:nvPr>
        </p:nvSpPr>
        <p:spPr/>
        <p:txBody>
          <a:bodyPr/>
          <a:lstStyle/>
          <a:p>
            <a:fld id="{EEAA2C36-D457-AF46-907A-A792BD7215E6}" type="slidenum">
              <a:rPr lang="en-US" smtClean="0"/>
              <a:t>13</a:t>
            </a:fld>
            <a:endParaRPr lang="en-US"/>
          </a:p>
        </p:txBody>
      </p:sp>
    </p:spTree>
    <p:extLst>
      <p:ext uri="{BB962C8B-B14F-4D97-AF65-F5344CB8AC3E}">
        <p14:creationId xmlns:p14="http://schemas.microsoft.com/office/powerpoint/2010/main" val="97508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predicted verdict consists of the verdict predicted by the decision tree algorithm. </a:t>
            </a:r>
          </a:p>
        </p:txBody>
      </p:sp>
      <p:sp>
        <p:nvSpPr>
          <p:cNvPr id="4" name="Slide Number Placeholder 3"/>
          <p:cNvSpPr>
            <a:spLocks noGrp="1"/>
          </p:cNvSpPr>
          <p:nvPr>
            <p:ph type="sldNum" sz="quarter" idx="5"/>
          </p:nvPr>
        </p:nvSpPr>
        <p:spPr/>
        <p:txBody>
          <a:bodyPr/>
          <a:lstStyle/>
          <a:p>
            <a:fld id="{EEAA2C36-D457-AF46-907A-A792BD7215E6}" type="slidenum">
              <a:rPr lang="en-US" smtClean="0"/>
              <a:t>15</a:t>
            </a:fld>
            <a:endParaRPr lang="en-US"/>
          </a:p>
        </p:txBody>
      </p:sp>
    </p:spTree>
    <p:extLst>
      <p:ext uri="{BB962C8B-B14F-4D97-AF65-F5344CB8AC3E}">
        <p14:creationId xmlns:p14="http://schemas.microsoft.com/office/powerpoint/2010/main" val="209434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C9E9-66E8-534A-8F96-69A1848A30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5F9C-050F-274B-832B-FD09F2468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10B404-BF49-5247-97FA-CC0CE291405D}"/>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3B6CF3B7-D343-6545-AC93-0C39B0926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6CCD-9EA5-824B-A542-427B0C671727}"/>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416120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C2C-541B-D64E-ABD6-7D91FCFD9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14537-6ADA-944D-9827-FD2296C687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6A18B-695E-AD43-92C6-49BA3FB2ADBE}"/>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50DE4352-A5C0-4142-9109-41EAE0A5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8FDB7-7736-5743-BDDA-D33F4AC6771C}"/>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339387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34727-DD5F-E440-868B-446297618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6768D7-F360-3944-857A-7ED1F982E7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0256E-9B54-A048-8B87-F1246DC782BF}"/>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A6B10643-90EF-2945-BABE-BD60EC659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8994F-6EB0-A84F-A0E6-4F65C8082BA2}"/>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178123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240A-82D9-A54E-9D50-E62DD88C1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4DC20-110A-184F-8C65-41ECB1BCB4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0266D-BB89-944E-A7DA-9D11069CE049}"/>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D07073B0-9CD5-E447-86C2-EBFAE533B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F8B69-F3E0-E747-A08A-C13ECD0FFBAE}"/>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297883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3353-ADAC-7947-8C1E-C62C0715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9DF03-4F25-2340-93DD-70AB888BE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CD3C70-933E-6E4D-8CE1-B561B9FAD76E}"/>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9B4C6799-A4F7-4E4E-A585-2136AB646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AAAF2-3B3A-B346-BF9F-A12E614BFE08}"/>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326351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6900-9F11-B74A-8E62-A3924FD83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69E0A-E0A6-9D47-8491-F4F47B4D3A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A1FEB-5E7D-E847-88BE-7F8CC8A307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A19B4D-977F-AF48-A82F-266E1C0234DE}"/>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6" name="Footer Placeholder 5">
            <a:extLst>
              <a:ext uri="{FF2B5EF4-FFF2-40B4-BE49-F238E27FC236}">
                <a16:creationId xmlns:a16="http://schemas.microsoft.com/office/drawing/2014/main" id="{020B0545-3A01-B64B-8A9C-6E9707A16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5858F-44E4-D14C-87C9-B6D8813FEB1B}"/>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240753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D84A-B40E-5B46-86BF-41073BD9D3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49979-41EF-D04E-BF24-50EA25D8D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42CBE3-5294-A74A-9332-3969B2E197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DD345-95A1-9546-811B-96482835A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48EA17-F451-1B46-BDBC-9B2237C831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16AB00-9F19-F342-966A-905684984ECC}"/>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8" name="Footer Placeholder 7">
            <a:extLst>
              <a:ext uri="{FF2B5EF4-FFF2-40B4-BE49-F238E27FC236}">
                <a16:creationId xmlns:a16="http://schemas.microsoft.com/office/drawing/2014/main" id="{6AF79A4A-E742-2745-A1B8-AF7C67D1A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AC475-700A-6D44-A427-95B6354F6202}"/>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216106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28BD-9312-EA40-83D4-BC973F6F6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53297-E933-864B-89E4-FFADC0BFB2D7}"/>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4" name="Footer Placeholder 3">
            <a:extLst>
              <a:ext uri="{FF2B5EF4-FFF2-40B4-BE49-F238E27FC236}">
                <a16:creationId xmlns:a16="http://schemas.microsoft.com/office/drawing/2014/main" id="{9602CBC9-B25C-8A41-B690-8FAEB2B1C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FE040-F2FB-C643-AADA-A7C93A743351}"/>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245378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5E1B5-721A-674F-A581-193FB878C67B}"/>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3" name="Footer Placeholder 2">
            <a:extLst>
              <a:ext uri="{FF2B5EF4-FFF2-40B4-BE49-F238E27FC236}">
                <a16:creationId xmlns:a16="http://schemas.microsoft.com/office/drawing/2014/main" id="{C88082C6-B38A-9540-93EA-30FFA1294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49EDF-FD38-B648-B8AE-BE215C882E68}"/>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11391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ECE9-7C02-B044-80D3-C0B782EB7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D6C047-CC24-DF4A-AB0E-6E62AB85E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ED2E92-6C29-2C43-BD2A-BEB3FB9F9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0ADD51-4067-334C-9901-8DB4D3FE5663}"/>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6" name="Footer Placeholder 5">
            <a:extLst>
              <a:ext uri="{FF2B5EF4-FFF2-40B4-BE49-F238E27FC236}">
                <a16:creationId xmlns:a16="http://schemas.microsoft.com/office/drawing/2014/main" id="{E18F65F2-5717-334E-A747-D331E985D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02F2A-3A0C-F44F-8DF2-FDF753511296}"/>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42266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F8CB-9109-854D-BC7F-02C05D340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2E1BCC-AABD-AA4F-8464-EF9D8313C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4F4802-CB41-144B-A88D-7350756C9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36E763-C07E-8649-9492-3292F8E9F563}"/>
              </a:ext>
            </a:extLst>
          </p:cNvPr>
          <p:cNvSpPr>
            <a:spLocks noGrp="1"/>
          </p:cNvSpPr>
          <p:nvPr>
            <p:ph type="dt" sz="half" idx="10"/>
          </p:nvPr>
        </p:nvSpPr>
        <p:spPr/>
        <p:txBody>
          <a:bodyPr/>
          <a:lstStyle/>
          <a:p>
            <a:fld id="{CC99A74D-82B3-C641-82D3-C0E96E9E8EC9}" type="datetimeFigureOut">
              <a:rPr lang="en-US" smtClean="0"/>
              <a:t>11/28/18</a:t>
            </a:fld>
            <a:endParaRPr lang="en-US"/>
          </a:p>
        </p:txBody>
      </p:sp>
      <p:sp>
        <p:nvSpPr>
          <p:cNvPr id="6" name="Footer Placeholder 5">
            <a:extLst>
              <a:ext uri="{FF2B5EF4-FFF2-40B4-BE49-F238E27FC236}">
                <a16:creationId xmlns:a16="http://schemas.microsoft.com/office/drawing/2014/main" id="{64872B63-026E-674C-A96F-CE7211492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8526B-E83A-014F-8FDD-06AA6450A6F7}"/>
              </a:ext>
            </a:extLst>
          </p:cNvPr>
          <p:cNvSpPr>
            <a:spLocks noGrp="1"/>
          </p:cNvSpPr>
          <p:nvPr>
            <p:ph type="sldNum" sz="quarter" idx="12"/>
          </p:nvPr>
        </p:nvSpPr>
        <p:spPr/>
        <p:txBody>
          <a:bodyPr/>
          <a:lstStyle/>
          <a:p>
            <a:fld id="{893DBB80-2A71-2241-8E16-E470CEF8BB92}" type="slidenum">
              <a:rPr lang="en-US" smtClean="0"/>
              <a:t>‹#›</a:t>
            </a:fld>
            <a:endParaRPr lang="en-US"/>
          </a:p>
        </p:txBody>
      </p:sp>
    </p:spTree>
    <p:extLst>
      <p:ext uri="{BB962C8B-B14F-4D97-AF65-F5344CB8AC3E}">
        <p14:creationId xmlns:p14="http://schemas.microsoft.com/office/powerpoint/2010/main" val="412745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BDA78-0F8D-B34A-85B3-EE5F678E8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0BF4C-02CF-D249-B6A8-AE4769B03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F01F1-87AB-1F40-B4A6-A5D0F41C7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9A74D-82B3-C641-82D3-C0E96E9E8EC9}" type="datetimeFigureOut">
              <a:rPr lang="en-US" smtClean="0"/>
              <a:t>11/28/18</a:t>
            </a:fld>
            <a:endParaRPr lang="en-US"/>
          </a:p>
        </p:txBody>
      </p:sp>
      <p:sp>
        <p:nvSpPr>
          <p:cNvPr id="5" name="Footer Placeholder 4">
            <a:extLst>
              <a:ext uri="{FF2B5EF4-FFF2-40B4-BE49-F238E27FC236}">
                <a16:creationId xmlns:a16="http://schemas.microsoft.com/office/drawing/2014/main" id="{F7914FA4-F922-3A40-8806-AEC0A9763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EDA11-CCD4-7C4D-8031-221A61172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DBB80-2A71-2241-8E16-E470CEF8BB92}" type="slidenum">
              <a:rPr lang="en-US" smtClean="0"/>
              <a:t>‹#›</a:t>
            </a:fld>
            <a:endParaRPr lang="en-US"/>
          </a:p>
        </p:txBody>
      </p:sp>
    </p:spTree>
    <p:extLst>
      <p:ext uri="{BB962C8B-B14F-4D97-AF65-F5344CB8AC3E}">
        <p14:creationId xmlns:p14="http://schemas.microsoft.com/office/powerpoint/2010/main" val="145925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7" name="Group 42">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4"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9" name="Oval 44">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6"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A56ABF15-49CE-BF45-BB80-3A148774E73B}"/>
              </a:ext>
            </a:extLst>
          </p:cNvPr>
          <p:cNvSpPr>
            <a:spLocks noGrp="1"/>
          </p:cNvSpPr>
          <p:nvPr>
            <p:ph type="subTitle" idx="1"/>
          </p:nvPr>
        </p:nvSpPr>
        <p:spPr>
          <a:xfrm>
            <a:off x="1524000" y="4495800"/>
            <a:ext cx="9144000" cy="762000"/>
          </a:xfrm>
        </p:spPr>
        <p:txBody>
          <a:bodyPr>
            <a:normAutofit/>
          </a:bodyPr>
          <a:lstStyle/>
          <a:p>
            <a:r>
              <a:rPr lang="en-US" sz="1800"/>
              <a:t>By </a:t>
            </a:r>
          </a:p>
          <a:p>
            <a:r>
              <a:rPr lang="en-US" sz="1800"/>
              <a:t>Vaibhav K. Nigam</a:t>
            </a:r>
          </a:p>
        </p:txBody>
      </p:sp>
      <p:sp>
        <p:nvSpPr>
          <p:cNvPr id="48" name="Rectangle 47">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9C44C3-312F-244B-85F7-4D83B086844C}"/>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Prediction of movies box office performance using social media</a:t>
            </a:r>
          </a:p>
        </p:txBody>
      </p:sp>
    </p:spTree>
    <p:extLst>
      <p:ext uri="{BB962C8B-B14F-4D97-AF65-F5344CB8AC3E}">
        <p14:creationId xmlns:p14="http://schemas.microsoft.com/office/powerpoint/2010/main" val="35591980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2BDA-BB07-234B-A0CB-97C309D1A1F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Architecture of Prediction Model</a:t>
            </a:r>
          </a:p>
        </p:txBody>
      </p:sp>
      <p:pic>
        <p:nvPicPr>
          <p:cNvPr id="5" name="Content Placeholder 4">
            <a:extLst>
              <a:ext uri="{FF2B5EF4-FFF2-40B4-BE49-F238E27FC236}">
                <a16:creationId xmlns:a16="http://schemas.microsoft.com/office/drawing/2014/main" id="{A0C2A7F0-878E-9A48-A383-B1625713CEEC}"/>
              </a:ext>
            </a:extLst>
          </p:cNvPr>
          <p:cNvPicPr>
            <a:picLocks noGrp="1" noChangeAspect="1"/>
          </p:cNvPicPr>
          <p:nvPr>
            <p:ph idx="1"/>
          </p:nvPr>
        </p:nvPicPr>
        <p:blipFill>
          <a:blip r:embed="rId2"/>
          <a:stretch>
            <a:fillRect/>
          </a:stretch>
        </p:blipFill>
        <p:spPr>
          <a:xfrm>
            <a:off x="4560433" y="961812"/>
            <a:ext cx="6144532" cy="4930987"/>
          </a:xfrm>
          <a:prstGeom prst="rect">
            <a:avLst/>
          </a:prstGeom>
        </p:spPr>
      </p:pic>
    </p:spTree>
    <p:extLst>
      <p:ext uri="{BB962C8B-B14F-4D97-AF65-F5344CB8AC3E}">
        <p14:creationId xmlns:p14="http://schemas.microsoft.com/office/powerpoint/2010/main" val="12638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79B1C-3B95-B24A-B497-51575163E71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K-means Clustering</a:t>
            </a:r>
          </a:p>
        </p:txBody>
      </p:sp>
      <p:pic>
        <p:nvPicPr>
          <p:cNvPr id="5" name="Content Placeholder 4">
            <a:extLst>
              <a:ext uri="{FF2B5EF4-FFF2-40B4-BE49-F238E27FC236}">
                <a16:creationId xmlns:a16="http://schemas.microsoft.com/office/drawing/2014/main" id="{F93F66D1-6931-3D4E-B285-45A50DC7BF8C}"/>
              </a:ext>
            </a:extLst>
          </p:cNvPr>
          <p:cNvPicPr>
            <a:picLocks noGrp="1" noChangeAspect="1"/>
          </p:cNvPicPr>
          <p:nvPr>
            <p:ph idx="1"/>
          </p:nvPr>
        </p:nvPicPr>
        <p:blipFill>
          <a:blip r:embed="rId2"/>
          <a:stretch>
            <a:fillRect/>
          </a:stretch>
        </p:blipFill>
        <p:spPr>
          <a:xfrm>
            <a:off x="3843339" y="680018"/>
            <a:ext cx="7190042" cy="5212781"/>
          </a:xfrm>
          <a:prstGeom prst="rect">
            <a:avLst/>
          </a:prstGeom>
        </p:spPr>
      </p:pic>
    </p:spTree>
    <p:extLst>
      <p:ext uri="{BB962C8B-B14F-4D97-AF65-F5344CB8AC3E}">
        <p14:creationId xmlns:p14="http://schemas.microsoft.com/office/powerpoint/2010/main" val="386854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A0B026-5994-E04F-99C3-59EE4EB0B459}"/>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Inference from K-means Clustering</a:t>
            </a:r>
          </a:p>
        </p:txBody>
      </p:sp>
      <p:graphicFrame>
        <p:nvGraphicFramePr>
          <p:cNvPr id="5" name="Content Placeholder 2">
            <a:extLst>
              <a:ext uri="{FF2B5EF4-FFF2-40B4-BE49-F238E27FC236}">
                <a16:creationId xmlns:a16="http://schemas.microsoft.com/office/drawing/2014/main" id="{9B5F8F2D-F9C2-470D-91DD-CC18C5E1252F}"/>
              </a:ext>
            </a:extLst>
          </p:cNvPr>
          <p:cNvGraphicFramePr>
            <a:graphicFrameLocks noGrp="1"/>
          </p:cNvGraphicFramePr>
          <p:nvPr>
            <p:ph idx="1"/>
            <p:extLst>
              <p:ext uri="{D42A27DB-BD31-4B8C-83A1-F6EECF244321}">
                <p14:modId xmlns:p14="http://schemas.microsoft.com/office/powerpoint/2010/main" val="946515642"/>
              </p:ext>
            </p:extLst>
          </p:nvPr>
        </p:nvGraphicFramePr>
        <p:xfrm>
          <a:off x="3700463" y="1028700"/>
          <a:ext cx="8258175" cy="4929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94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B64C4-6585-0541-A089-14AFF72ED1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Initial Tuples of the Training Dataset Inclusive of Class Lable</a:t>
            </a:r>
          </a:p>
        </p:txBody>
      </p:sp>
      <p:pic>
        <p:nvPicPr>
          <p:cNvPr id="5" name="Content Placeholder 4">
            <a:extLst>
              <a:ext uri="{FF2B5EF4-FFF2-40B4-BE49-F238E27FC236}">
                <a16:creationId xmlns:a16="http://schemas.microsoft.com/office/drawing/2014/main" id="{9179909E-59DC-F14A-8CB8-EC0775B161CE}"/>
              </a:ext>
            </a:extLst>
          </p:cNvPr>
          <p:cNvPicPr>
            <a:picLocks noGrp="1" noChangeAspect="1"/>
          </p:cNvPicPr>
          <p:nvPr>
            <p:ph idx="1"/>
          </p:nvPr>
        </p:nvPicPr>
        <p:blipFill>
          <a:blip r:embed="rId3"/>
          <a:stretch>
            <a:fillRect/>
          </a:stretch>
        </p:blipFill>
        <p:spPr>
          <a:xfrm>
            <a:off x="3686175" y="2154552"/>
            <a:ext cx="8152209" cy="2629086"/>
          </a:xfrm>
          <a:prstGeom prst="rect">
            <a:avLst/>
          </a:prstGeom>
        </p:spPr>
      </p:pic>
    </p:spTree>
    <p:extLst>
      <p:ext uri="{BB962C8B-B14F-4D97-AF65-F5344CB8AC3E}">
        <p14:creationId xmlns:p14="http://schemas.microsoft.com/office/powerpoint/2010/main" val="299740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1DC22-D74E-0447-863C-FDE7047786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Decision Tree</a:t>
            </a:r>
          </a:p>
        </p:txBody>
      </p:sp>
      <p:pic>
        <p:nvPicPr>
          <p:cNvPr id="5" name="Content Placeholder 4">
            <a:extLst>
              <a:ext uri="{FF2B5EF4-FFF2-40B4-BE49-F238E27FC236}">
                <a16:creationId xmlns:a16="http://schemas.microsoft.com/office/drawing/2014/main" id="{07A20F80-A61F-F345-A0F6-8A686845748C}"/>
              </a:ext>
            </a:extLst>
          </p:cNvPr>
          <p:cNvPicPr>
            <a:picLocks noGrp="1" noChangeAspect="1"/>
          </p:cNvPicPr>
          <p:nvPr>
            <p:ph idx="1"/>
          </p:nvPr>
        </p:nvPicPr>
        <p:blipFill>
          <a:blip r:embed="rId2"/>
          <a:stretch>
            <a:fillRect/>
          </a:stretch>
        </p:blipFill>
        <p:spPr>
          <a:xfrm>
            <a:off x="5097487" y="961812"/>
            <a:ext cx="5070424" cy="4930987"/>
          </a:xfrm>
          <a:prstGeom prst="rect">
            <a:avLst/>
          </a:prstGeom>
        </p:spPr>
      </p:pic>
    </p:spTree>
    <p:extLst>
      <p:ext uri="{BB962C8B-B14F-4D97-AF65-F5344CB8AC3E}">
        <p14:creationId xmlns:p14="http://schemas.microsoft.com/office/powerpoint/2010/main" val="78830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E3EE4-4707-8240-8A54-B9F24986A03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Initial Tuples of Test Dataset Inclusive of Class Label, and Predicted Class Label</a:t>
            </a:r>
          </a:p>
        </p:txBody>
      </p:sp>
      <p:pic>
        <p:nvPicPr>
          <p:cNvPr id="5" name="Content Placeholder 4">
            <a:extLst>
              <a:ext uri="{FF2B5EF4-FFF2-40B4-BE49-F238E27FC236}">
                <a16:creationId xmlns:a16="http://schemas.microsoft.com/office/drawing/2014/main" id="{79AF0224-B4A4-D243-8955-97F38DF123DC}"/>
              </a:ext>
            </a:extLst>
          </p:cNvPr>
          <p:cNvPicPr>
            <a:picLocks noGrp="1" noChangeAspect="1"/>
          </p:cNvPicPr>
          <p:nvPr>
            <p:ph idx="1"/>
          </p:nvPr>
        </p:nvPicPr>
        <p:blipFill>
          <a:blip r:embed="rId3"/>
          <a:stretch>
            <a:fillRect/>
          </a:stretch>
        </p:blipFill>
        <p:spPr>
          <a:xfrm>
            <a:off x="3500438" y="658692"/>
            <a:ext cx="8429625" cy="5647846"/>
          </a:xfrm>
          <a:prstGeom prst="rect">
            <a:avLst/>
          </a:prstGeom>
        </p:spPr>
      </p:pic>
    </p:spTree>
    <p:extLst>
      <p:ext uri="{BB962C8B-B14F-4D97-AF65-F5344CB8AC3E}">
        <p14:creationId xmlns:p14="http://schemas.microsoft.com/office/powerpoint/2010/main" val="232481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21D966-2B5F-484D-AAF9-676AF60E31D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References:</a:t>
            </a:r>
          </a:p>
        </p:txBody>
      </p:sp>
      <p:graphicFrame>
        <p:nvGraphicFramePr>
          <p:cNvPr id="5" name="Content Placeholder 2">
            <a:extLst>
              <a:ext uri="{FF2B5EF4-FFF2-40B4-BE49-F238E27FC236}">
                <a16:creationId xmlns:a16="http://schemas.microsoft.com/office/drawing/2014/main" id="{DA84A3A7-1886-481D-ABFA-2A8CEC46546F}"/>
              </a:ext>
            </a:extLst>
          </p:cNvPr>
          <p:cNvGraphicFramePr>
            <a:graphicFrameLocks noGrp="1"/>
          </p:cNvGraphicFramePr>
          <p:nvPr>
            <p:ph idx="1"/>
            <p:extLst>
              <p:ext uri="{D42A27DB-BD31-4B8C-83A1-F6EECF244321}">
                <p14:modId xmlns:p14="http://schemas.microsoft.com/office/powerpoint/2010/main" val="2070520838"/>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25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07C6279C-6B04-4E02-80D6-399FF3D3F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17" name="Freeform 3">
            <a:extLst>
              <a:ext uri="{FF2B5EF4-FFF2-40B4-BE49-F238E27FC236}">
                <a16:creationId xmlns:a16="http://schemas.microsoft.com/office/drawing/2014/main" id="{97FCB4AC-74E0-4CC3-95D6-E6158D6EC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
            <a:extLst>
              <a:ext uri="{FF2B5EF4-FFF2-40B4-BE49-F238E27FC236}">
                <a16:creationId xmlns:a16="http://schemas.microsoft.com/office/drawing/2014/main" id="{5C4527E1-0008-421A-B31C-AEA4C2A6A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6E6EB-4751-6944-80A8-D7829417FC38}"/>
              </a:ext>
            </a:extLst>
          </p:cNvPr>
          <p:cNvSpPr>
            <a:spLocks noGrp="1"/>
          </p:cNvSpPr>
          <p:nvPr>
            <p:ph type="title"/>
          </p:nvPr>
        </p:nvSpPr>
        <p:spPr>
          <a:xfrm>
            <a:off x="804672" y="2600325"/>
            <a:ext cx="4948428" cy="2651200"/>
          </a:xfrm>
          <a:prstGeom prst="ellipse">
            <a:avLst/>
          </a:prstGeom>
        </p:spPr>
        <p:txBody>
          <a:bodyPr vert="horz" lIns="91440" tIns="45720" rIns="91440" bIns="45720" rtlCol="0" anchor="t">
            <a:normAutofit/>
          </a:bodyPr>
          <a:lstStyle/>
          <a:p>
            <a:r>
              <a:rPr lang="en-US" sz="5400" kern="1200">
                <a:solidFill>
                  <a:schemeClr val="tx1"/>
                </a:solidFill>
                <a:latin typeface="+mj-lt"/>
                <a:ea typeface="+mj-ea"/>
                <a:cs typeface="+mj-cs"/>
              </a:rPr>
              <a:t>Questions</a:t>
            </a:r>
          </a:p>
        </p:txBody>
      </p:sp>
    </p:spTree>
    <p:extLst>
      <p:ext uri="{BB962C8B-B14F-4D97-AF65-F5344CB8AC3E}">
        <p14:creationId xmlns:p14="http://schemas.microsoft.com/office/powerpoint/2010/main" val="11226229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54F8E-36A2-0E46-A628-A6FABB829E8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Research Workflow</a:t>
            </a:r>
          </a:p>
        </p:txBody>
      </p:sp>
      <p:pic>
        <p:nvPicPr>
          <p:cNvPr id="5" name="Content Placeholder 4">
            <a:extLst>
              <a:ext uri="{FF2B5EF4-FFF2-40B4-BE49-F238E27FC236}">
                <a16:creationId xmlns:a16="http://schemas.microsoft.com/office/drawing/2014/main" id="{1C495FC1-4412-FD40-8990-FEAC09CD798A}"/>
              </a:ext>
            </a:extLst>
          </p:cNvPr>
          <p:cNvPicPr>
            <a:picLocks noGrp="1" noChangeAspect="1"/>
          </p:cNvPicPr>
          <p:nvPr>
            <p:ph idx="1"/>
          </p:nvPr>
        </p:nvPicPr>
        <p:blipFill>
          <a:blip r:embed="rId2"/>
          <a:stretch>
            <a:fillRect/>
          </a:stretch>
        </p:blipFill>
        <p:spPr>
          <a:xfrm>
            <a:off x="3536606" y="928689"/>
            <a:ext cx="8385122" cy="5114924"/>
          </a:xfrm>
          <a:prstGeom prst="rect">
            <a:avLst/>
          </a:prstGeom>
        </p:spPr>
      </p:pic>
    </p:spTree>
    <p:extLst>
      <p:ext uri="{BB962C8B-B14F-4D97-AF65-F5344CB8AC3E}">
        <p14:creationId xmlns:p14="http://schemas.microsoft.com/office/powerpoint/2010/main" val="242830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A40637-3BEF-9C44-BCB5-B5CC56324010}"/>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800" dirty="0">
                <a:solidFill>
                  <a:schemeClr val="bg1"/>
                </a:solidFill>
              </a:rPr>
              <a:t>Data Acquisition &amp; Cleaning</a:t>
            </a:r>
            <a:r>
              <a:rPr lang="en-US" sz="2800" dirty="0"/>
              <a:t> </a:t>
            </a:r>
            <a:endParaRPr lang="en-US" sz="2600" dirty="0">
              <a:solidFill>
                <a:srgbClr val="FFFFFF"/>
              </a:solidFill>
            </a:endParaRPr>
          </a:p>
        </p:txBody>
      </p:sp>
      <p:graphicFrame>
        <p:nvGraphicFramePr>
          <p:cNvPr id="13" name="Content Placeholder 2">
            <a:extLst>
              <a:ext uri="{FF2B5EF4-FFF2-40B4-BE49-F238E27FC236}">
                <a16:creationId xmlns:a16="http://schemas.microsoft.com/office/drawing/2014/main" id="{14921F1F-3819-44D0-95F6-AAE8CDE04C19}"/>
              </a:ext>
            </a:extLst>
          </p:cNvPr>
          <p:cNvGraphicFramePr>
            <a:graphicFrameLocks noGrp="1"/>
          </p:cNvGraphicFramePr>
          <p:nvPr>
            <p:ph idx="1"/>
            <p:extLst>
              <p:ext uri="{D42A27DB-BD31-4B8C-83A1-F6EECF244321}">
                <p14:modId xmlns:p14="http://schemas.microsoft.com/office/powerpoint/2010/main" val="43165750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2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6FCB07-6DC6-BC4B-8CE9-3A4A72826CB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a:solidFill>
                  <a:srgbClr val="FFFFFF"/>
                </a:solidFill>
              </a:rPr>
              <a:t>Data Preprocessing</a:t>
            </a:r>
          </a:p>
        </p:txBody>
      </p:sp>
      <p:graphicFrame>
        <p:nvGraphicFramePr>
          <p:cNvPr id="13" name="Content Placeholder 2">
            <a:extLst>
              <a:ext uri="{FF2B5EF4-FFF2-40B4-BE49-F238E27FC236}">
                <a16:creationId xmlns:a16="http://schemas.microsoft.com/office/drawing/2014/main" id="{07049776-20C1-4751-8771-EB0BA41D0BCE}"/>
              </a:ext>
            </a:extLst>
          </p:cNvPr>
          <p:cNvGraphicFramePr>
            <a:graphicFrameLocks noGrp="1"/>
          </p:cNvGraphicFramePr>
          <p:nvPr>
            <p:ph idx="1"/>
            <p:extLst>
              <p:ext uri="{D42A27DB-BD31-4B8C-83A1-F6EECF244321}">
                <p14:modId xmlns:p14="http://schemas.microsoft.com/office/powerpoint/2010/main" val="1701516363"/>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282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DA905-9A18-7A41-AD22-841BF611FA8B}"/>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Sample tweets scraped for Spider-man Movie</a:t>
            </a:r>
          </a:p>
        </p:txBody>
      </p:sp>
      <p:pic>
        <p:nvPicPr>
          <p:cNvPr id="5" name="Content Placeholder 4">
            <a:extLst>
              <a:ext uri="{FF2B5EF4-FFF2-40B4-BE49-F238E27FC236}">
                <a16:creationId xmlns:a16="http://schemas.microsoft.com/office/drawing/2014/main" id="{15E746B8-4C29-D54B-A898-836636475568}"/>
              </a:ext>
            </a:extLst>
          </p:cNvPr>
          <p:cNvPicPr>
            <a:picLocks noGrp="1" noChangeAspect="1"/>
          </p:cNvPicPr>
          <p:nvPr>
            <p:ph idx="1"/>
          </p:nvPr>
        </p:nvPicPr>
        <p:blipFill>
          <a:blip r:embed="rId2"/>
          <a:stretch>
            <a:fillRect/>
          </a:stretch>
        </p:blipFill>
        <p:spPr>
          <a:xfrm>
            <a:off x="643467" y="1759469"/>
            <a:ext cx="10905066" cy="4225714"/>
          </a:xfrm>
          <a:prstGeom prst="rect">
            <a:avLst/>
          </a:prstGeom>
        </p:spPr>
      </p:pic>
    </p:spTree>
    <p:extLst>
      <p:ext uri="{BB962C8B-B14F-4D97-AF65-F5344CB8AC3E}">
        <p14:creationId xmlns:p14="http://schemas.microsoft.com/office/powerpoint/2010/main" val="373492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5F0A5-639E-D94E-9D0F-3276D758A3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Movie Sentiment </a:t>
            </a:r>
          </a:p>
        </p:txBody>
      </p:sp>
      <p:pic>
        <p:nvPicPr>
          <p:cNvPr id="5" name="Content Placeholder 4">
            <a:extLst>
              <a:ext uri="{FF2B5EF4-FFF2-40B4-BE49-F238E27FC236}">
                <a16:creationId xmlns:a16="http://schemas.microsoft.com/office/drawing/2014/main" id="{B912AF53-9228-3A48-9CD2-9049340CAADE}"/>
              </a:ext>
            </a:extLst>
          </p:cNvPr>
          <p:cNvPicPr>
            <a:picLocks noGrp="1" noChangeAspect="1"/>
          </p:cNvPicPr>
          <p:nvPr>
            <p:ph idx="1"/>
          </p:nvPr>
        </p:nvPicPr>
        <p:blipFill>
          <a:blip r:embed="rId3"/>
          <a:stretch>
            <a:fillRect/>
          </a:stretch>
        </p:blipFill>
        <p:spPr>
          <a:xfrm>
            <a:off x="4072419" y="961812"/>
            <a:ext cx="7120561" cy="4930987"/>
          </a:xfrm>
          <a:prstGeom prst="rect">
            <a:avLst/>
          </a:prstGeom>
        </p:spPr>
      </p:pic>
    </p:spTree>
    <p:extLst>
      <p:ext uri="{BB962C8B-B14F-4D97-AF65-F5344CB8AC3E}">
        <p14:creationId xmlns:p14="http://schemas.microsoft.com/office/powerpoint/2010/main" val="43673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55F05-27E6-0449-8AD6-9C2A4D86FC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Collected from Rotten Tomatoes</a:t>
            </a:r>
          </a:p>
        </p:txBody>
      </p:sp>
      <p:pic>
        <p:nvPicPr>
          <p:cNvPr id="5" name="Content Placeholder 4">
            <a:extLst>
              <a:ext uri="{FF2B5EF4-FFF2-40B4-BE49-F238E27FC236}">
                <a16:creationId xmlns:a16="http://schemas.microsoft.com/office/drawing/2014/main" id="{231CD236-6794-C045-9E4B-C2F81AD99FCE}"/>
              </a:ext>
            </a:extLst>
          </p:cNvPr>
          <p:cNvPicPr>
            <a:picLocks noGrp="1" noChangeAspect="1"/>
          </p:cNvPicPr>
          <p:nvPr>
            <p:ph idx="1"/>
          </p:nvPr>
        </p:nvPicPr>
        <p:blipFill>
          <a:blip r:embed="rId2"/>
          <a:stretch>
            <a:fillRect/>
          </a:stretch>
        </p:blipFill>
        <p:spPr>
          <a:xfrm>
            <a:off x="4430760" y="961812"/>
            <a:ext cx="6403878" cy="4930987"/>
          </a:xfrm>
          <a:prstGeom prst="rect">
            <a:avLst/>
          </a:prstGeom>
        </p:spPr>
      </p:pic>
    </p:spTree>
    <p:extLst>
      <p:ext uri="{BB962C8B-B14F-4D97-AF65-F5344CB8AC3E}">
        <p14:creationId xmlns:p14="http://schemas.microsoft.com/office/powerpoint/2010/main" val="328217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7F0C8-5C24-F74A-B9B1-11E7E1B740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Feature Extraction</a:t>
            </a:r>
          </a:p>
        </p:txBody>
      </p:sp>
      <p:graphicFrame>
        <p:nvGraphicFramePr>
          <p:cNvPr id="4" name="Content Placeholder 3">
            <a:extLst>
              <a:ext uri="{FF2B5EF4-FFF2-40B4-BE49-F238E27FC236}">
                <a16:creationId xmlns:a16="http://schemas.microsoft.com/office/drawing/2014/main" id="{589D8356-3908-F940-86A3-0F715EAE9952}"/>
              </a:ext>
            </a:extLst>
          </p:cNvPr>
          <p:cNvGraphicFramePr>
            <a:graphicFrameLocks noGrp="1"/>
          </p:cNvGraphicFramePr>
          <p:nvPr>
            <p:ph idx="1"/>
            <p:extLst>
              <p:ext uri="{D42A27DB-BD31-4B8C-83A1-F6EECF244321}">
                <p14:modId xmlns:p14="http://schemas.microsoft.com/office/powerpoint/2010/main" val="2980063311"/>
              </p:ext>
            </p:extLst>
          </p:nvPr>
        </p:nvGraphicFramePr>
        <p:xfrm>
          <a:off x="4672013" y="870924"/>
          <a:ext cx="6069011" cy="5116152"/>
        </p:xfrm>
        <a:graphic>
          <a:graphicData uri="http://schemas.openxmlformats.org/drawingml/2006/table">
            <a:tbl>
              <a:tblPr firstRow="1" bandRow="1">
                <a:tableStyleId>{5C22544A-7EE6-4342-B048-85BDC9FD1C3A}</a:tableStyleId>
              </a:tblPr>
              <a:tblGrid>
                <a:gridCol w="2644364">
                  <a:extLst>
                    <a:ext uri="{9D8B030D-6E8A-4147-A177-3AD203B41FA5}">
                      <a16:colId xmlns:a16="http://schemas.microsoft.com/office/drawing/2014/main" val="1982198963"/>
                    </a:ext>
                  </a:extLst>
                </a:gridCol>
                <a:gridCol w="3424647">
                  <a:extLst>
                    <a:ext uri="{9D8B030D-6E8A-4147-A177-3AD203B41FA5}">
                      <a16:colId xmlns:a16="http://schemas.microsoft.com/office/drawing/2014/main" val="1309757159"/>
                    </a:ext>
                  </a:extLst>
                </a:gridCol>
              </a:tblGrid>
              <a:tr h="555265">
                <a:tc>
                  <a:txBody>
                    <a:bodyPr/>
                    <a:lstStyle/>
                    <a:p>
                      <a:pPr algn="ctr"/>
                      <a:r>
                        <a:rPr lang="en-US" sz="2800"/>
                        <a:t>Type</a:t>
                      </a:r>
                    </a:p>
                  </a:txBody>
                  <a:tcPr marL="140745" marR="140745" marT="70372" marB="70372"/>
                </a:tc>
                <a:tc>
                  <a:txBody>
                    <a:bodyPr/>
                    <a:lstStyle/>
                    <a:p>
                      <a:pPr algn="ctr"/>
                      <a:r>
                        <a:rPr lang="en-US" sz="2800"/>
                        <a:t>Feature</a:t>
                      </a:r>
                    </a:p>
                  </a:txBody>
                  <a:tcPr marL="140745" marR="140745" marT="70372" marB="70372"/>
                </a:tc>
                <a:extLst>
                  <a:ext uri="{0D108BD9-81ED-4DB2-BD59-A6C34878D82A}">
                    <a16:rowId xmlns:a16="http://schemas.microsoft.com/office/drawing/2014/main" val="695464986"/>
                  </a:ext>
                </a:extLst>
              </a:tr>
              <a:tr h="1274030">
                <a:tc>
                  <a:txBody>
                    <a:bodyPr/>
                    <a:lstStyle/>
                    <a:p>
                      <a:pPr algn="ctr"/>
                      <a:r>
                        <a:rPr lang="en-US" sz="2800"/>
                        <a:t>Nominal</a:t>
                      </a:r>
                    </a:p>
                  </a:txBody>
                  <a:tcPr marL="140745" marR="140745" marT="70372" marB="70372"/>
                </a:tc>
                <a:tc>
                  <a:txBody>
                    <a:bodyPr/>
                    <a:lstStyle/>
                    <a:p>
                      <a:pPr algn="ctr"/>
                      <a:r>
                        <a:rPr lang="en-US" sz="2800" dirty="0"/>
                        <a:t>Actor, Actress, Director, Composer, Genre, Producers</a:t>
                      </a:r>
                    </a:p>
                  </a:txBody>
                  <a:tcPr marL="140745" marR="140745" marT="70372" marB="70372"/>
                </a:tc>
                <a:extLst>
                  <a:ext uri="{0D108BD9-81ED-4DB2-BD59-A6C34878D82A}">
                    <a16:rowId xmlns:a16="http://schemas.microsoft.com/office/drawing/2014/main" val="3351759006"/>
                  </a:ext>
                </a:extLst>
              </a:tr>
              <a:tr h="2826802">
                <a:tc>
                  <a:txBody>
                    <a:bodyPr/>
                    <a:lstStyle/>
                    <a:p>
                      <a:pPr algn="ctr"/>
                      <a:r>
                        <a:rPr lang="en-US" sz="2800" dirty="0"/>
                        <a:t>Numerical</a:t>
                      </a:r>
                    </a:p>
                  </a:txBody>
                  <a:tcPr marL="140745" marR="140745" marT="70372" marB="70372"/>
                </a:tc>
                <a:tc>
                  <a:txBody>
                    <a:bodyPr/>
                    <a:lstStyle/>
                    <a:p>
                      <a:pPr algn="ctr"/>
                      <a:r>
                        <a:rPr lang="en-US" sz="2800" dirty="0"/>
                        <a:t>Percent positive tweets, Percent negative tweets, Rotten tomatoes user ratings, Percentage of users who want to see, Average rating</a:t>
                      </a:r>
                    </a:p>
                  </a:txBody>
                  <a:tcPr marL="140745" marR="140745" marT="70372" marB="70372"/>
                </a:tc>
                <a:extLst>
                  <a:ext uri="{0D108BD9-81ED-4DB2-BD59-A6C34878D82A}">
                    <a16:rowId xmlns:a16="http://schemas.microsoft.com/office/drawing/2014/main" val="1787634001"/>
                  </a:ext>
                </a:extLst>
              </a:tr>
            </a:tbl>
          </a:graphicData>
        </a:graphic>
      </p:graphicFrame>
    </p:spTree>
    <p:extLst>
      <p:ext uri="{BB962C8B-B14F-4D97-AF65-F5344CB8AC3E}">
        <p14:creationId xmlns:p14="http://schemas.microsoft.com/office/powerpoint/2010/main" val="74406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A98A78-797F-9E47-BB3D-D45255FC0E9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200">
                <a:solidFill>
                  <a:srgbClr val="FFFFFF"/>
                </a:solidFill>
              </a:rPr>
              <a:t>Data Integration and Transformation</a:t>
            </a:r>
          </a:p>
        </p:txBody>
      </p:sp>
      <p:graphicFrame>
        <p:nvGraphicFramePr>
          <p:cNvPr id="5" name="Content Placeholder 2">
            <a:extLst>
              <a:ext uri="{FF2B5EF4-FFF2-40B4-BE49-F238E27FC236}">
                <a16:creationId xmlns:a16="http://schemas.microsoft.com/office/drawing/2014/main" id="{FAED6E10-379C-4130-B315-AE1F0B654FD8}"/>
              </a:ext>
            </a:extLst>
          </p:cNvPr>
          <p:cNvGraphicFramePr>
            <a:graphicFrameLocks noGrp="1"/>
          </p:cNvGraphicFramePr>
          <p:nvPr>
            <p:ph idx="1"/>
            <p:extLst>
              <p:ext uri="{D42A27DB-BD31-4B8C-83A1-F6EECF244321}">
                <p14:modId xmlns:p14="http://schemas.microsoft.com/office/powerpoint/2010/main" val="3759201713"/>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73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Words>
  <Application>Microsoft Macintosh PowerPoint</Application>
  <PresentationFormat>Widescreen</PresentationFormat>
  <Paragraphs>49</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Prediction of movies box office performance using social media</vt:lpstr>
      <vt:lpstr>Research Workflow</vt:lpstr>
      <vt:lpstr>Data Acquisition &amp; Cleaning </vt:lpstr>
      <vt:lpstr>Data Preprocessing</vt:lpstr>
      <vt:lpstr>Sample tweets scraped for Spider-man Movie</vt:lpstr>
      <vt:lpstr>Movie Sentiment </vt:lpstr>
      <vt:lpstr>Data Collected from Rotten Tomatoes</vt:lpstr>
      <vt:lpstr>Feature Extraction</vt:lpstr>
      <vt:lpstr>Data Integration and Transformation</vt:lpstr>
      <vt:lpstr>Architecture of Prediction Model</vt:lpstr>
      <vt:lpstr>K-means Clustering</vt:lpstr>
      <vt:lpstr>Inference from K-means Clustering</vt:lpstr>
      <vt:lpstr>Initial Tuples of the Training Dataset Inclusive of Class Lable</vt:lpstr>
      <vt:lpstr>Decision Tree</vt:lpstr>
      <vt:lpstr>Initial Tuples of Test Dataset Inclusive of Class Label, and Predicted Class Label</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movies box office performance using social media</dc:title>
  <dc:creator>Vaibhav Kamal Nigam</dc:creator>
  <cp:lastModifiedBy>Vaibhav Kamal Nigam</cp:lastModifiedBy>
  <cp:revision>1</cp:revision>
  <dcterms:created xsi:type="dcterms:W3CDTF">2018-11-28T17:33:30Z</dcterms:created>
  <dcterms:modified xsi:type="dcterms:W3CDTF">2018-11-28T17:34:17Z</dcterms:modified>
</cp:coreProperties>
</file>