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894656"/>
            <a:ext cx="1888489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872960"/>
            <a:ext cx="2342515" cy="423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45822"/>
            <a:ext cx="4718050" cy="180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119" y="2992643"/>
            <a:ext cx="221018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1132226497@pfur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Лабораторная</a:t>
            </a:r>
            <a:r>
              <a:rPr sz="1200" spc="4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работа</a:t>
            </a:r>
            <a:r>
              <a:rPr sz="1200" spc="50" dirty="0">
                <a:solidFill>
                  <a:srgbClr val="22373A"/>
                </a:solidFill>
              </a:rPr>
              <a:t> </a:t>
            </a:r>
            <a:r>
              <a:rPr sz="1200" spc="-25" dirty="0">
                <a:solidFill>
                  <a:srgbClr val="22373A"/>
                </a:solidFill>
              </a:rPr>
              <a:t>№3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99713"/>
            <a:ext cx="259588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Моделирование</a:t>
            </a:r>
            <a:r>
              <a:rPr sz="10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стохастических</a:t>
            </a:r>
            <a:r>
              <a:rPr sz="10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процессов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9858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850" i="0" spc="-20" dirty="0">
                <a:latin typeface="Microsoft Sans Serif"/>
                <a:cs typeface="Microsoft Sans Serif"/>
              </a:rPr>
              <a:t>Игнатенкова В. Н.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i="0" dirty="0">
                <a:latin typeface="Microsoft Sans Serif"/>
                <a:cs typeface="Microsoft Sans Serif"/>
              </a:rPr>
              <a:t>Российский</a:t>
            </a:r>
            <a:r>
              <a:rPr sz="650" i="0" spc="55" dirty="0">
                <a:latin typeface="Microsoft Sans Serif"/>
                <a:cs typeface="Microsoft Sans Serif"/>
              </a:rPr>
              <a:t> </a:t>
            </a:r>
            <a:r>
              <a:rPr sz="650" i="0" dirty="0">
                <a:latin typeface="Microsoft Sans Serif"/>
                <a:cs typeface="Microsoft Sans Serif"/>
              </a:rPr>
              <a:t>университет</a:t>
            </a:r>
            <a:r>
              <a:rPr sz="650" i="0" spc="55" dirty="0">
                <a:latin typeface="Microsoft Sans Serif"/>
                <a:cs typeface="Microsoft Sans Serif"/>
              </a:rPr>
              <a:t> </a:t>
            </a:r>
            <a:r>
              <a:rPr sz="650" i="0" dirty="0">
                <a:latin typeface="Microsoft Sans Serif"/>
                <a:cs typeface="Microsoft Sans Serif"/>
              </a:rPr>
              <a:t>дружбы</a:t>
            </a:r>
            <a:r>
              <a:rPr sz="650" i="0" spc="60" dirty="0">
                <a:latin typeface="Microsoft Sans Serif"/>
                <a:cs typeface="Microsoft Sans Serif"/>
              </a:rPr>
              <a:t> </a:t>
            </a:r>
            <a:r>
              <a:rPr sz="650" i="0" dirty="0">
                <a:latin typeface="Microsoft Sans Serif"/>
                <a:cs typeface="Microsoft Sans Serif"/>
              </a:rPr>
              <a:t>народов,</a:t>
            </a:r>
            <a:r>
              <a:rPr sz="650" i="0" spc="55" dirty="0">
                <a:latin typeface="Microsoft Sans Serif"/>
                <a:cs typeface="Microsoft Sans Serif"/>
              </a:rPr>
              <a:t> </a:t>
            </a:r>
            <a:r>
              <a:rPr sz="650" i="0" dirty="0">
                <a:latin typeface="Microsoft Sans Serif"/>
                <a:cs typeface="Microsoft Sans Serif"/>
              </a:rPr>
              <a:t>Москва,</a:t>
            </a:r>
            <a:r>
              <a:rPr sz="650" i="0" spc="60" dirty="0">
                <a:latin typeface="Microsoft Sans Serif"/>
                <a:cs typeface="Microsoft Sans Serif"/>
              </a:rPr>
              <a:t> </a:t>
            </a:r>
            <a:r>
              <a:rPr sz="650" i="0" spc="-10" dirty="0">
                <a:latin typeface="Microsoft Sans Serif"/>
                <a:cs typeface="Microsoft Sans Serif"/>
              </a:rPr>
              <a:t>Россия</a:t>
            </a:r>
            <a:endParaRPr sz="6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1</a:t>
            </a:fld>
            <a:r>
              <a:rPr spc="-20" dirty="0"/>
              <a:t>/14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703320" cy="5080"/>
            </a:xfrm>
            <a:custGeom>
              <a:avLst/>
              <a:gdLst/>
              <a:ahLst/>
              <a:cxnLst/>
              <a:rect l="l" t="t" r="r" b="b"/>
              <a:pathLst>
                <a:path w="3703320" h="5079">
                  <a:moveTo>
                    <a:pt x="0" y="5060"/>
                  </a:moveTo>
                  <a:lnTo>
                    <a:pt x="0" y="0"/>
                  </a:lnTo>
                  <a:lnTo>
                    <a:pt x="3702879" y="0"/>
                  </a:lnTo>
                  <a:lnTo>
                    <a:pt x="3702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15035">
              <a:lnSpc>
                <a:spcPct val="144300"/>
              </a:lnSpc>
              <a:spcBef>
                <a:spcPts val="95"/>
              </a:spcBef>
            </a:pPr>
            <a:r>
              <a:rPr dirty="0"/>
              <a:t>#</a:t>
            </a:r>
            <a:r>
              <a:rPr spc="70" dirty="0"/>
              <a:t> </a:t>
            </a:r>
            <a:r>
              <a:rPr dirty="0"/>
              <a:t>расчет</a:t>
            </a:r>
            <a:r>
              <a:rPr spc="70" dirty="0"/>
              <a:t> </a:t>
            </a:r>
            <a:r>
              <a:rPr dirty="0"/>
              <a:t>загрузки</a:t>
            </a:r>
            <a:r>
              <a:rPr spc="70" dirty="0"/>
              <a:t> </a:t>
            </a:r>
            <a:r>
              <a:rPr dirty="0"/>
              <a:t>системы</a:t>
            </a:r>
            <a:r>
              <a:rPr spc="75" dirty="0"/>
              <a:t> </a:t>
            </a:r>
            <a:r>
              <a:rPr dirty="0"/>
              <a:t>и</a:t>
            </a:r>
            <a:r>
              <a:rPr spc="70" dirty="0"/>
              <a:t> </a:t>
            </a:r>
            <a:r>
              <a:rPr dirty="0"/>
              <a:t>вероятности</a:t>
            </a:r>
            <a:r>
              <a:rPr spc="70" dirty="0"/>
              <a:t> </a:t>
            </a:r>
            <a:r>
              <a:rPr dirty="0"/>
              <a:t>потери</a:t>
            </a:r>
            <a:r>
              <a:rPr spc="75" dirty="0"/>
              <a:t> </a:t>
            </a:r>
            <a:r>
              <a:rPr spc="-10" dirty="0"/>
              <a:t>пакетов </a:t>
            </a:r>
            <a:r>
              <a:rPr dirty="0"/>
              <a:t>set</a:t>
            </a:r>
            <a:r>
              <a:rPr spc="45" dirty="0"/>
              <a:t> </a:t>
            </a:r>
            <a:r>
              <a:rPr dirty="0"/>
              <a:t>rho</a:t>
            </a:r>
            <a:r>
              <a:rPr spc="50" dirty="0"/>
              <a:t> </a:t>
            </a:r>
            <a:r>
              <a:rPr dirty="0"/>
              <a:t>[expr</a:t>
            </a:r>
            <a:r>
              <a:rPr spc="50" dirty="0"/>
              <a:t> </a:t>
            </a:r>
            <a:r>
              <a:rPr spc="-10" dirty="0"/>
              <a:t>$lambda/$mu]</a:t>
            </a:r>
          </a:p>
          <a:p>
            <a:pPr marL="12700" marR="5080">
              <a:lnSpc>
                <a:spcPct val="144300"/>
              </a:lnSpc>
            </a:pPr>
            <a:r>
              <a:rPr dirty="0"/>
              <a:t>set</a:t>
            </a:r>
            <a:r>
              <a:rPr spc="160" dirty="0"/>
              <a:t> </a:t>
            </a:r>
            <a:r>
              <a:rPr dirty="0"/>
              <a:t>ploss</a:t>
            </a:r>
            <a:r>
              <a:rPr spc="160" dirty="0"/>
              <a:t> </a:t>
            </a:r>
            <a:r>
              <a:rPr dirty="0"/>
              <a:t>[expr</a:t>
            </a:r>
            <a:r>
              <a:rPr spc="160" dirty="0"/>
              <a:t> </a:t>
            </a:r>
            <a:r>
              <a:rPr dirty="0"/>
              <a:t>(1-$rho)*pow($rho,$qsize)/(1-</a:t>
            </a:r>
            <a:r>
              <a:rPr spc="-10" dirty="0"/>
              <a:t>pow($rho,($qsize+1)))] </a:t>
            </a:r>
            <a:r>
              <a:rPr dirty="0"/>
              <a:t>puts</a:t>
            </a:r>
            <a:r>
              <a:rPr spc="85" dirty="0"/>
              <a:t> </a:t>
            </a:r>
            <a:r>
              <a:rPr dirty="0"/>
              <a:t>"Теоретическая</a:t>
            </a:r>
            <a:r>
              <a:rPr spc="85" dirty="0"/>
              <a:t> </a:t>
            </a:r>
            <a:r>
              <a:rPr dirty="0"/>
              <a:t>вероятность</a:t>
            </a:r>
            <a:r>
              <a:rPr spc="90" dirty="0"/>
              <a:t> </a:t>
            </a:r>
            <a:r>
              <a:rPr dirty="0"/>
              <a:t>потери</a:t>
            </a:r>
            <a:r>
              <a:rPr spc="85" dirty="0"/>
              <a:t> </a:t>
            </a:r>
            <a:r>
              <a:rPr dirty="0"/>
              <a:t>=</a:t>
            </a:r>
            <a:r>
              <a:rPr spc="90" dirty="0"/>
              <a:t> </a:t>
            </a:r>
            <a:r>
              <a:rPr spc="-10" dirty="0"/>
              <a:t>$ploss"</a:t>
            </a: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set</a:t>
            </a:r>
            <a:r>
              <a:rPr spc="95" dirty="0"/>
              <a:t> </a:t>
            </a:r>
            <a:r>
              <a:rPr dirty="0"/>
              <a:t>aveq</a:t>
            </a:r>
            <a:r>
              <a:rPr spc="100" dirty="0"/>
              <a:t> </a:t>
            </a:r>
            <a:r>
              <a:rPr dirty="0"/>
              <a:t>[expr</a:t>
            </a:r>
            <a:r>
              <a:rPr spc="100" dirty="0"/>
              <a:t> </a:t>
            </a:r>
            <a:r>
              <a:rPr dirty="0"/>
              <a:t>$rho*$rho/(1-</a:t>
            </a:r>
            <a:r>
              <a:rPr spc="-10" dirty="0"/>
              <a:t>$rho)]</a:t>
            </a:r>
          </a:p>
          <a:p>
            <a:pPr marL="12700" marR="1195070">
              <a:lnSpc>
                <a:spcPct val="144300"/>
              </a:lnSpc>
            </a:pPr>
            <a:r>
              <a:rPr dirty="0"/>
              <a:t>puts</a:t>
            </a:r>
            <a:r>
              <a:rPr spc="75" dirty="0"/>
              <a:t> </a:t>
            </a:r>
            <a:r>
              <a:rPr dirty="0"/>
              <a:t>"Теоретическая</a:t>
            </a:r>
            <a:r>
              <a:rPr spc="80" dirty="0"/>
              <a:t> </a:t>
            </a:r>
            <a:r>
              <a:rPr dirty="0"/>
              <a:t>средняя</a:t>
            </a:r>
            <a:r>
              <a:rPr spc="75" dirty="0"/>
              <a:t> </a:t>
            </a:r>
            <a:r>
              <a:rPr dirty="0"/>
              <a:t>длина</a:t>
            </a:r>
            <a:r>
              <a:rPr spc="80" dirty="0"/>
              <a:t> </a:t>
            </a:r>
            <a:r>
              <a:rPr dirty="0"/>
              <a:t>очереди</a:t>
            </a:r>
            <a:r>
              <a:rPr spc="80" dirty="0"/>
              <a:t> </a:t>
            </a:r>
            <a:r>
              <a:rPr dirty="0"/>
              <a:t>=</a:t>
            </a:r>
            <a:r>
              <a:rPr spc="75" dirty="0"/>
              <a:t> </a:t>
            </a:r>
            <a:r>
              <a:rPr spc="-10" dirty="0"/>
              <a:t>$aveq" </a:t>
            </a:r>
            <a:r>
              <a:rPr dirty="0"/>
              <a:t>#</a:t>
            </a:r>
            <a:r>
              <a:rPr spc="45" dirty="0"/>
              <a:t> </a:t>
            </a:r>
            <a:r>
              <a:rPr dirty="0"/>
              <a:t>запуск</a:t>
            </a:r>
            <a:r>
              <a:rPr spc="50" dirty="0"/>
              <a:t> </a:t>
            </a:r>
            <a:r>
              <a:rPr spc="-10" dirty="0"/>
              <a:t>модели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$ns</a:t>
            </a:r>
            <a:r>
              <a:rPr spc="40" dirty="0"/>
              <a:t> </a:t>
            </a:r>
            <a:r>
              <a:rPr spc="-25" dirty="0"/>
              <a:t>run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9/14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819"/>
              <a:ext cx="4114800" cy="5080"/>
            </a:xfrm>
            <a:custGeom>
              <a:avLst/>
              <a:gdLst/>
              <a:ahLst/>
              <a:cxnLst/>
              <a:rect l="l" t="t" r="r" b="b"/>
              <a:pathLst>
                <a:path w="4114800" h="5079">
                  <a:moveTo>
                    <a:pt x="0" y="5060"/>
                  </a:moveTo>
                  <a:lnTo>
                    <a:pt x="0" y="0"/>
                  </a:lnTo>
                  <a:lnTo>
                    <a:pt x="4114300" y="0"/>
                  </a:lnTo>
                  <a:lnTo>
                    <a:pt x="411430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92" y="1186987"/>
            <a:ext cx="4032219" cy="510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41411" y="1864121"/>
            <a:ext cx="207772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 выполнения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программы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10/14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526280" cy="5080"/>
            </a:xfrm>
            <a:custGeom>
              <a:avLst/>
              <a:gdLst/>
              <a:ahLst/>
              <a:cxnLst/>
              <a:rect l="l" t="t" r="r" b="b"/>
              <a:pathLst>
                <a:path w="4526280" h="5079">
                  <a:moveTo>
                    <a:pt x="0" y="5060"/>
                  </a:moveTo>
                  <a:lnTo>
                    <a:pt x="0" y="0"/>
                  </a:lnTo>
                  <a:lnTo>
                    <a:pt x="4525809" y="0"/>
                  </a:lnTo>
                  <a:lnTo>
                    <a:pt x="4525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1657" y="2811223"/>
            <a:ext cx="443738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Листинг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программы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отрисовки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графика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поведения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длины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очереди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пакетах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11/14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D0D8D0-17B1-4423-824F-6F884BD7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5" y="426215"/>
            <a:ext cx="3804086" cy="21187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819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35582" y="1735394"/>
            <a:ext cx="22891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Запуск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программы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отрисовки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графика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12/14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33E5EA-7220-4053-81B8-69205B32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450" y="1333073"/>
            <a:ext cx="3644900" cy="2841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819"/>
              <a:ext cx="5349240" cy="5080"/>
            </a:xfrm>
            <a:custGeom>
              <a:avLst/>
              <a:gdLst/>
              <a:ahLst/>
              <a:cxnLst/>
              <a:rect l="l" t="t" r="r" b="b"/>
              <a:pathLst>
                <a:path w="5349240" h="5079">
                  <a:moveTo>
                    <a:pt x="0" y="5060"/>
                  </a:moveTo>
                  <a:lnTo>
                    <a:pt x="0" y="0"/>
                  </a:lnTo>
                  <a:lnTo>
                    <a:pt x="5348652" y="0"/>
                  </a:lnTo>
                  <a:lnTo>
                    <a:pt x="53486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5129" y="2845424"/>
            <a:ext cx="211010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4: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График</a:t>
            </a:r>
            <a:r>
              <a:rPr sz="85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поведения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длины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очереди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13/14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B52CD3-0F3D-4384-988C-3A459F895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4" y="542532"/>
            <a:ext cx="3352836" cy="199886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509"/>
            <a:ext cx="49987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0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процессе</a:t>
            </a:r>
            <a:r>
              <a:rPr sz="900" spc="1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выполнения</a:t>
            </a:r>
            <a:r>
              <a:rPr sz="900" spc="10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данной</a:t>
            </a:r>
            <a:r>
              <a:rPr sz="900" spc="1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900" spc="10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1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10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провела</a:t>
            </a:r>
            <a:r>
              <a:rPr sz="900" spc="1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моделирование</a:t>
            </a:r>
            <a:r>
              <a:rPr sz="900" spc="10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массового</a:t>
            </a:r>
            <a:r>
              <a:rPr sz="900" spc="114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обслуживания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(СМО).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14/14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35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87"/>
            <a:ext cx="2588260" cy="5080"/>
            <a:chOff x="1586191" y="166408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8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87"/>
              <a:ext cx="185420" cy="5080"/>
            </a:xfrm>
            <a:custGeom>
              <a:avLst/>
              <a:gdLst/>
              <a:ahLst/>
              <a:cxnLst/>
              <a:rect l="l" t="t" r="r" b="b"/>
              <a:pathLst>
                <a:path w="185419" h="5080">
                  <a:moveTo>
                    <a:pt x="0" y="5060"/>
                  </a:moveTo>
                  <a:lnTo>
                    <a:pt x="0" y="0"/>
                  </a:lnTo>
                  <a:lnTo>
                    <a:pt x="184825" y="0"/>
                  </a:lnTo>
                  <a:lnTo>
                    <a:pt x="1848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Докладчик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3351" y="1095479"/>
            <a:ext cx="2414270" cy="1015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14935" algn="l"/>
              </a:tabLst>
            </a:pP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Игнатенкова Варвара Николаевна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студентка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1</a:t>
            </a:r>
            <a:r>
              <a:rPr lang="ru-RU"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132226497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@pfur.ru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lang="en-US"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https://github.com/vnignatenkovarudn</a:t>
            </a:r>
            <a:endParaRPr lang="en-US" sz="900" dirty="0">
              <a:latin typeface="Microsoft Sans Serif"/>
              <a:cs typeface="Microsoft Sans Serif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9D3D48-4C88-4A0B-906D-0D61CEB8E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676868" y="870621"/>
            <a:ext cx="1922146" cy="14416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77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Цель</a:t>
            </a:r>
            <a:r>
              <a:rPr sz="1000" spc="-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819"/>
              <a:ext cx="1234440" cy="5080"/>
            </a:xfrm>
            <a:custGeom>
              <a:avLst/>
              <a:gdLst/>
              <a:ahLst/>
              <a:cxnLst/>
              <a:rect l="l" t="t" r="r" b="b"/>
              <a:pathLst>
                <a:path w="1234440" h="5079">
                  <a:moveTo>
                    <a:pt x="0" y="5060"/>
                  </a:moveTo>
                  <a:lnTo>
                    <a:pt x="0" y="0"/>
                  </a:lnTo>
                  <a:lnTo>
                    <a:pt x="1234263" y="0"/>
                  </a:lnTo>
                  <a:lnTo>
                    <a:pt x="1234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53"/>
            <a:ext cx="3713479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Провести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моделирование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массового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обслуживания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(СМО).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77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Задание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819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3608" y="1305386"/>
            <a:ext cx="3419475" cy="6502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61925" indent="-14097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161925" algn="l"/>
              </a:tabLst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Реализовать</a:t>
            </a:r>
            <a:r>
              <a:rPr sz="9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sz="9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𝑀|𝑀|1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;</a:t>
            </a:r>
            <a:endParaRPr sz="900">
              <a:latin typeface="Microsoft Sans Serif"/>
              <a:cs typeface="Microsoft Sans Serif"/>
            </a:endParaRPr>
          </a:p>
          <a:p>
            <a:pPr marL="162560" indent="-14922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162560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Посчитать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загрузку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вероятность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потери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пакетов;</a:t>
            </a:r>
            <a:endParaRPr sz="900">
              <a:latin typeface="Microsoft Sans Serif"/>
              <a:cs typeface="Microsoft Sans Serif"/>
            </a:endParaRPr>
          </a:p>
          <a:p>
            <a:pPr marL="162560" indent="-14986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2560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Построить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график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изменения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размера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очереди.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51918"/>
            <a:ext cx="3737610" cy="141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507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значения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параметров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системы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lambda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30.0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mu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33.0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очереди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для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M|M|1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(для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M|M|1|R: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qsize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R)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qsize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100000</a:t>
            </a:r>
            <a:endParaRPr sz="900">
              <a:latin typeface="Courier New"/>
              <a:cs typeface="Courier New"/>
            </a:endParaRPr>
          </a:p>
          <a:p>
            <a:pPr marL="12700" marR="845185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устанавливаем</a:t>
            </a:r>
            <a:r>
              <a:rPr sz="900" i="1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длительность</a:t>
            </a:r>
            <a:r>
              <a:rPr sz="900" i="1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эксперимента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duration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1000.0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3807460" cy="279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78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узлы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соединяем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их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симплексным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соединением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полосой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пропускания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100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Кб/с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задержкой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мс,</a:t>
            </a:r>
            <a:endParaRPr sz="900">
              <a:latin typeface="Courier New"/>
              <a:cs typeface="Courier New"/>
            </a:endParaRPr>
          </a:p>
          <a:p>
            <a:pPr marL="12700" marR="985519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очередью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обслуживанием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типа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DropTail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n1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node]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n2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node]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link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simplex-link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$n1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$n2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100kb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0ms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DropTail]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наложение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ограничения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queue-limit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$n1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$n2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$qsize</a:t>
            </a:r>
            <a:endParaRPr sz="900">
              <a:latin typeface="Courier New"/>
              <a:cs typeface="Courier New"/>
            </a:endParaRPr>
          </a:p>
          <a:p>
            <a:pPr marL="12700" marR="915035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распределения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интервалов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времени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поступления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пакетов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пакетов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InterArrivalTime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[new</a:t>
            </a:r>
            <a:r>
              <a:rPr sz="900" i="1" spc="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RandomVariable/Exponential]</a:t>
            </a:r>
            <a:endParaRPr sz="900">
              <a:latin typeface="Courier New"/>
              <a:cs typeface="Courier New"/>
            </a:endParaRPr>
          </a:p>
          <a:p>
            <a:pPr marL="12700" marR="70485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$InterArrivalTime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avg_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[expr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1/$lambda]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pktSize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[new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RandomVariable/Exponential]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$pktSize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avg_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[expr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100000.0/(8*$mu)]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3339" y="2997970"/>
            <a:ext cx="18859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6/14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5530"/>
            <a:ext cx="3947795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481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агент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UDP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присоединяем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его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к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источнику,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пакета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src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[new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Agent/UDP]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$src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packetSize_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100000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$n1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$src</a:t>
            </a:r>
            <a:endParaRPr sz="900">
              <a:latin typeface="Courier New"/>
              <a:cs typeface="Courier New"/>
            </a:endParaRPr>
          </a:p>
          <a:p>
            <a:pPr marL="12700" marR="985519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агент-приёмник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присоединяем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его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sink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[new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Agent/Null]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attach-agent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$n2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$sink</a:t>
            </a:r>
            <a:endParaRPr sz="900">
              <a:latin typeface="Courier New"/>
              <a:cs typeface="Courier New"/>
            </a:endParaRPr>
          </a:p>
          <a:p>
            <a:pPr marL="12700" marR="2385695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connect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$src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$sink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мониторинг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qmon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monitor-queue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$n1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$n2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qm.out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w]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0.1]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$link</a:t>
            </a:r>
            <a:r>
              <a:rPr sz="900" i="1" spc="2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queue-sample-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timeout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2534" y="2997970"/>
            <a:ext cx="17970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7/14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4297680" cy="279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537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процедура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закрывает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файлы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трассировки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proc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{}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global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ns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tf</a:t>
            </a:r>
            <a:endParaRPr sz="900">
              <a:latin typeface="Courier New"/>
              <a:cs typeface="Courier New"/>
            </a:endParaRPr>
          </a:p>
          <a:p>
            <a:pPr marL="152400" marR="308610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1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flush-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trace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$tf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exit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 marR="119507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процедура</a:t>
            </a:r>
            <a:r>
              <a:rPr sz="900" i="1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случайного</a:t>
            </a:r>
            <a:r>
              <a:rPr sz="900" i="1" spc="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генерирования</a:t>
            </a:r>
            <a:r>
              <a:rPr sz="900" i="1" spc="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пакетов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proc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sendpacket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{}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 marR="147574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global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ns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src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InterArrivalTime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pktSize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time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now]</a:t>
            </a:r>
            <a:endParaRPr sz="900">
              <a:latin typeface="Courier New"/>
              <a:cs typeface="Courier New"/>
            </a:endParaRPr>
          </a:p>
          <a:p>
            <a:pPr marL="152400" marR="508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[expr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$time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+[$InterArrivalTime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value]]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"sendpacket"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bytes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[expr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round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([$pktSize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value])]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$src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send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$bytes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0418" y="2997970"/>
            <a:ext cx="19177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8/14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564</Words>
  <Application>Microsoft Office PowerPoint</Application>
  <PresentationFormat>Произвольный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Cambria</vt:lpstr>
      <vt:lpstr>Courier New</vt:lpstr>
      <vt:lpstr>Microsoft Sans Serif</vt:lpstr>
      <vt:lpstr>Office Theme</vt:lpstr>
      <vt:lpstr>Лабораторная работа №3</vt:lpstr>
      <vt:lpstr>Презентация PowerPoint</vt:lpstr>
      <vt:lpstr>Докладчик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Выполнение лабораторной работы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№3 - Моделирование стохастических процессов</dc:title>
  <dc:creator>Беличева Д. М.</dc:creator>
  <cp:lastModifiedBy>Варвара Игнатенкова</cp:lastModifiedBy>
  <cp:revision>2</cp:revision>
  <dcterms:created xsi:type="dcterms:W3CDTF">2025-03-11T22:13:08Z</dcterms:created>
  <dcterms:modified xsi:type="dcterms:W3CDTF">2025-03-11T23:02:34Z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2024-04-27T00:00:00Z</vt:filetime>
  </property>
</Properties>
</file>