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g"/>
  <Override PartName="/ppt/media/image9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2" y="7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894656"/>
            <a:ext cx="1893570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1872960"/>
            <a:ext cx="2342515" cy="423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52069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52069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52069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52069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52069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77"/>
            <a:ext cx="215582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591248"/>
            <a:ext cx="5071211" cy="1609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4787" y="2992643"/>
            <a:ext cx="237489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52069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1132226497@pfur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2373A"/>
                </a:solidFill>
              </a:rPr>
              <a:t>Лабораторная</a:t>
            </a:r>
            <a:r>
              <a:rPr sz="1200" spc="45" dirty="0">
                <a:solidFill>
                  <a:srgbClr val="22373A"/>
                </a:solidFill>
              </a:rPr>
              <a:t> </a:t>
            </a:r>
            <a:r>
              <a:rPr sz="1200" dirty="0">
                <a:solidFill>
                  <a:srgbClr val="22373A"/>
                </a:solidFill>
              </a:rPr>
              <a:t>работа</a:t>
            </a:r>
            <a:r>
              <a:rPr sz="1200" spc="50" dirty="0">
                <a:solidFill>
                  <a:srgbClr val="22373A"/>
                </a:solidFill>
              </a:rPr>
              <a:t> </a:t>
            </a:r>
            <a:r>
              <a:rPr sz="1200" spc="40" dirty="0">
                <a:solidFill>
                  <a:srgbClr val="22373A"/>
                </a:solidFill>
              </a:rPr>
              <a:t>№4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1199713"/>
            <a:ext cx="266509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Задание</a:t>
            </a:r>
            <a:r>
              <a:rPr sz="10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для</a:t>
            </a:r>
            <a:r>
              <a:rPr sz="10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самостоятельного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выполнения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9858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850" i="0" dirty="0">
                <a:latin typeface="Tahoma"/>
                <a:cs typeface="Tahoma"/>
              </a:rPr>
              <a:t>Игнатенкова В. Н.</a:t>
            </a:r>
            <a:endParaRPr sz="8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8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650" i="0" spc="10" dirty="0">
                <a:latin typeface="Tahoma"/>
                <a:cs typeface="Tahoma"/>
              </a:rPr>
              <a:t>Российский</a:t>
            </a:r>
            <a:r>
              <a:rPr sz="650" i="0" spc="25" dirty="0">
                <a:latin typeface="Tahoma"/>
                <a:cs typeface="Tahoma"/>
              </a:rPr>
              <a:t> </a:t>
            </a:r>
            <a:r>
              <a:rPr sz="650" i="0" spc="10" dirty="0">
                <a:latin typeface="Tahoma"/>
                <a:cs typeface="Tahoma"/>
              </a:rPr>
              <a:t>университет</a:t>
            </a:r>
            <a:r>
              <a:rPr sz="650" i="0" spc="25" dirty="0">
                <a:latin typeface="Tahoma"/>
                <a:cs typeface="Tahoma"/>
              </a:rPr>
              <a:t> </a:t>
            </a:r>
            <a:r>
              <a:rPr sz="650" i="0" spc="10" dirty="0">
                <a:latin typeface="Tahoma"/>
                <a:cs typeface="Tahoma"/>
              </a:rPr>
              <a:t>дружбы</a:t>
            </a:r>
            <a:r>
              <a:rPr sz="650" i="0" spc="25" dirty="0">
                <a:latin typeface="Tahoma"/>
                <a:cs typeface="Tahoma"/>
              </a:rPr>
              <a:t> </a:t>
            </a:r>
            <a:r>
              <a:rPr sz="650" i="0" spc="10" dirty="0">
                <a:latin typeface="Tahoma"/>
                <a:cs typeface="Tahoma"/>
              </a:rPr>
              <a:t>народов,</a:t>
            </a:r>
            <a:r>
              <a:rPr sz="650" i="0" spc="25" dirty="0">
                <a:latin typeface="Tahoma"/>
                <a:cs typeface="Tahoma"/>
              </a:rPr>
              <a:t> </a:t>
            </a:r>
            <a:r>
              <a:rPr sz="650" i="0" spc="10" dirty="0">
                <a:latin typeface="Tahoma"/>
                <a:cs typeface="Tahoma"/>
              </a:rPr>
              <a:t>Москва,</a:t>
            </a:r>
            <a:r>
              <a:rPr sz="650" i="0" spc="25" dirty="0">
                <a:latin typeface="Tahoma"/>
                <a:cs typeface="Tahoma"/>
              </a:rPr>
              <a:t> </a:t>
            </a:r>
            <a:r>
              <a:rPr sz="650" i="0" spc="-10" dirty="0">
                <a:latin typeface="Tahoma"/>
                <a:cs typeface="Tahoma"/>
              </a:rPr>
              <a:t>Россия</a:t>
            </a:r>
            <a:endParaRPr sz="6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1</a:t>
            </a:fld>
            <a:r>
              <a:rPr spc="-20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1851660" cy="5080"/>
            </a:xfrm>
            <a:custGeom>
              <a:avLst/>
              <a:gdLst/>
              <a:ahLst/>
              <a:cxnLst/>
              <a:rect l="l" t="t" r="r" b="b"/>
              <a:pathLst>
                <a:path w="1851660" h="5079">
                  <a:moveTo>
                    <a:pt x="0" y="5060"/>
                  </a:moveTo>
                  <a:lnTo>
                    <a:pt x="0" y="0"/>
                  </a:lnTo>
                  <a:lnTo>
                    <a:pt x="1851439" y="0"/>
                  </a:lnTo>
                  <a:lnTo>
                    <a:pt x="18514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3925"/>
            <a:ext cx="5418455" cy="28016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16654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exec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rm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-f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temp.q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temp.a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exec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touch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temp.a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temp.q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exec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awk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$awkCode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all.q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Запуск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xgraph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графиками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окна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TCP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очереди:</a:t>
            </a:r>
            <a:endParaRPr sz="900" dirty="0">
              <a:latin typeface="Courier New"/>
              <a:cs typeface="Courier New"/>
            </a:endParaRPr>
          </a:p>
          <a:p>
            <a:pPr marL="12700" marR="5080" algn="just">
              <a:lnSpc>
                <a:spcPct val="144300"/>
              </a:lnSpc>
            </a:pP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exec 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xgraph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-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fg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green -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bg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blue -bb -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tk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-x time -t "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TCPRenoCWND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" 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WindowVsTimeRenoOne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&amp;</a:t>
            </a:r>
          </a:p>
          <a:p>
            <a:pPr marL="12700" marR="5080" algn="just">
              <a:lnSpc>
                <a:spcPct val="144300"/>
              </a:lnSpc>
            </a:pP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exec 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xgraph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-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fg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green -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bg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blue -bb -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tk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-x time -t "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TCPRenoCWND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" 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WindowVsTimeRenoAll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&amp;</a:t>
            </a:r>
          </a:p>
          <a:p>
            <a:pPr marL="12700" marR="5080" algn="just">
              <a:lnSpc>
                <a:spcPct val="144300"/>
              </a:lnSpc>
            </a:pP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exec 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xgraph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-bb -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tk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-x time -y queue 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temp.q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&amp;</a:t>
            </a:r>
          </a:p>
          <a:p>
            <a:pPr marL="12700" marR="5080" algn="just">
              <a:lnSpc>
                <a:spcPct val="144300"/>
              </a:lnSpc>
            </a:pP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exec 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xgraph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-bb -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tk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-x time -y queue 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temp.a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&amp;</a:t>
            </a:r>
          </a:p>
          <a:p>
            <a:pPr marL="12700" marR="5080" algn="just">
              <a:lnSpc>
                <a:spcPct val="144300"/>
              </a:lnSpc>
            </a:pP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exec 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nam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lang="en-US" sz="900" i="1" spc="10" dirty="0" err="1">
                <a:solidFill>
                  <a:srgbClr val="22373A"/>
                </a:solidFill>
                <a:latin typeface="Courier New"/>
                <a:cs typeface="Courier New"/>
              </a:rPr>
              <a:t>out.nam</a:t>
            </a: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 &amp;</a:t>
            </a:r>
          </a:p>
          <a:p>
            <a:pPr marL="12700" marR="5080" algn="just">
              <a:lnSpc>
                <a:spcPct val="144300"/>
              </a:lnSpc>
            </a:pPr>
            <a:r>
              <a:rPr lang="en-US" sz="900" i="1" spc="10" dirty="0">
                <a:solidFill>
                  <a:srgbClr val="22373A"/>
                </a:solidFill>
                <a:latin typeface="Courier New"/>
                <a:cs typeface="Courier New"/>
              </a:rPr>
              <a:t>exit 0</a:t>
            </a: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9/28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46813"/>
            <a:ext cx="4087495" cy="1806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65150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Формирование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файла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данными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размере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окна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TCP: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proc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plotWindow</a:t>
            </a:r>
            <a:r>
              <a:rPr sz="900" i="1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{tcpSource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file}</a:t>
            </a:r>
            <a:r>
              <a:rPr sz="900" i="1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global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ns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time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0.01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now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[$ns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now]</a:t>
            </a:r>
            <a:endParaRPr sz="900">
              <a:latin typeface="Courier New"/>
              <a:cs typeface="Courier New"/>
            </a:endParaRPr>
          </a:p>
          <a:p>
            <a:pPr marL="292735" marR="161544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cwnd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[$tcpSource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cwnd_]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puts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$file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"$now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$cwnd"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at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[expr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$now+$time]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"plotWindow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$tcpSource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$file"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10/28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2263140" cy="5080"/>
            </a:xfrm>
            <a:custGeom>
              <a:avLst/>
              <a:gdLst/>
              <a:ahLst/>
              <a:cxnLst/>
              <a:rect l="l" t="t" r="r" b="b"/>
              <a:pathLst>
                <a:path w="2263140" h="5079">
                  <a:moveTo>
                    <a:pt x="0" y="5060"/>
                  </a:moveTo>
                  <a:lnTo>
                    <a:pt x="0" y="0"/>
                  </a:lnTo>
                  <a:lnTo>
                    <a:pt x="2262861" y="0"/>
                  </a:lnTo>
                  <a:lnTo>
                    <a:pt x="22628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3925"/>
            <a:ext cx="3037205" cy="1015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25625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r1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[$ns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node]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r2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[$ns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node]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simplex-link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$r1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$r2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20Mb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15ms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RED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simplex-link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$r2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$r1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15Mb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20ms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DropTail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queue-limit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$r1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$r2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300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set</a:t>
            </a:r>
            <a:r>
              <a:rPr spc="30" dirty="0"/>
              <a:t> </a:t>
            </a:r>
            <a:r>
              <a:rPr dirty="0"/>
              <a:t>N</a:t>
            </a:r>
            <a:r>
              <a:rPr spc="30" dirty="0"/>
              <a:t> </a:t>
            </a:r>
            <a:r>
              <a:rPr lang="ru-RU" spc="-25" dirty="0"/>
              <a:t>2</a:t>
            </a:r>
            <a:r>
              <a:rPr spc="-25" dirty="0"/>
              <a:t>0</a:t>
            </a:r>
          </a:p>
          <a:p>
            <a:pPr marL="292735" marR="2663825" indent="-280670">
              <a:lnSpc>
                <a:spcPct val="144300"/>
              </a:lnSpc>
            </a:pPr>
            <a:r>
              <a:rPr dirty="0"/>
              <a:t>for</a:t>
            </a:r>
            <a:r>
              <a:rPr spc="35" dirty="0"/>
              <a:t> </a:t>
            </a:r>
            <a:r>
              <a:rPr dirty="0"/>
              <a:t>{set</a:t>
            </a:r>
            <a:r>
              <a:rPr spc="40" dirty="0"/>
              <a:t> </a:t>
            </a:r>
            <a:r>
              <a:rPr dirty="0"/>
              <a:t>i</a:t>
            </a:r>
            <a:r>
              <a:rPr spc="40" dirty="0"/>
              <a:t> </a:t>
            </a:r>
            <a:r>
              <a:rPr dirty="0"/>
              <a:t>0}</a:t>
            </a:r>
            <a:r>
              <a:rPr spc="35" dirty="0"/>
              <a:t> </a:t>
            </a:r>
            <a:r>
              <a:rPr dirty="0"/>
              <a:t>{$i</a:t>
            </a:r>
            <a:r>
              <a:rPr spc="40" dirty="0"/>
              <a:t> </a:t>
            </a:r>
            <a:r>
              <a:rPr dirty="0"/>
              <a:t>&lt;</a:t>
            </a:r>
            <a:r>
              <a:rPr spc="40" dirty="0"/>
              <a:t> </a:t>
            </a:r>
            <a:r>
              <a:rPr dirty="0"/>
              <a:t>$N}</a:t>
            </a:r>
            <a:r>
              <a:rPr spc="40" dirty="0"/>
              <a:t> </a:t>
            </a:r>
            <a:r>
              <a:rPr dirty="0"/>
              <a:t>{incr</a:t>
            </a:r>
            <a:r>
              <a:rPr spc="35" dirty="0"/>
              <a:t> </a:t>
            </a:r>
            <a:r>
              <a:rPr dirty="0"/>
              <a:t>i}</a:t>
            </a:r>
            <a:r>
              <a:rPr spc="40" dirty="0"/>
              <a:t> </a:t>
            </a:r>
            <a:r>
              <a:rPr spc="-50" dirty="0"/>
              <a:t>{ </a:t>
            </a:r>
            <a:r>
              <a:rPr dirty="0"/>
              <a:t>set</a:t>
            </a:r>
            <a:r>
              <a:rPr spc="55" dirty="0"/>
              <a:t> </a:t>
            </a:r>
            <a:r>
              <a:rPr dirty="0"/>
              <a:t>n1($i)</a:t>
            </a:r>
            <a:r>
              <a:rPr spc="55" dirty="0"/>
              <a:t> </a:t>
            </a:r>
            <a:r>
              <a:rPr dirty="0"/>
              <a:t>[$ns</a:t>
            </a:r>
            <a:r>
              <a:rPr spc="55" dirty="0"/>
              <a:t> </a:t>
            </a:r>
            <a:r>
              <a:rPr spc="-10" dirty="0"/>
              <a:t>node]</a:t>
            </a:r>
          </a:p>
          <a:p>
            <a:pPr marL="292735" marR="1473200">
              <a:lnSpc>
                <a:spcPct val="144300"/>
              </a:lnSpc>
            </a:pPr>
            <a:r>
              <a:rPr dirty="0"/>
              <a:t>$ns</a:t>
            </a:r>
            <a:r>
              <a:rPr spc="65" dirty="0"/>
              <a:t> </a:t>
            </a:r>
            <a:r>
              <a:rPr dirty="0"/>
              <a:t>duplex-link</a:t>
            </a:r>
            <a:r>
              <a:rPr spc="70" dirty="0"/>
              <a:t> </a:t>
            </a:r>
            <a:r>
              <a:rPr dirty="0"/>
              <a:t>$n1($i)</a:t>
            </a:r>
            <a:r>
              <a:rPr spc="70" dirty="0"/>
              <a:t> </a:t>
            </a:r>
            <a:r>
              <a:rPr dirty="0"/>
              <a:t>$r1</a:t>
            </a:r>
            <a:r>
              <a:rPr spc="70" dirty="0"/>
              <a:t> </a:t>
            </a:r>
            <a:r>
              <a:rPr dirty="0"/>
              <a:t>100Mb</a:t>
            </a:r>
            <a:r>
              <a:rPr spc="70" dirty="0"/>
              <a:t> </a:t>
            </a:r>
            <a:r>
              <a:rPr dirty="0"/>
              <a:t>20ms</a:t>
            </a:r>
            <a:r>
              <a:rPr spc="65" dirty="0"/>
              <a:t> </a:t>
            </a:r>
            <a:r>
              <a:rPr spc="-10" dirty="0"/>
              <a:t>DropTail </a:t>
            </a:r>
            <a:r>
              <a:rPr dirty="0"/>
              <a:t>set</a:t>
            </a:r>
            <a:r>
              <a:rPr spc="55" dirty="0"/>
              <a:t> </a:t>
            </a:r>
            <a:r>
              <a:rPr dirty="0"/>
              <a:t>n2($i)</a:t>
            </a:r>
            <a:r>
              <a:rPr spc="55" dirty="0"/>
              <a:t> </a:t>
            </a:r>
            <a:r>
              <a:rPr dirty="0"/>
              <a:t>[$ns</a:t>
            </a:r>
            <a:r>
              <a:rPr spc="55" dirty="0"/>
              <a:t> </a:t>
            </a:r>
            <a:r>
              <a:rPr spc="-10" dirty="0"/>
              <a:t>node]</a:t>
            </a:r>
          </a:p>
          <a:p>
            <a:pPr marL="292735">
              <a:lnSpc>
                <a:spcPct val="100000"/>
              </a:lnSpc>
              <a:spcBef>
                <a:spcPts val="475"/>
              </a:spcBef>
            </a:pPr>
            <a:r>
              <a:rPr dirty="0"/>
              <a:t>$ns</a:t>
            </a:r>
            <a:r>
              <a:rPr spc="65" dirty="0"/>
              <a:t> </a:t>
            </a:r>
            <a:r>
              <a:rPr dirty="0"/>
              <a:t>duplex-link</a:t>
            </a:r>
            <a:r>
              <a:rPr spc="70" dirty="0"/>
              <a:t> </a:t>
            </a:r>
            <a:r>
              <a:rPr dirty="0"/>
              <a:t>$n2($i)</a:t>
            </a:r>
            <a:r>
              <a:rPr spc="70" dirty="0"/>
              <a:t> </a:t>
            </a:r>
            <a:r>
              <a:rPr dirty="0"/>
              <a:t>$r2</a:t>
            </a:r>
            <a:r>
              <a:rPr spc="70" dirty="0"/>
              <a:t> </a:t>
            </a:r>
            <a:r>
              <a:rPr dirty="0"/>
              <a:t>100Mb</a:t>
            </a:r>
            <a:r>
              <a:rPr spc="70" dirty="0"/>
              <a:t> </a:t>
            </a:r>
            <a:r>
              <a:rPr dirty="0"/>
              <a:t>20ms</a:t>
            </a:r>
            <a:r>
              <a:rPr spc="65" dirty="0"/>
              <a:t> </a:t>
            </a:r>
            <a:r>
              <a:rPr spc="-10" dirty="0"/>
              <a:t>DropTail</a:t>
            </a:r>
          </a:p>
          <a:p>
            <a:pPr marL="292735" marR="5080" indent="-71120">
              <a:lnSpc>
                <a:spcPct val="144300"/>
              </a:lnSpc>
            </a:pPr>
            <a:r>
              <a:rPr dirty="0"/>
              <a:t>set</a:t>
            </a:r>
            <a:r>
              <a:rPr spc="-60" dirty="0"/>
              <a:t> </a:t>
            </a:r>
            <a:r>
              <a:rPr dirty="0"/>
              <a:t>tcp($i)</a:t>
            </a:r>
            <a:r>
              <a:rPr spc="-50" dirty="0"/>
              <a:t> </a:t>
            </a:r>
            <a:r>
              <a:rPr dirty="0"/>
              <a:t>[$ns</a:t>
            </a:r>
            <a:r>
              <a:rPr spc="-50" dirty="0"/>
              <a:t> </a:t>
            </a:r>
            <a:r>
              <a:rPr dirty="0"/>
              <a:t>create-connection</a:t>
            </a:r>
            <a:r>
              <a:rPr spc="-50" dirty="0"/>
              <a:t> </a:t>
            </a:r>
            <a:r>
              <a:rPr dirty="0"/>
              <a:t>TCP/Reno</a:t>
            </a:r>
            <a:r>
              <a:rPr spc="-50" dirty="0"/>
              <a:t> </a:t>
            </a:r>
            <a:r>
              <a:rPr dirty="0"/>
              <a:t>$n1($i)</a:t>
            </a:r>
            <a:r>
              <a:rPr spc="-50" dirty="0"/>
              <a:t> </a:t>
            </a:r>
            <a:r>
              <a:rPr dirty="0"/>
              <a:t>TCPSink</a:t>
            </a:r>
            <a:r>
              <a:rPr spc="-50" dirty="0"/>
              <a:t> </a:t>
            </a:r>
            <a:r>
              <a:rPr dirty="0"/>
              <a:t>$n2($i)</a:t>
            </a:r>
            <a:r>
              <a:rPr spc="-45" dirty="0"/>
              <a:t> </a:t>
            </a:r>
            <a:r>
              <a:rPr spc="-25" dirty="0"/>
              <a:t>$i] </a:t>
            </a:r>
            <a:r>
              <a:rPr dirty="0"/>
              <a:t>set</a:t>
            </a:r>
            <a:r>
              <a:rPr spc="95" dirty="0"/>
              <a:t> </a:t>
            </a:r>
            <a:r>
              <a:rPr dirty="0"/>
              <a:t>ftp($i)</a:t>
            </a:r>
            <a:r>
              <a:rPr spc="95" dirty="0"/>
              <a:t> </a:t>
            </a:r>
            <a:r>
              <a:rPr dirty="0"/>
              <a:t>[$tcp($i)</a:t>
            </a:r>
            <a:r>
              <a:rPr spc="95" dirty="0"/>
              <a:t> </a:t>
            </a:r>
            <a:r>
              <a:rPr dirty="0"/>
              <a:t>attach-source</a:t>
            </a:r>
            <a:r>
              <a:rPr spc="95" dirty="0"/>
              <a:t> </a:t>
            </a:r>
            <a:r>
              <a:rPr spc="-20" dirty="0"/>
              <a:t>FTP]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47588" y="2997970"/>
            <a:ext cx="224154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11/28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3925"/>
            <a:ext cx="4017645" cy="25984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Мониторинг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размера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окна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TCP:</a:t>
            </a:r>
            <a:endParaRPr sz="900">
              <a:latin typeface="Courier New"/>
              <a:cs typeface="Courier New"/>
            </a:endParaRPr>
          </a:p>
          <a:p>
            <a:pPr marL="12700" marR="63500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1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windowVsTimeOne</a:t>
            </a:r>
            <a:r>
              <a:rPr sz="900" i="1" spc="1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[open</a:t>
            </a:r>
            <a:r>
              <a:rPr sz="900" i="1" spc="1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WindowVsTimeRenoOne</a:t>
            </a:r>
            <a:r>
              <a:rPr sz="900" i="1" spc="1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35" dirty="0">
                <a:solidFill>
                  <a:srgbClr val="22373A"/>
                </a:solidFill>
                <a:latin typeface="Courier New"/>
                <a:cs typeface="Courier New"/>
              </a:rPr>
              <a:t>w]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1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windowVsTimeAll</a:t>
            </a:r>
            <a:r>
              <a:rPr sz="900" i="1" spc="1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[open</a:t>
            </a:r>
            <a:r>
              <a:rPr sz="900" i="1" spc="1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WindowVsTimeRenoAll</a:t>
            </a:r>
            <a:r>
              <a:rPr sz="900" i="1" spc="1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35" dirty="0">
                <a:solidFill>
                  <a:srgbClr val="22373A"/>
                </a:solidFill>
                <a:latin typeface="Courier New"/>
                <a:cs typeface="Courier New"/>
              </a:rPr>
              <a:t>w]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qmon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[$ns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monitor-queue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$r1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$r2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[open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qm.out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w]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0.1];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[$ns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link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$r1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$r2]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queue-sample-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timeout;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Мониторинг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очереди: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redq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[[$ns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link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$r1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$r2]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queue]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$redq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thresh_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75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$redq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maxthresh_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150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$redq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q_weight_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0.002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$redq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linterm_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12/28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2674620" cy="5080"/>
            </a:xfrm>
            <a:custGeom>
              <a:avLst/>
              <a:gdLst/>
              <a:ahLst/>
              <a:cxnLst/>
              <a:rect l="l" t="t" r="r" b="b"/>
              <a:pathLst>
                <a:path w="2674620" h="5079">
                  <a:moveTo>
                    <a:pt x="0" y="5060"/>
                  </a:moveTo>
                  <a:lnTo>
                    <a:pt x="0" y="0"/>
                  </a:lnTo>
                  <a:lnTo>
                    <a:pt x="2674282" y="0"/>
                  </a:lnTo>
                  <a:lnTo>
                    <a:pt x="267428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48998"/>
            <a:ext cx="3947795" cy="24003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r>
              <a:rPr sz="900" i="1" spc="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{set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i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0}</a:t>
            </a:r>
            <a:r>
              <a:rPr sz="900" i="1" spc="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{$i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&lt;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$N}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{incr</a:t>
            </a:r>
            <a:r>
              <a:rPr sz="900" i="1" spc="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i}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at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0.0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"$ftp($i)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start"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0.0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"plotWindow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$tcp($i)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$windowVsTimeAll"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0.0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"plotWindow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$tcp(1)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$windowVsTimeOne"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44300"/>
              </a:lnSpc>
              <a:spcBef>
                <a:spcPts val="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at-событие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для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планировщика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событий,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которое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запускает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процедуру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finish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через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20s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после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начала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моделирования</a:t>
            </a:r>
            <a:endParaRPr sz="900">
              <a:latin typeface="Courier New"/>
              <a:cs typeface="Courier New"/>
            </a:endParaRPr>
          </a:p>
          <a:p>
            <a:pPr marL="12700" marR="252603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20.0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"finish"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запуск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модели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run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13/28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77"/>
            <a:ext cx="2155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Выполнение</a:t>
            </a:r>
            <a:r>
              <a:rPr sz="1000" spc="1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лабораторной</a:t>
            </a:r>
            <a:r>
              <a:rPr sz="1000" spc="16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1921" y="2998307"/>
            <a:ext cx="2136775" cy="153247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55" dirty="0">
                <a:solidFill>
                  <a:srgbClr val="22373A"/>
                </a:solidFill>
                <a:latin typeface="Microsoft Sans Serif"/>
                <a:cs typeface="Microsoft Sans Serif"/>
              </a:rPr>
              <a:t>1:</a:t>
            </a:r>
            <a:r>
              <a:rPr sz="8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Схема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моделируемой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сети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при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 N=</a:t>
            </a:r>
            <a:r>
              <a:rPr lang="ru-RU" sz="850" spc="-25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14/28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23A96E-E081-464A-9412-F9ED4014CF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8" y="479425"/>
            <a:ext cx="4419600" cy="242798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77"/>
            <a:ext cx="2155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Выполнение</a:t>
            </a:r>
            <a:r>
              <a:rPr sz="1000" spc="1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лабораторной</a:t>
            </a:r>
            <a:r>
              <a:rPr sz="1000" spc="16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3086100" cy="5080"/>
            </a:xfrm>
            <a:custGeom>
              <a:avLst/>
              <a:gdLst/>
              <a:ahLst/>
              <a:cxnLst/>
              <a:rect l="l" t="t" r="r" b="b"/>
              <a:pathLst>
                <a:path w="3086100" h="5079">
                  <a:moveTo>
                    <a:pt x="0" y="5060"/>
                  </a:moveTo>
                  <a:lnTo>
                    <a:pt x="0" y="0"/>
                  </a:lnTo>
                  <a:lnTo>
                    <a:pt x="3085791" y="0"/>
                  </a:lnTo>
                  <a:lnTo>
                    <a:pt x="308579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15/28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4569" y="3017293"/>
            <a:ext cx="3551554" cy="153247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2:</a:t>
            </a:r>
            <a:r>
              <a:rPr sz="8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Изменение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размера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окна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55" dirty="0">
                <a:solidFill>
                  <a:srgbClr val="22373A"/>
                </a:solidFill>
                <a:latin typeface="Tahoma"/>
                <a:cs typeface="Tahoma"/>
              </a:rPr>
              <a:t>TCP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линке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40" dirty="0">
                <a:solidFill>
                  <a:srgbClr val="22373A"/>
                </a:solidFill>
                <a:latin typeface="Tahoma"/>
                <a:cs typeface="Tahoma"/>
              </a:rPr>
              <a:t>1-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го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источника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при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N=</a:t>
            </a:r>
            <a:r>
              <a:rPr lang="ru-RU" sz="850" spc="-2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850" dirty="0">
              <a:latin typeface="Tahoma"/>
              <a:cs typeface="Tahoma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647F868-9960-405C-80A1-E22340D8B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49" y="367863"/>
            <a:ext cx="2440102" cy="250912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77"/>
            <a:ext cx="2155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Выполнение</a:t>
            </a:r>
            <a:r>
              <a:rPr sz="1000" spc="1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лабораторной</a:t>
            </a:r>
            <a:r>
              <a:rPr sz="1000" spc="16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3291840" cy="5080"/>
            </a:xfrm>
            <a:custGeom>
              <a:avLst/>
              <a:gdLst/>
              <a:ahLst/>
              <a:cxnLst/>
              <a:rect l="l" t="t" r="r" b="b"/>
              <a:pathLst>
                <a:path w="3291840" h="5079">
                  <a:moveTo>
                    <a:pt x="0" y="5060"/>
                  </a:moveTo>
                  <a:lnTo>
                    <a:pt x="0" y="0"/>
                  </a:lnTo>
                  <a:lnTo>
                    <a:pt x="3291458" y="0"/>
                  </a:lnTo>
                  <a:lnTo>
                    <a:pt x="329145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2560" y="2707845"/>
            <a:ext cx="3295015" cy="1429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3:</a:t>
            </a:r>
            <a:r>
              <a:rPr sz="8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Изменение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размера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окна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55" dirty="0">
                <a:solidFill>
                  <a:srgbClr val="22373A"/>
                </a:solidFill>
                <a:latin typeface="Tahoma"/>
                <a:cs typeface="Tahoma"/>
              </a:rPr>
              <a:t>TCP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всех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источниках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при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N=</a:t>
            </a:r>
            <a:r>
              <a:rPr lang="ru-RU" sz="850" spc="-2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16/28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675CB2-99BF-407F-96D5-8DD1AD169E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12" y="426872"/>
            <a:ext cx="2016392" cy="209368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77"/>
            <a:ext cx="2155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Выполнение</a:t>
            </a:r>
            <a:r>
              <a:rPr sz="1000" spc="1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лабораторной</a:t>
            </a:r>
            <a:r>
              <a:rPr sz="1000" spc="16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3497579" cy="5080"/>
            </a:xfrm>
            <a:custGeom>
              <a:avLst/>
              <a:gdLst/>
              <a:ahLst/>
              <a:cxnLst/>
              <a:rect l="l" t="t" r="r" b="b"/>
              <a:pathLst>
                <a:path w="3497579" h="5079">
                  <a:moveTo>
                    <a:pt x="0" y="5060"/>
                  </a:moveTo>
                  <a:lnTo>
                    <a:pt x="0" y="0"/>
                  </a:lnTo>
                  <a:lnTo>
                    <a:pt x="3497212" y="0"/>
                  </a:lnTo>
                  <a:lnTo>
                    <a:pt x="34972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29245" y="2982952"/>
            <a:ext cx="3502025" cy="153247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4:</a:t>
            </a:r>
            <a:r>
              <a:rPr sz="8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Изменение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размера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длины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очереди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линке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60" dirty="0">
                <a:solidFill>
                  <a:srgbClr val="22373A"/>
                </a:solidFill>
                <a:latin typeface="Tahoma"/>
                <a:cs typeface="Tahoma"/>
              </a:rPr>
              <a:t>(R1–R2)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при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N=</a:t>
            </a:r>
            <a:r>
              <a:rPr lang="ru-RU" sz="850" spc="-2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2531" y="2992643"/>
            <a:ext cx="249554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17/28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E3A1A2-6D00-4078-B53D-7A7713BCE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443411"/>
            <a:ext cx="2286000" cy="235802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77"/>
            <a:ext cx="2155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Выполнение</a:t>
            </a:r>
            <a:r>
              <a:rPr sz="1000" spc="1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лабораторной</a:t>
            </a:r>
            <a:r>
              <a:rPr sz="1000" spc="16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3703320" cy="5080"/>
            </a:xfrm>
            <a:custGeom>
              <a:avLst/>
              <a:gdLst/>
              <a:ahLst/>
              <a:cxnLst/>
              <a:rect l="l" t="t" r="r" b="b"/>
              <a:pathLst>
                <a:path w="3703320" h="5079">
                  <a:moveTo>
                    <a:pt x="0" y="5060"/>
                  </a:moveTo>
                  <a:lnTo>
                    <a:pt x="0" y="0"/>
                  </a:lnTo>
                  <a:lnTo>
                    <a:pt x="3702879" y="0"/>
                  </a:lnTo>
                  <a:lnTo>
                    <a:pt x="37028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0259" y="2955952"/>
            <a:ext cx="3940175" cy="153247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5:</a:t>
            </a:r>
            <a:r>
              <a:rPr sz="8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Изменение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размера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средней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длины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очереди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линке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60" dirty="0">
                <a:solidFill>
                  <a:srgbClr val="22373A"/>
                </a:solidFill>
                <a:latin typeface="Tahoma"/>
                <a:cs typeface="Tahoma"/>
              </a:rPr>
              <a:t>(R1–R2)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при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N=</a:t>
            </a:r>
            <a:r>
              <a:rPr lang="ru-RU" sz="850" spc="-2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18/28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F17A27-24F0-488B-BE65-7F806B3360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30" y="460771"/>
            <a:ext cx="2252340" cy="232330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3491" y="1321935"/>
            <a:ext cx="974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Информация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6191" y="1664087"/>
            <a:ext cx="2588260" cy="5080"/>
            <a:chOff x="1586191" y="1664087"/>
            <a:chExt cx="2588260" cy="5080"/>
          </a:xfrm>
        </p:grpSpPr>
        <p:sp>
          <p:nvSpPr>
            <p:cNvPr id="5" name="object 5"/>
            <p:cNvSpPr/>
            <p:nvPr/>
          </p:nvSpPr>
          <p:spPr>
            <a:xfrm>
              <a:off x="1586191" y="1664087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6191" y="1664087"/>
              <a:ext cx="92710" cy="5080"/>
            </a:xfrm>
            <a:custGeom>
              <a:avLst/>
              <a:gdLst/>
              <a:ahLst/>
              <a:cxnLst/>
              <a:rect l="l" t="t" r="r" b="b"/>
              <a:pathLst>
                <a:path w="92710" h="5080">
                  <a:moveTo>
                    <a:pt x="0" y="5060"/>
                  </a:moveTo>
                  <a:lnTo>
                    <a:pt x="0" y="0"/>
                  </a:lnTo>
                  <a:lnTo>
                    <a:pt x="92432" y="0"/>
                  </a:lnTo>
                  <a:lnTo>
                    <a:pt x="924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3909060" cy="5080"/>
            </a:xfrm>
            <a:custGeom>
              <a:avLst/>
              <a:gdLst/>
              <a:ahLst/>
              <a:cxnLst/>
              <a:rect l="l" t="t" r="r" b="b"/>
              <a:pathLst>
                <a:path w="3909060" h="5079">
                  <a:moveTo>
                    <a:pt x="0" y="5060"/>
                  </a:moveTo>
                  <a:lnTo>
                    <a:pt x="0" y="0"/>
                  </a:lnTo>
                  <a:lnTo>
                    <a:pt x="3908634" y="0"/>
                  </a:lnTo>
                  <a:lnTo>
                    <a:pt x="39086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39204"/>
            <a:ext cx="2546985" cy="12128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#!/usr/bin/gnuplot</a:t>
            </a:r>
            <a:r>
              <a:rPr sz="900" i="1" spc="2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persist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текстовую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кодировку,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тип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терминала,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тип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размер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шрифта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encoding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utf8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term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pngcairo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font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"Helvetica,9"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19/28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4114800" cy="5080"/>
            </a:xfrm>
            <a:custGeom>
              <a:avLst/>
              <a:gdLst/>
              <a:ahLst/>
              <a:cxnLst/>
              <a:rect l="l" t="t" r="r" b="b"/>
              <a:pathLst>
                <a:path w="4114800" h="5079">
                  <a:moveTo>
                    <a:pt x="0" y="5060"/>
                  </a:moveTo>
                  <a:lnTo>
                    <a:pt x="0" y="0"/>
                  </a:lnTo>
                  <a:lnTo>
                    <a:pt x="4114300" y="0"/>
                  </a:lnTo>
                  <a:lnTo>
                    <a:pt x="411430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3925"/>
            <a:ext cx="5208270" cy="2650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86100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выходной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файл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графика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out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'window_1.png'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название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графика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title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"Изменение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размера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окна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TCP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линке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1-го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источника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при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N=</a:t>
            </a:r>
            <a:r>
              <a:rPr lang="ru-RU"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2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0"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подписи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осей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графика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xlabel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"t[s]"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font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"Helvetica,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10"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ylabel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"CWND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[pkt]"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font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"Helvetica,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10"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построение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графика,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используя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значения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1-го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2-го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столбцов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файла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WindowVsTimeRenoOne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plot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"WindowVsTimeRenoOne"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using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($1):($2)</a:t>
            </a:r>
            <a:r>
              <a:rPr sz="900" i="1" spc="-9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with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lines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title</a:t>
            </a:r>
            <a:r>
              <a:rPr sz="900" i="1" spc="-9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"Размер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окна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TCP"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20/28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4320540" cy="5080"/>
            </a:xfrm>
            <a:custGeom>
              <a:avLst/>
              <a:gdLst/>
              <a:ahLst/>
              <a:cxnLst/>
              <a:rect l="l" t="t" r="r" b="b"/>
              <a:pathLst>
                <a:path w="4320540" h="5079">
                  <a:moveTo>
                    <a:pt x="0" y="5060"/>
                  </a:moveTo>
                  <a:lnTo>
                    <a:pt x="0" y="0"/>
                  </a:lnTo>
                  <a:lnTo>
                    <a:pt x="4320055" y="0"/>
                  </a:lnTo>
                  <a:lnTo>
                    <a:pt x="432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42380"/>
            <a:ext cx="5208270" cy="18293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86100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выходной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файл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графика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out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'window_2.png'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название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графика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214495" algn="l"/>
              </a:tabLst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title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"Изменение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размера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окна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TCP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всех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источниках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	при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N=</a:t>
            </a:r>
            <a:r>
              <a:rPr lang="ru-RU"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2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0"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построение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графика,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используя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значения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1-го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2-го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столбцов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файла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WindowVsTimeRenoAll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plot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"WindowVsTimeRenoAll"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using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($1):($2)</a:t>
            </a:r>
            <a:r>
              <a:rPr sz="900" i="1" spc="-9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with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lines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title</a:t>
            </a:r>
            <a:r>
              <a:rPr sz="900" i="1" spc="-9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"Размер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окна</a:t>
            </a:r>
            <a:r>
              <a:rPr sz="900" i="1" spc="-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TCP"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21/28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4526280" cy="5080"/>
            </a:xfrm>
            <a:custGeom>
              <a:avLst/>
              <a:gdLst/>
              <a:ahLst/>
              <a:cxnLst/>
              <a:rect l="l" t="t" r="r" b="b"/>
              <a:pathLst>
                <a:path w="4526280" h="5079">
                  <a:moveTo>
                    <a:pt x="0" y="5060"/>
                  </a:moveTo>
                  <a:lnTo>
                    <a:pt x="0" y="0"/>
                  </a:lnTo>
                  <a:lnTo>
                    <a:pt x="4525809" y="0"/>
                  </a:lnTo>
                  <a:lnTo>
                    <a:pt x="45258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3925"/>
            <a:ext cx="4928235" cy="2598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06065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выходной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файл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графика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out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'queue.png'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название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графика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title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"Изменение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размера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длины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очереди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линке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(R1–R2)"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подписи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осей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графика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xlabel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"t[s]"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font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"Helvetica,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10"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ylabel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"Queue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Length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[pkt]"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font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"Helvetica,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10"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10566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построение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графика,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используя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значения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1-го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2-го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столбцов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файла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temp.q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plot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"temp.q"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using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($1):($2)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with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lines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title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"Текущая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длина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очереди"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22/28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4732020" cy="5080"/>
            </a:xfrm>
            <a:custGeom>
              <a:avLst/>
              <a:gdLst/>
              <a:ahLst/>
              <a:cxnLst/>
              <a:rect l="l" t="t" r="r" b="b"/>
              <a:pathLst>
                <a:path w="4732020" h="5079">
                  <a:moveTo>
                    <a:pt x="0" y="5060"/>
                  </a:moveTo>
                  <a:lnTo>
                    <a:pt x="0" y="0"/>
                  </a:lnTo>
                  <a:lnTo>
                    <a:pt x="4731476" y="0"/>
                  </a:lnTo>
                  <a:lnTo>
                    <a:pt x="47314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3925"/>
            <a:ext cx="4787900" cy="240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66365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выходной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файл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графика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out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'av_queue.png'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задаём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название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графика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title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"Изменение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размера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средней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длины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очереди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линке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(R1–R2)"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подписи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осей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графика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xlabel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"t[s]"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font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"Helvetica,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10"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ylabel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"Queue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Avg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Length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[pkt]"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font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"Helvetica,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10"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96596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построение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графика,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используя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значения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1-го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и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2-го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столбцов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файла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temp.a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830532"/>
            <a:ext cx="4928235" cy="18923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plot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"temp.a"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using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($1):($2)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with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lines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title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"Средняя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длина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очереди"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23/28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77"/>
            <a:ext cx="2155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Выполнение</a:t>
            </a:r>
            <a:r>
              <a:rPr sz="1000" spc="1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лабораторной</a:t>
            </a:r>
            <a:r>
              <a:rPr sz="1000" spc="16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2311400"/>
            <a:chOff x="0" y="358819"/>
            <a:chExt cx="5760085" cy="231140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4937760" cy="5080"/>
            </a:xfrm>
            <a:custGeom>
              <a:avLst/>
              <a:gdLst/>
              <a:ahLst/>
              <a:cxnLst/>
              <a:rect l="l" t="t" r="r" b="b"/>
              <a:pathLst>
                <a:path w="4937760" h="5079">
                  <a:moveTo>
                    <a:pt x="0" y="5060"/>
                  </a:moveTo>
                  <a:lnTo>
                    <a:pt x="0" y="0"/>
                  </a:lnTo>
                  <a:lnTo>
                    <a:pt x="4937231" y="0"/>
                  </a:lnTo>
                  <a:lnTo>
                    <a:pt x="49372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7967" y="405935"/>
              <a:ext cx="3024073" cy="226413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02550" y="2826031"/>
            <a:ext cx="3555365" cy="153247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6:</a:t>
            </a:r>
            <a:r>
              <a:rPr sz="8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Изменение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размера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окна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55" dirty="0">
                <a:solidFill>
                  <a:srgbClr val="22373A"/>
                </a:solidFill>
                <a:latin typeface="Tahoma"/>
                <a:cs typeface="Tahoma"/>
              </a:rPr>
              <a:t>TCP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линке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40" dirty="0">
                <a:solidFill>
                  <a:srgbClr val="22373A"/>
                </a:solidFill>
                <a:latin typeface="Tahoma"/>
                <a:cs typeface="Tahoma"/>
              </a:rPr>
              <a:t>1-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го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источника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при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N=</a:t>
            </a:r>
            <a:r>
              <a:rPr lang="ru-RU" sz="850" spc="-2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24/28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51754C-DA52-4D4A-A0C1-3EB27078C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79" y="460770"/>
            <a:ext cx="2974693" cy="223101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77"/>
            <a:ext cx="2155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Выполнение</a:t>
            </a:r>
            <a:r>
              <a:rPr sz="1000" spc="1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лабораторной</a:t>
            </a:r>
            <a:r>
              <a:rPr sz="1000" spc="16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5143500" cy="5080"/>
            </a:xfrm>
            <a:custGeom>
              <a:avLst/>
              <a:gdLst/>
              <a:ahLst/>
              <a:cxnLst/>
              <a:rect l="l" t="t" r="r" b="b"/>
              <a:pathLst>
                <a:path w="5143500" h="5079">
                  <a:moveTo>
                    <a:pt x="0" y="5060"/>
                  </a:moveTo>
                  <a:lnTo>
                    <a:pt x="0" y="0"/>
                  </a:lnTo>
                  <a:lnTo>
                    <a:pt x="5142898" y="0"/>
                  </a:lnTo>
                  <a:lnTo>
                    <a:pt x="514289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6827" y="2838795"/>
            <a:ext cx="3286760" cy="153247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Microsoft Sans Serif"/>
                <a:cs typeface="Microsoft Sans Serif"/>
              </a:rPr>
              <a:t>7:</a:t>
            </a:r>
            <a:r>
              <a:rPr sz="8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Изменение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размера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окна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55" dirty="0">
                <a:solidFill>
                  <a:srgbClr val="22373A"/>
                </a:solidFill>
                <a:latin typeface="Tahoma"/>
                <a:cs typeface="Tahoma"/>
              </a:rPr>
              <a:t>TCP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всех источниках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при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N=</a:t>
            </a:r>
            <a:r>
              <a:rPr lang="ru-RU" sz="850" spc="-2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6247" y="2992643"/>
            <a:ext cx="235585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25/28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7FBD09-4240-498E-8C85-C9A9BE89C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536575"/>
            <a:ext cx="2895600" cy="21717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2318385"/>
            <a:chOff x="0" y="358819"/>
            <a:chExt cx="5760085" cy="2318385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5349240" cy="5080"/>
            </a:xfrm>
            <a:custGeom>
              <a:avLst/>
              <a:gdLst/>
              <a:ahLst/>
              <a:cxnLst/>
              <a:rect l="l" t="t" r="r" b="b"/>
              <a:pathLst>
                <a:path w="5349240" h="5079">
                  <a:moveTo>
                    <a:pt x="0" y="5060"/>
                  </a:moveTo>
                  <a:lnTo>
                    <a:pt x="0" y="0"/>
                  </a:lnTo>
                  <a:lnTo>
                    <a:pt x="5348652" y="0"/>
                  </a:lnTo>
                  <a:lnTo>
                    <a:pt x="53486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7993" y="405939"/>
              <a:ext cx="3024019" cy="22709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28229" y="2843215"/>
            <a:ext cx="3503929" cy="1429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8:</a:t>
            </a:r>
            <a:r>
              <a:rPr sz="8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Изменение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размера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длины очереди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линке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60" dirty="0">
                <a:solidFill>
                  <a:srgbClr val="22373A"/>
                </a:solidFill>
                <a:latin typeface="Tahoma"/>
                <a:cs typeface="Tahoma"/>
              </a:rPr>
              <a:t>(R1–R2)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при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N=</a:t>
            </a:r>
            <a:r>
              <a:rPr lang="ru-RU" sz="850" spc="-2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3072" y="2992643"/>
            <a:ext cx="238760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26/28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87C9A2-9E99-4F96-8CD1-1EF1407E8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87" y="490591"/>
            <a:ext cx="3018226" cy="226366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2326005"/>
            <a:chOff x="0" y="358819"/>
            <a:chExt cx="5760085" cy="2326005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5554345" cy="5080"/>
            </a:xfrm>
            <a:custGeom>
              <a:avLst/>
              <a:gdLst/>
              <a:ahLst/>
              <a:cxnLst/>
              <a:rect l="l" t="t" r="r" b="b"/>
              <a:pathLst>
                <a:path w="5554345" h="5079">
                  <a:moveTo>
                    <a:pt x="0" y="5060"/>
                  </a:moveTo>
                  <a:lnTo>
                    <a:pt x="0" y="0"/>
                  </a:lnTo>
                  <a:lnTo>
                    <a:pt x="5554319" y="0"/>
                  </a:lnTo>
                  <a:lnTo>
                    <a:pt x="55543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005" y="405928"/>
              <a:ext cx="3023983" cy="22786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8989" y="2850911"/>
            <a:ext cx="3942715" cy="1429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9:</a:t>
            </a:r>
            <a:r>
              <a:rPr sz="8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Изменение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размера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средней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длины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очереди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линке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60" dirty="0">
                <a:solidFill>
                  <a:srgbClr val="22373A"/>
                </a:solidFill>
                <a:latin typeface="Tahoma"/>
                <a:cs typeface="Tahoma"/>
              </a:rPr>
              <a:t>(R1–R2)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при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N=</a:t>
            </a:r>
            <a:r>
              <a:rPr lang="ru-RU" sz="850" spc="-20" dirty="0">
                <a:solidFill>
                  <a:srgbClr val="22373A"/>
                </a:solidFill>
                <a:latin typeface="Tahoma"/>
                <a:cs typeface="Tahoma"/>
              </a:rPr>
              <a:t>20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27/28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0E6B66D-6DE9-40D6-BFA4-CE670E8ED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04" y="405928"/>
            <a:ext cx="3243992" cy="243299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Выводы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36513"/>
            <a:ext cx="4993640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4300"/>
              </a:lnSpc>
              <a:spcBef>
                <a:spcPts val="95"/>
              </a:spcBef>
            </a:pP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результате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выполнения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данной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лабораторной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работы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была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разработана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имитационная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модель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пакете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NS-</a:t>
            </a:r>
            <a:r>
              <a:rPr sz="900" spc="-90" dirty="0">
                <a:solidFill>
                  <a:srgbClr val="22373A"/>
                </a:solidFill>
                <a:latin typeface="Tahoma"/>
                <a:cs typeface="Tahoma"/>
              </a:rPr>
              <a:t>2,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построены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графики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изменения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размера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окна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90" dirty="0">
                <a:solidFill>
                  <a:srgbClr val="22373A"/>
                </a:solidFill>
                <a:latin typeface="Tahoma"/>
                <a:cs typeface="Tahoma"/>
              </a:rPr>
              <a:t>TCP,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изменения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длины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очереди</a:t>
            </a:r>
            <a:r>
              <a:rPr sz="9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средней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длины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очереди.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28/28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Докладчик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0" y="5060"/>
                  </a:moveTo>
                  <a:lnTo>
                    <a:pt x="0" y="0"/>
                  </a:lnTo>
                  <a:lnTo>
                    <a:pt x="822842" y="0"/>
                  </a:lnTo>
                  <a:lnTo>
                    <a:pt x="822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3351" y="1095479"/>
            <a:ext cx="2414270" cy="10153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4935" indent="-102235">
              <a:lnSpc>
                <a:spcPct val="100000"/>
              </a:lnSpc>
              <a:spcBef>
                <a:spcPts val="570"/>
              </a:spcBef>
              <a:buChar char="•"/>
              <a:tabLst>
                <a:tab pos="114935" algn="l"/>
              </a:tabLst>
            </a:pPr>
            <a:r>
              <a:rPr lang="ru-RU"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Игнатенкова Варвара Николаевна</a:t>
            </a:r>
            <a:endParaRPr sz="900" dirty="0">
              <a:latin typeface="Microsoft Sans Serif"/>
              <a:cs typeface="Microsoft Sans Serif"/>
            </a:endParaRPr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студентка</a:t>
            </a:r>
            <a:endParaRPr sz="900" dirty="0">
              <a:latin typeface="Microsoft Sans Serif"/>
              <a:cs typeface="Microsoft Sans Serif"/>
            </a:endParaRPr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Российский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университет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дружбы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народов</a:t>
            </a:r>
            <a:endParaRPr sz="900" dirty="0">
              <a:latin typeface="Microsoft Sans Serif"/>
              <a:cs typeface="Microsoft Sans Serif"/>
            </a:endParaRPr>
          </a:p>
          <a:p>
            <a:pPr marL="114935" indent="-102235">
              <a:lnSpc>
                <a:spcPct val="100000"/>
              </a:lnSpc>
              <a:spcBef>
                <a:spcPts val="475"/>
              </a:spcBef>
              <a:buChar char="•"/>
              <a:tabLst>
                <a:tab pos="114935" algn="l"/>
              </a:tabLst>
            </a:pP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/>
              </a:rPr>
              <a:t>1</a:t>
            </a:r>
            <a:r>
              <a:rPr lang="ru-RU" sz="9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/>
              </a:rPr>
              <a:t>132226497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/>
              </a:rPr>
              <a:t>@pfur.ru</a:t>
            </a:r>
            <a:endParaRPr sz="900" dirty="0">
              <a:latin typeface="Microsoft Sans Serif"/>
              <a:cs typeface="Microsoft Sans Serif"/>
            </a:endParaRPr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lang="en-US"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https://github.com/vnignatenkovarudn</a:t>
            </a:r>
            <a:endParaRPr lang="en-US" sz="900" dirty="0">
              <a:latin typeface="Microsoft Sans Serif"/>
              <a:cs typeface="Microsoft Sans Serif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9D3D48-4C88-4A0B-906D-0D61CEB8E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676868" y="870621"/>
            <a:ext cx="1922146" cy="144161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77"/>
            <a:ext cx="793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Цель</a:t>
            </a:r>
            <a:r>
              <a:rPr sz="1000" spc="-3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617220" cy="5080"/>
            </a:xfrm>
            <a:custGeom>
              <a:avLst/>
              <a:gdLst/>
              <a:ahLst/>
              <a:cxnLst/>
              <a:rect l="l" t="t" r="r" b="b"/>
              <a:pathLst>
                <a:path w="617220" h="5079">
                  <a:moveTo>
                    <a:pt x="0" y="5060"/>
                  </a:moveTo>
                  <a:lnTo>
                    <a:pt x="0" y="0"/>
                  </a:lnTo>
                  <a:lnTo>
                    <a:pt x="617175" y="0"/>
                  </a:lnTo>
                  <a:lnTo>
                    <a:pt x="6171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94671"/>
            <a:ext cx="308864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Выполнить</a:t>
            </a:r>
            <a:r>
              <a:rPr sz="9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задание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для</a:t>
            </a:r>
            <a:r>
              <a:rPr sz="9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самостоятельного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выполнения.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77"/>
            <a:ext cx="5219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Задание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0" y="5060"/>
                  </a:moveTo>
                  <a:lnTo>
                    <a:pt x="0" y="0"/>
                  </a:lnTo>
                  <a:lnTo>
                    <a:pt x="822842" y="0"/>
                  </a:lnTo>
                  <a:lnTo>
                    <a:pt x="822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9849" y="1138647"/>
            <a:ext cx="4753610" cy="10153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67640" indent="-14287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6764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Для</a:t>
            </a:r>
            <a:r>
              <a:rPr sz="900" spc="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приведённой</a:t>
            </a:r>
            <a:r>
              <a:rPr sz="9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схемы</a:t>
            </a:r>
            <a:r>
              <a:rPr sz="9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разработать</a:t>
            </a:r>
            <a:r>
              <a:rPr sz="9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имитационную</a:t>
            </a:r>
            <a:r>
              <a:rPr sz="900" spc="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модель</a:t>
            </a:r>
            <a:r>
              <a:rPr sz="9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пакете</a:t>
            </a:r>
            <a:r>
              <a:rPr sz="9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NS-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2;</a:t>
            </a:r>
            <a:endParaRPr sz="900">
              <a:latin typeface="Tahoma"/>
              <a:cs typeface="Tahoma"/>
            </a:endParaRPr>
          </a:p>
          <a:p>
            <a:pPr marL="168275" indent="-15113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68275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Построить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график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изменения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размера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окна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TCP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(в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Xgraph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GNUPlot);</a:t>
            </a:r>
            <a:endParaRPr sz="900">
              <a:latin typeface="Tahoma"/>
              <a:cs typeface="Tahoma"/>
            </a:endParaRPr>
          </a:p>
          <a:p>
            <a:pPr marL="167005" marR="5080" indent="-151130">
              <a:lnSpc>
                <a:spcPct val="144300"/>
              </a:lnSpc>
              <a:buAutoNum type="arabicPeriod"/>
              <a:tabLst>
                <a:tab pos="167005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Построить</a:t>
            </a:r>
            <a:r>
              <a:rPr sz="9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график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изменения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длины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очереди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средней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длины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очереди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первом маршрутизаторе;</a:t>
            </a:r>
            <a:endParaRPr sz="900">
              <a:latin typeface="Tahoma"/>
              <a:cs typeface="Tahoma"/>
            </a:endParaRPr>
          </a:p>
          <a:p>
            <a:pPr marL="168275" indent="-155575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168275" algn="l"/>
              </a:tabLst>
            </a:pP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Оформить</a:t>
            </a:r>
            <a:r>
              <a:rPr sz="9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отчёт</a:t>
            </a:r>
            <a:r>
              <a:rPr sz="9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о</a:t>
            </a:r>
            <a:r>
              <a:rPr sz="9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выполненной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работе.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1028700" cy="5080"/>
            </a:xfrm>
            <a:custGeom>
              <a:avLst/>
              <a:gdLst/>
              <a:ahLst/>
              <a:cxnLst/>
              <a:rect l="l" t="t" r="r" b="b"/>
              <a:pathLst>
                <a:path w="1028700" h="5079">
                  <a:moveTo>
                    <a:pt x="0" y="5060"/>
                  </a:moveTo>
                  <a:lnTo>
                    <a:pt x="0" y="0"/>
                  </a:lnTo>
                  <a:lnTo>
                    <a:pt x="1028597" y="0"/>
                  </a:lnTo>
                  <a:lnTo>
                    <a:pt x="1028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50134"/>
            <a:ext cx="5051425" cy="1849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Описание</a:t>
            </a:r>
            <a:r>
              <a:rPr sz="900" spc="1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моделируемой</a:t>
            </a:r>
            <a:r>
              <a:rPr sz="900" spc="1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сети:</a:t>
            </a:r>
            <a:endParaRPr sz="900">
              <a:latin typeface="Tahoma"/>
              <a:cs typeface="Tahoma"/>
            </a:endParaRPr>
          </a:p>
          <a:p>
            <a:pPr marL="289560" marR="132080" indent="-103505">
              <a:lnSpc>
                <a:spcPct val="144300"/>
              </a:lnSpc>
              <a:spcBef>
                <a:spcPts val="780"/>
              </a:spcBef>
              <a:buChar char="•"/>
              <a:tabLst>
                <a:tab pos="28956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сеть</a:t>
            </a:r>
            <a:r>
              <a:rPr sz="9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состоит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из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N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TCP-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источников,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N</a:t>
            </a:r>
            <a:r>
              <a:rPr sz="9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TCP-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приёмников,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двух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маршрутизаторов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Tahoma"/>
                <a:cs typeface="Tahoma"/>
              </a:rPr>
              <a:t>R1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R2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между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источниками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приёмниками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(N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90" dirty="0">
                <a:solidFill>
                  <a:srgbClr val="22373A"/>
                </a:solidFill>
                <a:latin typeface="Tahoma"/>
                <a:cs typeface="Tahoma"/>
              </a:rPr>
              <a:t>—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не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менее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20);</a:t>
            </a:r>
            <a:endParaRPr sz="900">
              <a:latin typeface="Tahoma"/>
              <a:cs typeface="Tahoma"/>
            </a:endParaRPr>
          </a:p>
          <a:p>
            <a:pPr marL="289560" marR="5080" indent="-103505">
              <a:lnSpc>
                <a:spcPct val="144300"/>
              </a:lnSpc>
              <a:buChar char="•"/>
              <a:tabLst>
                <a:tab pos="28956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между</a:t>
            </a:r>
            <a:r>
              <a:rPr sz="9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TCP-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источниками</a:t>
            </a:r>
            <a:r>
              <a:rPr sz="9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первым</a:t>
            </a:r>
            <a:r>
              <a:rPr sz="9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маршрутизатором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установлены</a:t>
            </a:r>
            <a:r>
              <a:rPr sz="9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дуплексные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соединения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пропускной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способностью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100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Мбит/с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задержкой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20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мс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очередью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типа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DropTail;</a:t>
            </a:r>
            <a:endParaRPr sz="900">
              <a:latin typeface="Tahoma"/>
              <a:cs typeface="Tahoma"/>
            </a:endParaRPr>
          </a:p>
          <a:p>
            <a:pPr marL="289560" marR="5080" indent="-103505">
              <a:lnSpc>
                <a:spcPct val="144300"/>
              </a:lnSpc>
              <a:buChar char="•"/>
              <a:tabLst>
                <a:tab pos="28956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между</a:t>
            </a:r>
            <a:r>
              <a:rPr sz="9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TCP-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приёмниками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вторым</a:t>
            </a:r>
            <a:r>
              <a:rPr sz="9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маршрутизатором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установлены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дуплексные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соединения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пропускной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способностью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100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Мбит/с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задержкой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20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мс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очередью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типа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DropTail;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1234440" cy="5080"/>
            </a:xfrm>
            <a:custGeom>
              <a:avLst/>
              <a:gdLst/>
              <a:ahLst/>
              <a:cxnLst/>
              <a:rect l="l" t="t" r="r" b="b"/>
              <a:pathLst>
                <a:path w="1234440" h="5079">
                  <a:moveTo>
                    <a:pt x="0" y="5060"/>
                  </a:moveTo>
                  <a:lnTo>
                    <a:pt x="0" y="0"/>
                  </a:lnTo>
                  <a:lnTo>
                    <a:pt x="1234263" y="0"/>
                  </a:lnTo>
                  <a:lnTo>
                    <a:pt x="12342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5960" y="841797"/>
            <a:ext cx="4933950" cy="1609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970" marR="30480" indent="-103505">
              <a:lnSpc>
                <a:spcPct val="144300"/>
              </a:lnSpc>
              <a:spcBef>
                <a:spcPts val="95"/>
              </a:spcBef>
              <a:buChar char="•"/>
              <a:tabLst>
                <a:tab pos="14097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между</a:t>
            </a:r>
            <a:r>
              <a:rPr sz="900" spc="11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маршрутизаторами</a:t>
            </a:r>
            <a:r>
              <a:rPr sz="900" spc="11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установлено</a:t>
            </a:r>
            <a:r>
              <a:rPr sz="9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симплексное</a:t>
            </a:r>
            <a:r>
              <a:rPr sz="900" spc="11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соединение</a:t>
            </a:r>
            <a:r>
              <a:rPr sz="900" spc="11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Tahoma"/>
                <a:cs typeface="Tahoma"/>
              </a:rPr>
              <a:t>(R1–R2)</a:t>
            </a:r>
            <a:r>
              <a:rPr sz="9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11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пропускной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способностью</a:t>
            </a:r>
            <a:r>
              <a:rPr sz="9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20</a:t>
            </a:r>
            <a:r>
              <a:rPr sz="9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Мбит/с</a:t>
            </a:r>
            <a:r>
              <a:rPr sz="900" spc="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задержкой</a:t>
            </a:r>
            <a:r>
              <a:rPr sz="900" spc="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80" dirty="0">
                <a:solidFill>
                  <a:srgbClr val="22373A"/>
                </a:solidFill>
                <a:latin typeface="Tahoma"/>
                <a:cs typeface="Tahoma"/>
              </a:rPr>
              <a:t>15</a:t>
            </a:r>
            <a:r>
              <a:rPr sz="9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мс</a:t>
            </a:r>
            <a:r>
              <a:rPr sz="900" spc="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очередью</a:t>
            </a:r>
            <a:r>
              <a:rPr sz="9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типа</a:t>
            </a:r>
            <a:r>
              <a:rPr sz="900" spc="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Tahoma"/>
                <a:cs typeface="Tahoma"/>
              </a:rPr>
              <a:t>RED,</a:t>
            </a:r>
            <a:r>
              <a:rPr sz="9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размером</a:t>
            </a:r>
            <a:r>
              <a:rPr sz="900" spc="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буфера</a:t>
            </a:r>
            <a:r>
              <a:rPr sz="9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300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пакетов;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обратную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сторону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90" dirty="0">
                <a:solidFill>
                  <a:srgbClr val="22373A"/>
                </a:solidFill>
                <a:latin typeface="Tahoma"/>
                <a:cs typeface="Tahoma"/>
              </a:rPr>
              <a:t>—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симплексное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соединение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22373A"/>
                </a:solidFill>
                <a:latin typeface="Tahoma"/>
                <a:cs typeface="Tahoma"/>
              </a:rPr>
              <a:t>(R2–R1)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пропускной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способностью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80" dirty="0">
                <a:solidFill>
                  <a:srgbClr val="22373A"/>
                </a:solidFill>
                <a:latin typeface="Tahoma"/>
                <a:cs typeface="Tahoma"/>
              </a:rPr>
              <a:t>15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Мбит/с</a:t>
            </a:r>
            <a:r>
              <a:rPr sz="9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задержкой</a:t>
            </a:r>
            <a:r>
              <a:rPr sz="9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20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мс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очередью</a:t>
            </a:r>
            <a:r>
              <a:rPr sz="9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типа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DropTail;</a:t>
            </a:r>
            <a:endParaRPr sz="900">
              <a:latin typeface="Tahoma"/>
              <a:cs typeface="Tahoma"/>
            </a:endParaRPr>
          </a:p>
          <a:p>
            <a:pPr marL="142240" indent="-104139">
              <a:lnSpc>
                <a:spcPct val="100000"/>
              </a:lnSpc>
              <a:spcBef>
                <a:spcPts val="475"/>
              </a:spcBef>
              <a:buChar char="•"/>
              <a:tabLst>
                <a:tab pos="14224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данные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передаются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по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протоколу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FTP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поверх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TCPReno;</a:t>
            </a:r>
            <a:endParaRPr sz="900">
              <a:latin typeface="Tahoma"/>
              <a:cs typeface="Tahoma"/>
            </a:endParaRPr>
          </a:p>
          <a:p>
            <a:pPr marL="142240" indent="-104139">
              <a:lnSpc>
                <a:spcPct val="100000"/>
              </a:lnSpc>
              <a:spcBef>
                <a:spcPts val="280"/>
              </a:spcBef>
              <a:buChar char="•"/>
              <a:tabLst>
                <a:tab pos="14224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параметры алгоритма </a:t>
            </a:r>
            <a:r>
              <a:rPr sz="900" spc="-55" dirty="0">
                <a:solidFill>
                  <a:srgbClr val="22373A"/>
                </a:solidFill>
                <a:latin typeface="Tahoma"/>
                <a:cs typeface="Tahoma"/>
              </a:rPr>
              <a:t>RED: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15" dirty="0">
                <a:solidFill>
                  <a:srgbClr val="22373A"/>
                </a:solidFill>
                <a:latin typeface="Georgia"/>
                <a:cs typeface="Georgia"/>
              </a:rPr>
              <a:t>𝑞</a:t>
            </a:r>
            <a:r>
              <a:rPr sz="1125" spc="-622" baseline="-22222" dirty="0">
                <a:solidFill>
                  <a:srgbClr val="22373A"/>
                </a:solidFill>
                <a:latin typeface="Georgia"/>
                <a:cs typeface="Georgia"/>
              </a:rPr>
              <a:t>𝑚</a:t>
            </a:r>
            <a:r>
              <a:rPr sz="1100" spc="-415" dirty="0">
                <a:solidFill>
                  <a:srgbClr val="22373A"/>
                </a:solidFill>
                <a:latin typeface="Georgia"/>
                <a:cs typeface="Georgia"/>
              </a:rPr>
              <a:t>𝑖𝑛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5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22373A"/>
                </a:solidFill>
                <a:latin typeface="Georgia"/>
                <a:cs typeface="Georgia"/>
              </a:rPr>
              <a:t>75,</a:t>
            </a:r>
            <a:r>
              <a:rPr sz="1100" spc="-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375" dirty="0">
                <a:solidFill>
                  <a:srgbClr val="22373A"/>
                </a:solidFill>
                <a:latin typeface="Georgia"/>
                <a:cs typeface="Georgia"/>
              </a:rPr>
              <a:t>𝑞</a:t>
            </a:r>
            <a:r>
              <a:rPr sz="1125" spc="-562" baseline="-22222" dirty="0">
                <a:solidFill>
                  <a:srgbClr val="22373A"/>
                </a:solidFill>
                <a:latin typeface="Georgia"/>
                <a:cs typeface="Georgia"/>
              </a:rPr>
              <a:t>𝑚</a:t>
            </a:r>
            <a:r>
              <a:rPr sz="1100" spc="-375" dirty="0">
                <a:solidFill>
                  <a:srgbClr val="22373A"/>
                </a:solidFill>
                <a:latin typeface="Georgia"/>
                <a:cs typeface="Georgia"/>
              </a:rPr>
              <a:t>𝑎𝑥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5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Georgia"/>
                <a:cs typeface="Georgia"/>
              </a:rPr>
              <a:t>150,</a:t>
            </a:r>
            <a:r>
              <a:rPr sz="1100" spc="-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355" dirty="0">
                <a:solidFill>
                  <a:srgbClr val="22373A"/>
                </a:solidFill>
                <a:latin typeface="Georgia"/>
                <a:cs typeface="Georgia"/>
              </a:rPr>
              <a:t>𝑞</a:t>
            </a:r>
            <a:r>
              <a:rPr sz="1125" spc="-532" baseline="-22222" dirty="0">
                <a:solidFill>
                  <a:srgbClr val="22373A"/>
                </a:solidFill>
                <a:latin typeface="Georgia"/>
                <a:cs typeface="Georgia"/>
              </a:rPr>
              <a:t>𝑤</a:t>
            </a:r>
            <a:r>
              <a:rPr sz="1125" spc="315" baseline="-22222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5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Georgia"/>
                <a:cs typeface="Georgia"/>
              </a:rPr>
              <a:t>0,</a:t>
            </a:r>
            <a:r>
              <a:rPr sz="1100" spc="-6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Georgia"/>
                <a:cs typeface="Georgia"/>
              </a:rPr>
              <a:t>002,</a:t>
            </a:r>
            <a:r>
              <a:rPr sz="1100" spc="-6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355" dirty="0">
                <a:solidFill>
                  <a:srgbClr val="22373A"/>
                </a:solidFill>
                <a:latin typeface="Georgia"/>
                <a:cs typeface="Georgia"/>
              </a:rPr>
              <a:t>𝑝</a:t>
            </a:r>
            <a:r>
              <a:rPr sz="1125" spc="-532" baseline="-22222" dirty="0">
                <a:solidFill>
                  <a:srgbClr val="22373A"/>
                </a:solidFill>
                <a:latin typeface="Georgia"/>
                <a:cs typeface="Georgia"/>
              </a:rPr>
              <a:t>𝑚</a:t>
            </a:r>
            <a:r>
              <a:rPr sz="1100" spc="-355" dirty="0">
                <a:solidFill>
                  <a:srgbClr val="22373A"/>
                </a:solidFill>
                <a:latin typeface="Georgia"/>
                <a:cs typeface="Georgia"/>
              </a:rPr>
              <a:t>𝑎𝑥</a:t>
            </a:r>
            <a:r>
              <a:rPr sz="1100" spc="7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15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1100" spc="8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Georgia"/>
                <a:cs typeface="Georgia"/>
              </a:rPr>
              <a:t>0.1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endParaRPr sz="900">
              <a:latin typeface="Tahoma"/>
              <a:cs typeface="Tahoma"/>
            </a:endParaRPr>
          </a:p>
          <a:p>
            <a:pPr marL="140970" marR="270510" indent="-103505">
              <a:lnSpc>
                <a:spcPts val="1560"/>
              </a:lnSpc>
              <a:spcBef>
                <a:spcPts val="60"/>
              </a:spcBef>
              <a:buChar char="•"/>
              <a:tabLst>
                <a:tab pos="14097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максимальный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размер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TCP-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окна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80" dirty="0">
                <a:solidFill>
                  <a:srgbClr val="22373A"/>
                </a:solidFill>
                <a:latin typeface="Tahoma"/>
                <a:cs typeface="Tahoma"/>
              </a:rPr>
              <a:t>32;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размер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передаваемого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пакета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500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байт;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время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моделирования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90" dirty="0">
                <a:solidFill>
                  <a:srgbClr val="22373A"/>
                </a:solidFill>
                <a:latin typeface="Tahoma"/>
                <a:cs typeface="Tahoma"/>
              </a:rPr>
              <a:t>—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не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менее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20</a:t>
            </a:r>
            <a:r>
              <a:rPr sz="9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единиц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модельного</a:t>
            </a:r>
            <a:r>
              <a:rPr sz="9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времени.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1440180" cy="5080"/>
            </a:xfrm>
            <a:custGeom>
              <a:avLst/>
              <a:gdLst/>
              <a:ahLst/>
              <a:cxnLst/>
              <a:rect l="l" t="t" r="r" b="b"/>
              <a:pathLst>
                <a:path w="1440180" h="5079">
                  <a:moveTo>
                    <a:pt x="0" y="5060"/>
                  </a:moveTo>
                  <a:lnTo>
                    <a:pt x="0" y="0"/>
                  </a:lnTo>
                  <a:lnTo>
                    <a:pt x="1440018" y="0"/>
                  </a:lnTo>
                  <a:lnTo>
                    <a:pt x="14400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3925"/>
            <a:ext cx="4297680" cy="2202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15845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создание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объекта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Simulator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ns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[new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Simulator]</a:t>
            </a:r>
            <a:endParaRPr sz="900">
              <a:latin typeface="Courier New"/>
              <a:cs typeface="Courier New"/>
            </a:endParaRPr>
          </a:p>
          <a:p>
            <a:pPr marL="12700" marR="354965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открытие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запись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файла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out.nam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для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визуализатора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nam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nf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[open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out.nam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35" dirty="0">
                <a:solidFill>
                  <a:srgbClr val="22373A"/>
                </a:solidFill>
                <a:latin typeface="Courier New"/>
                <a:cs typeface="Courier New"/>
              </a:rPr>
              <a:t>w]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все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результаты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моделирования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будут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записаны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в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переменную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nf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namtrace-all</a:t>
            </a:r>
            <a:r>
              <a:rPr sz="900" i="1" spc="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$nf</a:t>
            </a:r>
            <a:endParaRPr sz="900">
              <a:latin typeface="Courier New"/>
              <a:cs typeface="Courier New"/>
            </a:endParaRPr>
          </a:p>
          <a:p>
            <a:pPr marL="12700" marR="112522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открытие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на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запись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файла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трассировки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out.tr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для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регистрации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всех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событий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[open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out.tr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w]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все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регистрируемые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события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будут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записаны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в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переменную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$ns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trace-all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$f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778559"/>
            <a:ext cx="18465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Agent/TCP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window_</a:t>
            </a:r>
            <a:r>
              <a:rPr sz="900" i="1" spc="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35" dirty="0">
                <a:solidFill>
                  <a:srgbClr val="22373A"/>
                </a:solidFill>
                <a:latin typeface="Courier New"/>
                <a:cs typeface="Courier New"/>
              </a:rPr>
              <a:t>32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Agent/TCP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8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pktSize_</a:t>
            </a:r>
            <a:r>
              <a:rPr sz="900" i="1" spc="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500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3428" y="2997970"/>
            <a:ext cx="18859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7/28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Выполнение</a:t>
            </a:r>
            <a:r>
              <a:rPr spc="155" dirty="0"/>
              <a:t> </a:t>
            </a:r>
            <a:r>
              <a:rPr dirty="0"/>
              <a:t>лабораторной</a:t>
            </a:r>
            <a:r>
              <a:rPr spc="16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819"/>
            <a:ext cx="5760085" cy="5080"/>
            <a:chOff x="0" y="358819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53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81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819"/>
              <a:ext cx="1645920" cy="5080"/>
            </a:xfrm>
            <a:custGeom>
              <a:avLst/>
              <a:gdLst/>
              <a:ahLst/>
              <a:cxnLst/>
              <a:rect l="l" t="t" r="r" b="b"/>
              <a:pathLst>
                <a:path w="1645920" h="5079">
                  <a:moveTo>
                    <a:pt x="0" y="5060"/>
                  </a:moveTo>
                  <a:lnTo>
                    <a:pt x="0" y="0"/>
                  </a:lnTo>
                  <a:lnTo>
                    <a:pt x="1645772" y="0"/>
                  </a:lnTo>
                  <a:lnTo>
                    <a:pt x="16457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3925"/>
            <a:ext cx="2616835" cy="2795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35405">
              <a:lnSpc>
                <a:spcPct val="144300"/>
              </a:lnSpc>
              <a:spcBef>
                <a:spcPts val="95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процедура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finish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proc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finish</a:t>
            </a:r>
            <a:r>
              <a:rPr sz="900" i="1" spc="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{}</a:t>
            </a:r>
            <a:r>
              <a:rPr sz="900" i="1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global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tchan_</a:t>
            </a:r>
            <a:endParaRPr sz="900">
              <a:latin typeface="Courier New"/>
              <a:cs typeface="Courier New"/>
            </a:endParaRPr>
          </a:p>
          <a:p>
            <a:pPr marL="292735" marR="705485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#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подключение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кода</a:t>
            </a:r>
            <a:r>
              <a:rPr sz="900" i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0" dirty="0">
                <a:solidFill>
                  <a:srgbClr val="22373A"/>
                </a:solidFill>
                <a:latin typeface="Courier New"/>
                <a:cs typeface="Courier New"/>
              </a:rPr>
              <a:t>AWK: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awkCode</a:t>
            </a:r>
            <a:r>
              <a:rPr sz="900" i="1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75"/>
              </a:spcBef>
            </a:pP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72770">
              <a:lnSpc>
                <a:spcPct val="100000"/>
              </a:lnSpc>
              <a:spcBef>
                <a:spcPts val="480"/>
              </a:spcBef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($1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==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"Q"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&amp;&amp;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NF&gt;2)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52805" marR="508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print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$2,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$3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&gt;&gt;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"temp.q";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set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25" dirty="0">
                <a:solidFill>
                  <a:srgbClr val="22373A"/>
                </a:solidFill>
                <a:latin typeface="Courier New"/>
                <a:cs typeface="Courier New"/>
              </a:rPr>
              <a:t>$2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75"/>
              </a:spcBef>
            </a:pP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852805" marR="5080" indent="-280670">
              <a:lnSpc>
                <a:spcPct val="144300"/>
              </a:lnSpc>
            </a:pP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else</a:t>
            </a:r>
            <a:r>
              <a:rPr sz="900" i="1" spc="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($1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==</a:t>
            </a:r>
            <a:r>
              <a:rPr sz="900" i="1" spc="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"a"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&amp;&amp;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NF&gt;2)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print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$2,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$3</a:t>
            </a:r>
            <a:r>
              <a:rPr sz="900" i="1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22373A"/>
                </a:solidFill>
                <a:latin typeface="Courier New"/>
                <a:cs typeface="Courier New"/>
              </a:rPr>
              <a:t>&gt;&gt;</a:t>
            </a:r>
            <a:r>
              <a:rPr sz="900" i="1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i="1" spc="-10" dirty="0">
                <a:solidFill>
                  <a:srgbClr val="22373A"/>
                </a:solidFill>
                <a:latin typeface="Courier New"/>
                <a:cs typeface="Courier New"/>
              </a:rPr>
              <a:t>"temp.a";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80"/>
              </a:spcBef>
            </a:pP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spc="-50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1312" y="2997970"/>
            <a:ext cx="2006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8/28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1617</Words>
  <Application>Microsoft Office PowerPoint</Application>
  <PresentationFormat>Произвольный</PresentationFormat>
  <Paragraphs>201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Courier New</vt:lpstr>
      <vt:lpstr>Georgia</vt:lpstr>
      <vt:lpstr>Microsoft Sans Serif</vt:lpstr>
      <vt:lpstr>Tahoma</vt:lpstr>
      <vt:lpstr>Office Theme</vt:lpstr>
      <vt:lpstr>Лабораторная работа №4</vt:lpstr>
      <vt:lpstr>Презентация PowerPoint</vt:lpstr>
      <vt:lpstr>Докладчик</vt:lpstr>
      <vt:lpstr>Презентация PowerPoint</vt:lpstr>
      <vt:lpstr>Задание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Презентация PowerPoint</vt:lpstr>
      <vt:lpstr>Презентация PowerPoint</vt:lpstr>
      <vt:lpstr>Выполнение лабораторной работы</vt:lpstr>
      <vt:lpstr>Выполнение лабораторной работы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№4 - Задание для самостоятельного выполнения</dc:title>
  <dc:creator>Беличева Д. М.</dc:creator>
  <cp:lastModifiedBy>Варвара Игнатенкова</cp:lastModifiedBy>
  <cp:revision>4</cp:revision>
  <dcterms:created xsi:type="dcterms:W3CDTF">2025-03-12T18:52:43Z</dcterms:created>
  <dcterms:modified xsi:type="dcterms:W3CDTF">2025-03-12T19:25:02Z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LaTeX via pandoc</vt:lpwstr>
  </property>
  <property fmtid="{D5CDD505-2E9C-101B-9397-08002B2CF9AE}" pid="4" name="Producer">
    <vt:lpwstr>xdvipdfmx (20220710)</vt:lpwstr>
  </property>
  <property fmtid="{D5CDD505-2E9C-101B-9397-08002B2CF9AE}" pid="5" name="LastSaved">
    <vt:filetime>2024-05-02T00:00:00Z</vt:filetime>
  </property>
</Properties>
</file>