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1" r:id="rId5"/>
    <p:sldId id="262" r:id="rId6"/>
    <p:sldId id="264" r:id="rId7"/>
    <p:sldId id="258" r:id="rId8"/>
    <p:sldId id="266" r:id="rId9"/>
    <p:sldId id="267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9" r:id="rId18"/>
    <p:sldId id="268" r:id="rId19"/>
    <p:sldId id="269" r:id="rId20"/>
    <p:sldId id="270" r:id="rId21"/>
    <p:sldId id="271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792 818,'48'0,"-96"0,48 0,-24-24,24 24,0 0,0 0,0 0,0 0,0 0,0 0,0 0,24-23,-24 23,0-24,0 0,24 24,-24-23,24 23,-24-24,24 24,24-47,-24 47,0-23,0-1,-24 24,24-23,0 23,0 0,0-24,0 24,-24 0,24 0,1 0,-1 0,0 0,0 0,-24 0,24 0,0 0,0 0,-24 0,24 24,0-24,0 23,-24-23,24 24,0-24,-24 23,24-23,-24 24,24-1,-24 1,24-1,-24 1,0-24,0 24,0-24,0 23,-24 1,24-24,-24 23,24 1,-24-1,0-23,0 24,-24-24,24 23,0-23,0 24,-24-24,24 0,0 0,-1 23,1-23,0 0,0 0,0 0,0-23,0 23,24 0,-24 0,0 0,0-24,24 24,-24 0,24-23,-24 23,24 0,-24-24,24 24,0 0,-24-23,24 23,0 0,0-24,0 24,24 0,-24-23,0 23,24-24,-24 24,24-23,0-1,48 0,-48 24,0-23,0 23,24-24,-24 24,1 0,-1 0,24 0,-48 0,24 0,0 0,-24 0,24 0,-24 24,24-24,-24 0,0 0,0 23,0 1,-24 0,24-24,-24 23,0 1,0-1,-48 1,47-1,1-23,0 24,0-24,-24 23,48-23,-24 0,0 0,0 0,0 0,0 0,24 0,-24 0,24-23,-24 23,24 0,0 0,0-24,0 24,0 0,0-23,0 23,0-24,0 24,24-23,-24 23,24-24,0 24,0-23,0 23,0-24,0 24,0 0,0 0,-24 0,24-24,0 24,25 24,-25-24,-24 0,24 0,-24 24,24-24,-24 0,0 23,0-23,24 24,-24-24,-24 23,24 1,0-24,0 23,-24-23,24 24,-24-24,24 23,-24-23,-1 0,1 24,24-24,-24 0,0 0,24 0,-24 0,0 0,24 0,-24-24,24 24,-24 0,24 0,0-23,-24 23,24 0,0 0,24-24,-24 24,0-23,24 23,0-24,0 24,0-23,0 23,0 0,0-24,1 24,-1 0,-24 0,24 0,0 0,-24 0,24 0,-24 24,24-24,-24 0,0 23,0-23,0 24,-24-24,24 23,0-23,-24 24,0-1,0-23,0 24,-1-24,1 0,0 0,24 0,-24 0,24 0,-24 0,24 0,-24 0,24 0,-24-24,24 24,0 0,0-23,0 23,0-24,0 24,0 0,0-23,0 23,24 0,-24 0,0-24,0 24,24 0,-24 0,0 0,0 0,0 0,0 0,0 0,0 0,0 0,0 0,0 0,0 0,0 0,0 0,0 0,0 0,0 0,0 0,24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87 721,'2'0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84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youtu.be/2RBOtd-Z8O8?t=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en-US"/>
              <a:t>Campos Vetoriais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1142-50F3-4B44-89A7-E2565728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Rotacional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3D334-0CC0-4AE9-9370-3463A68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9684F-5AE8-43FD-ADE3-D44E8EDFD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2294866"/>
            <a:ext cx="7173326" cy="8478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4FDE45-9534-498D-8346-6C02B37F9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3638584"/>
            <a:ext cx="7363853" cy="2924583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B8709C1-DC64-4304-BCB2-3F4218E8687F}"/>
              </a:ext>
            </a:extLst>
          </p:cNvPr>
          <p:cNvCxnSpPr/>
          <p:nvPr/>
        </p:nvCxnSpPr>
        <p:spPr>
          <a:xfrm>
            <a:off x="470517" y="342900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4B81-7038-4ECC-BE29-D724EF59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6EF497-6248-44D7-9B4D-14DA8477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84008"/>
            <a:ext cx="7325747" cy="438211"/>
          </a:xfrm>
        </p:spPr>
      </p:pic>
    </p:spTree>
    <p:extLst>
      <p:ext uri="{BB962C8B-B14F-4D97-AF65-F5344CB8AC3E}">
        <p14:creationId xmlns:p14="http://schemas.microsoft.com/office/powerpoint/2010/main" val="169982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BA292-1DBB-42FE-A07A-170EC8BF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Porque Rotacional?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0842C3-B0DB-4D0B-A64C-2B7A6041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300" y="2397386"/>
            <a:ext cx="3219899" cy="278168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3BA74F-C273-4D68-8417-46586971C564}"/>
              </a:ext>
            </a:extLst>
          </p:cNvPr>
          <p:cNvSpPr txBox="1"/>
          <p:nvPr/>
        </p:nvSpPr>
        <p:spPr>
          <a:xfrm>
            <a:off x="694441" y="2183023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que F representa um campo de velocidade em mecânica dos. Partículas perto de (x, y, z) no fluido tendem a rodar em torno do eixo que aponta na direção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F(x, y, z), e o comprimento do vetor rotacional é a medida de quão rápido as partículas se movem em torno desse eixo (veja a Figura 1).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pt-BR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ponto P, então o fluido é isento de rotações em P e F é chamado </a:t>
            </a:r>
            <a:r>
              <a:rPr lang="pt-BR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irrotacional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P. Em outras palavras, não há nenhum turbilhão ou redemoinho em P. Se </a:t>
            </a:r>
            <a:r>
              <a:rPr lang="pt-BR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pt-BR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 = 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pequena roda de pás move-se com o líquido, mas não roda em torno do seu eixo.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pt-BR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 ≠ 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roda com pás giraria em torno de seu eixo. </a:t>
            </a:r>
          </a:p>
        </p:txBody>
      </p:sp>
    </p:spTree>
    <p:extLst>
      <p:ext uri="{BB962C8B-B14F-4D97-AF65-F5344CB8AC3E}">
        <p14:creationId xmlns:p14="http://schemas.microsoft.com/office/powerpoint/2010/main" val="313449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46AF9-62D8-4D50-B5DB-787DAB9B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Divergente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16026FE-FDE4-4ED5-B889-E666FFD8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dirty="0"/>
              <a:t>: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2FB8269D-6379-492B-8A5C-0A3B16D5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87" y="2756970"/>
            <a:ext cx="3048425" cy="7430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0FBDF8-5827-4730-AD14-F2619A360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20" y="4565583"/>
            <a:ext cx="168616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6F121-5F74-4115-B952-BC0C0523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61351B-A416-4125-BD27-3B8339C52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84008"/>
            <a:ext cx="7240010" cy="352474"/>
          </a:xfrm>
        </p:spPr>
      </p:pic>
    </p:spTree>
    <p:extLst>
      <p:ext uri="{BB962C8B-B14F-4D97-AF65-F5344CB8AC3E}">
        <p14:creationId xmlns:p14="http://schemas.microsoft.com/office/powerpoint/2010/main" val="373492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B63A-9F11-454E-B135-E3C492B3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u="sng" dirty="0"/>
              <a:t>Porque Divergente?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0A4F4-CF59-4310-80ED-E876F98D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b="0" i="0" u="none" strike="noStrike" baseline="0" dirty="0">
              <a:latin typeface="Times-Roman"/>
            </a:endParaRPr>
          </a:p>
          <a:p>
            <a:endParaRPr lang="pt-BR" dirty="0">
              <a:latin typeface="Times-Roman"/>
            </a:endParaRPr>
          </a:p>
          <a:p>
            <a:pPr algn="just">
              <a:lnSpc>
                <a:spcPct val="10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razão para o nome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divergente 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entendida no contexto da mecânica</a:t>
            </a:r>
            <a:b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fluidos. Se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a velocidade de um fluido (ou gás), então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representa</a:t>
            </a:r>
            <a:b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taxa de variação total (com relação ao tempo) da massa do fluido (ou gás) escoando</a:t>
            </a:r>
            <a:b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ponto (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por unidade de volume. Em outras palavras,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mede a tendência</a:t>
            </a:r>
            <a:b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o fluido divergir do ponto (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então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dito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incompressível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8E675-BB70-4D19-B0A7-8A1C7DD1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Teorema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205AF7-6D97-44A9-A645-E4C49385A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762880"/>
            <a:ext cx="10515600" cy="1306733"/>
          </a:xfrm>
        </p:spPr>
      </p:pic>
    </p:spTree>
    <p:extLst>
      <p:ext uri="{BB962C8B-B14F-4D97-AF65-F5344CB8AC3E}">
        <p14:creationId xmlns:p14="http://schemas.microsoft.com/office/powerpoint/2010/main" val="238232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6090-60FA-4214-8D76-741ED4D1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Laplaciano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0AC4E2-2C44-477A-A033-11A92C567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17" y="1881514"/>
            <a:ext cx="5125165" cy="72400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421436-6FCA-48F6-8B96-3C1CD9A8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36" y="2985142"/>
            <a:ext cx="1276528" cy="333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E2EC51-8694-4EB6-B235-C7116C8BD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887183"/>
            <a:ext cx="713522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Campo vetorial conservativo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Content Placeholder 17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 campo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vetorial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F</m:t>
                    </m:r>
                  </m:oMath>
                </a14:m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chamado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campo </a:t>
                </a:r>
                <a:r>
                  <a:rPr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vetorial</a:t>
                </a: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conservativo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o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gradiente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</a:t>
                </a:r>
              </a:p>
              <a:p>
                <a:pPr marL="0" indent="0">
                  <a:buNone/>
                </a:pP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alguma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função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escalar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seja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existir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função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F</a:t>
                </a:r>
                <a:r>
                  <a:rPr lang="pt-P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f</m:t>
                    </m:r>
                  </m:oMath>
                </a14:m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Nessa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situação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</a:t>
                </a:r>
                <a:r>
                  <a:rPr lang="pt-P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denominada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função</a:t>
                </a: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potencial</a:t>
                </a:r>
                <a:r>
                  <a:rPr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F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pt-PT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Campo gravitacional é um campo vetorial conservativo</a:t>
                </a:r>
              </a:p>
              <a:p>
                <a:endParaRPr lang="pt-PT" altLang="en-US" dirty="0"/>
              </a:p>
              <a:p>
                <a:endParaRPr lang="pt-PT" altLang="en-US" dirty="0"/>
              </a:p>
              <a:p>
                <a:endParaRPr lang="pt-PT" altLang="en-US" dirty="0"/>
              </a:p>
            </p:txBody>
          </p:sp>
        </mc:Choice>
        <mc:Fallback>
          <p:sp>
            <p:nvSpPr>
              <p:cNvPr id="180" name="Content Placeholder 17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onservtivo_gra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0" y="3843020"/>
            <a:ext cx="3995420" cy="839470"/>
          </a:xfrm>
          <a:prstGeom prst="rect">
            <a:avLst/>
          </a:prstGeom>
        </p:spPr>
      </p:pic>
      <p:pic>
        <p:nvPicPr>
          <p:cNvPr id="5" name="Picture 4" descr="conservtivo_grav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765" y="4802505"/>
            <a:ext cx="8077835" cy="2045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Teoremas</a:t>
            </a:r>
          </a:p>
        </p:txBody>
      </p:sp>
      <p:pic>
        <p:nvPicPr>
          <p:cNvPr id="4" name="Content Placeholder 3" descr="rotacional_teorem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37335"/>
            <a:ext cx="11319510" cy="1299845"/>
          </a:xfrm>
          <a:prstGeom prst="rect">
            <a:avLst/>
          </a:prstGeom>
        </p:spPr>
      </p:pic>
      <p:pic>
        <p:nvPicPr>
          <p:cNvPr id="5" name="Picture 4" descr="rotacional_teorem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14140"/>
            <a:ext cx="11198225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O que é um campo escalar?</a:t>
            </a:r>
          </a:p>
        </p:txBody>
      </p:sp>
      <p:pic>
        <p:nvPicPr>
          <p:cNvPr id="4" name="Content Placeholder 3" descr="cs_2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77" y="1211119"/>
            <a:ext cx="5293360" cy="5293360"/>
          </a:xfrm>
          <a:prstGeom prst="rect">
            <a:avLst/>
          </a:prstGeom>
        </p:spPr>
      </p:pic>
      <p:pic>
        <p:nvPicPr>
          <p:cNvPr id="5" name="Picture 4" descr="cs_3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40" y="2065020"/>
            <a:ext cx="7040245" cy="4332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/>
              <p14:nvPr/>
            </p14:nvContentPartPr>
            <p14:xfrm>
              <a:off x="6859270" y="4777105"/>
              <a:ext cx="267970" cy="1695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6859270" y="4777105"/>
                <a:ext cx="267970" cy="1695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Exemplo</a:t>
            </a:r>
          </a:p>
        </p:txBody>
      </p:sp>
      <p:pic>
        <p:nvPicPr>
          <p:cNvPr id="4" name="Content Placeholder 3" descr="rotacional_e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361440"/>
            <a:ext cx="8274685" cy="21196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Exemplo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O que é um campo vetorial?</a:t>
            </a:r>
          </a:p>
        </p:txBody>
      </p:sp>
      <p:pic>
        <p:nvPicPr>
          <p:cNvPr id="6" name="Content Placeholder 5" descr="cv_earth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2041211"/>
            <a:ext cx="696277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O que é um campo vetorial?</a:t>
            </a:r>
          </a:p>
        </p:txBody>
      </p:sp>
      <p:pic>
        <p:nvPicPr>
          <p:cNvPr id="4" name="Content Placeholder 3" descr="cv_flui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2114839"/>
            <a:ext cx="69627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O que é um campo vetorial?</a:t>
            </a:r>
          </a:p>
        </p:txBody>
      </p:sp>
      <p:pic>
        <p:nvPicPr>
          <p:cNvPr id="5" name="Content Placeholder 4" descr="fansiz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130" y="1824008"/>
            <a:ext cx="70637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O que é um campo vetorial?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825625"/>
            <a:ext cx="10376535" cy="4919980"/>
          </a:xfrm>
        </p:spPr>
        <p:txBody>
          <a:bodyPr>
            <a:normAutofit fontScale="85000" lnSpcReduction="20000"/>
          </a:bodyPr>
          <a:lstStyle/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endParaRPr lang="pt-PT" altLang="en-US">
              <a:hlinkClick r:id="rId2" action="ppaction://hlinkfile"/>
            </a:endParaRPr>
          </a:p>
          <a:p>
            <a:r>
              <a:rPr lang="pt-PT" altLang="en-US">
                <a:hlinkClick r:id="rId2" action="ppaction://hlinkfile"/>
              </a:rPr>
              <a:t>Simulação</a:t>
            </a:r>
            <a:endParaRPr lang="pt-PT" altLang="en-US"/>
          </a:p>
        </p:txBody>
      </p:sp>
      <p:pic>
        <p:nvPicPr>
          <p:cNvPr id="6" name="Picture 5" descr="simulaçã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80185"/>
            <a:ext cx="10058400" cy="4510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76605" y="6438265"/>
              <a:ext cx="177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776605" y="643826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Definição</a:t>
            </a:r>
          </a:p>
        </p:txBody>
      </p:sp>
      <p:pic>
        <p:nvPicPr>
          <p:cNvPr id="6" name="Content Placeholder 5" descr="cv.de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55" y="1584325"/>
            <a:ext cx="10956290" cy="911225"/>
          </a:xfrm>
          <a:prstGeom prst="rect">
            <a:avLst/>
          </a:prstGeom>
        </p:spPr>
      </p:pic>
      <p:pic>
        <p:nvPicPr>
          <p:cNvPr id="7" name="Picture 6" descr="cv_e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432" y="3734608"/>
            <a:ext cx="8134985" cy="77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/>
              <a:t>Campos Gradiente - intuição</a:t>
            </a:r>
          </a:p>
        </p:txBody>
      </p:sp>
      <p:sp>
        <p:nvSpPr>
          <p:cNvPr id="180" name="Content Placeholder 1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/>
              <a:t>Campos gradiente e a variação da função</a:t>
            </a:r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Campos gradiente e as curvas de nivel</a:t>
            </a:r>
          </a:p>
          <a:p>
            <a:endParaRPr lang="pt-PT" altLang="en-US"/>
          </a:p>
        </p:txBody>
      </p:sp>
      <p:pic>
        <p:nvPicPr>
          <p:cNvPr id="181" name="Picture 180" descr="gradi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97" y="3712882"/>
            <a:ext cx="3181350" cy="3143250"/>
          </a:xfrm>
          <a:prstGeom prst="rect">
            <a:avLst/>
          </a:prstGeom>
        </p:spPr>
      </p:pic>
      <p:pic>
        <p:nvPicPr>
          <p:cNvPr id="182" name="Picture 181" descr="gradient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913" y="1002602"/>
            <a:ext cx="3875298" cy="31432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600" u="sng" dirty="0"/>
              <a:t>Campos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17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altLang="en-US"/>
                  <a:t>Se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pt-PT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r>
                  <a:rPr lang="pt-PT" altLang="en-US" i="1"/>
                  <a:t> </a:t>
                </a:r>
                <a:r>
                  <a:rPr lang="pt-PT" altLang="en-US"/>
                  <a:t>for uma função escalar de tres variaveis, o seu gradiente é definido como</a:t>
                </a:r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</p:txBody>
          </p:sp>
        </mc:Choice>
        <mc:Fallback xmlns="">
          <p:sp>
            <p:nvSpPr>
              <p:cNvPr id="180" name="Content Placeholder 17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gradiente_e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05" y="3249295"/>
            <a:ext cx="8160385" cy="718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428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宋体</vt:lpstr>
      <vt:lpstr>Arial</vt:lpstr>
      <vt:lpstr>Arial Black</vt:lpstr>
      <vt:lpstr>Calibri</vt:lpstr>
      <vt:lpstr>Cambria Math</vt:lpstr>
      <vt:lpstr>Times New Roman</vt:lpstr>
      <vt:lpstr>Times-Roman</vt:lpstr>
      <vt:lpstr>Office Theme</vt:lpstr>
      <vt:lpstr>Campos Vetoriais</vt:lpstr>
      <vt:lpstr>O que é um campo escalar?</vt:lpstr>
      <vt:lpstr>O que é um campo vetorial?</vt:lpstr>
      <vt:lpstr>O que é um campo vetorial?</vt:lpstr>
      <vt:lpstr>O que é um campo vetorial?</vt:lpstr>
      <vt:lpstr>O que é um campo vetorial?</vt:lpstr>
      <vt:lpstr>Definição</vt:lpstr>
      <vt:lpstr>Campos Gradiente - intuição</vt:lpstr>
      <vt:lpstr>Campos Gradiente</vt:lpstr>
      <vt:lpstr>Rotacional</vt:lpstr>
      <vt:lpstr>Exemplo</vt:lpstr>
      <vt:lpstr>Porque Rotacional?</vt:lpstr>
      <vt:lpstr>Divergente</vt:lpstr>
      <vt:lpstr>Exemplo</vt:lpstr>
      <vt:lpstr>Porque Divergente?</vt:lpstr>
      <vt:lpstr>Teorema</vt:lpstr>
      <vt:lpstr>Laplaciano</vt:lpstr>
      <vt:lpstr>Campo vetorial conservativo</vt:lpstr>
      <vt:lpstr>Teoremas</vt:lpstr>
      <vt:lpstr>Exemplo</vt:lpstr>
      <vt:lpstr>Exemplo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Campos Vetoriais</dc:title>
  <dc:creator>vahid</dc:creator>
  <cp:lastModifiedBy>Vahid Nikoofard</cp:lastModifiedBy>
  <cp:revision>28</cp:revision>
  <dcterms:created xsi:type="dcterms:W3CDTF">2020-11-11T21:23:02Z</dcterms:created>
  <dcterms:modified xsi:type="dcterms:W3CDTF">2021-04-07T19:41:51Z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