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
  </p:notesMasterIdLst>
  <p:handoutMasterIdLst>
    <p:handoutMasterId r:id="rId10"/>
  </p:handoutMasterIdLst>
  <p:sldIdLst>
    <p:sldId id="256" r:id="rId3"/>
    <p:sldId id="263" r:id="rId4"/>
    <p:sldId id="264" r:id="rId5"/>
    <p:sldId id="259" r:id="rId6"/>
    <p:sldId id="260" r:id="rId7"/>
    <p:sldId id="261"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5E9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3" autoAdjust="0"/>
    <p:restoredTop sz="94660"/>
  </p:normalViewPr>
  <p:slideViewPr>
    <p:cSldViewPr>
      <p:cViewPr varScale="1">
        <p:scale>
          <a:sx n="92" d="100"/>
          <a:sy n="92" d="100"/>
        </p:scale>
        <p:origin x="158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atin typeface="AR CENA" panose="02000000000000000000" pitchFamily="2" charset="0"/>
              </a:rPr>
              <a:t>Percentage Emission-Food  Stages </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Emission (KiloTonnes)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Sheet1!$B$2:$B$5</c:f>
              <c:strCache>
                <c:ptCount val="4"/>
                <c:pt idx="0">
                  <c:v>Agriculture</c:v>
                </c:pt>
                <c:pt idx="1">
                  <c:v>Land_Use_Change</c:v>
                </c:pt>
                <c:pt idx="2">
                  <c:v>Transport</c:v>
                </c:pt>
                <c:pt idx="3">
                  <c:v>Food_Waste</c:v>
                </c:pt>
              </c:strCache>
            </c:strRef>
          </c:cat>
          <c:val>
            <c:numRef>
              <c:f>Sheet1!$C$2:$C$5</c:f>
              <c:numCache>
                <c:formatCode>0</c:formatCode>
                <c:ptCount val="4"/>
                <c:pt idx="0">
                  <c:v>9112.6998870000007</c:v>
                </c:pt>
                <c:pt idx="1">
                  <c:v>8659.9162269999997</c:v>
                </c:pt>
                <c:pt idx="2">
                  <c:v>5593.2852759999996</c:v>
                </c:pt>
                <c:pt idx="3">
                  <c:v>2456.4838220000001</c:v>
                </c:pt>
              </c:numCache>
            </c:numRef>
          </c:val>
        </c:ser>
        <c:dLbls>
          <c:showLegendKey val="0"/>
          <c:showVal val="0"/>
          <c:showCatName val="0"/>
          <c:showSerName val="0"/>
          <c:showPercent val="0"/>
          <c:showBubbleSize val="0"/>
        </c:dLbls>
        <c:gapWidth val="219"/>
        <c:overlap val="-27"/>
        <c:axId val="290108512"/>
        <c:axId val="290110472"/>
      </c:barChart>
      <c:lineChart>
        <c:grouping val="standard"/>
        <c:varyColors val="0"/>
        <c:ser>
          <c:idx val="1"/>
          <c:order val="1"/>
          <c:tx>
            <c:strRef>
              <c:f>Sheet1!$D$1</c:f>
              <c:strCache>
                <c:ptCount val="1"/>
                <c:pt idx="0">
                  <c:v>Percentage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Sheet1!$B$2:$B$5</c:f>
              <c:strCache>
                <c:ptCount val="4"/>
                <c:pt idx="0">
                  <c:v>Agriculture</c:v>
                </c:pt>
                <c:pt idx="1">
                  <c:v>Land_Use_Change</c:v>
                </c:pt>
                <c:pt idx="2">
                  <c:v>Transport</c:v>
                </c:pt>
                <c:pt idx="3">
                  <c:v>Food_Waste</c:v>
                </c:pt>
              </c:strCache>
            </c:strRef>
          </c:cat>
          <c:val>
            <c:numRef>
              <c:f>Sheet1!$D$2:$D$5</c:f>
              <c:numCache>
                <c:formatCode>0.00;[Red]0.00</c:formatCode>
                <c:ptCount val="4"/>
                <c:pt idx="0">
                  <c:v>0.35289923112002874</c:v>
                </c:pt>
                <c:pt idx="1">
                  <c:v>0.33536469059316887</c:v>
                </c:pt>
                <c:pt idx="2">
                  <c:v>0.21660606601905724</c:v>
                </c:pt>
                <c:pt idx="3">
                  <c:v>9.5130012267745118E-2</c:v>
                </c:pt>
              </c:numCache>
            </c:numRef>
          </c:val>
          <c:smooth val="0"/>
        </c:ser>
        <c:dLbls>
          <c:showLegendKey val="0"/>
          <c:showVal val="0"/>
          <c:showCatName val="0"/>
          <c:showSerName val="0"/>
          <c:showPercent val="0"/>
          <c:showBubbleSize val="0"/>
        </c:dLbls>
        <c:marker val="1"/>
        <c:smooth val="0"/>
        <c:axId val="290106160"/>
        <c:axId val="290111648"/>
      </c:lineChart>
      <c:catAx>
        <c:axId val="2901085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110472"/>
        <c:crosses val="autoZero"/>
        <c:auto val="1"/>
        <c:lblAlgn val="ctr"/>
        <c:lblOffset val="100"/>
        <c:noMultiLvlLbl val="0"/>
      </c:catAx>
      <c:valAx>
        <c:axId val="290110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108512"/>
        <c:crosses val="autoZero"/>
        <c:crossBetween val="between"/>
      </c:valAx>
      <c:valAx>
        <c:axId val="290111648"/>
        <c:scaling>
          <c:orientation val="minMax"/>
        </c:scaling>
        <c:delete val="0"/>
        <c:axPos val="r"/>
        <c:numFmt formatCode="0.00;[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106160"/>
        <c:crosses val="max"/>
        <c:crossBetween val="between"/>
      </c:valAx>
      <c:catAx>
        <c:axId val="290106160"/>
        <c:scaling>
          <c:orientation val="minMax"/>
        </c:scaling>
        <c:delete val="1"/>
        <c:axPos val="b"/>
        <c:numFmt formatCode="General" sourceLinked="1"/>
        <c:majorTickMark val="none"/>
        <c:minorTickMark val="none"/>
        <c:tickLblPos val="nextTo"/>
        <c:crossAx val="29011164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0.8</cdr:x>
      <cdr:y>0.92535</cdr:y>
    </cdr:from>
    <cdr:to>
      <cdr:x>1</cdr:x>
      <cdr:y>1</cdr:y>
    </cdr:to>
    <cdr:sp macro="" textlink="">
      <cdr:nvSpPr>
        <cdr:cNvPr id="2" name="TextBox 1"/>
        <cdr:cNvSpPr txBox="1"/>
      </cdr:nvSpPr>
      <cdr:spPr>
        <a:xfrm xmlns:a="http://schemas.openxmlformats.org/drawingml/2006/main">
          <a:off x="3657600" y="2538412"/>
          <a:ext cx="914400" cy="20478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b="0"/>
            <a:t>Source:FAO</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38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3AE8E32-6677-423E-806F-27A5DE92156C}" type="slidenum">
              <a:rPr lang="ru-RU"/>
              <a:pPr/>
              <a:t>‹#›</a:t>
            </a:fld>
            <a:endParaRPr lang="ru-RU"/>
          </a:p>
        </p:txBody>
      </p:sp>
    </p:spTree>
    <p:extLst>
      <p:ext uri="{BB962C8B-B14F-4D97-AF65-F5344CB8AC3E}">
        <p14:creationId xmlns:p14="http://schemas.microsoft.com/office/powerpoint/2010/main" val="3220064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87675" y="4510088"/>
            <a:ext cx="5903913" cy="7921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987675" y="5445125"/>
            <a:ext cx="5903913" cy="504825"/>
          </a:xfrm>
          <a:effectLst>
            <a:outerShdw dist="17961" dir="2700000" algn="ctr" rotWithShape="0">
              <a:schemeClr val="bg2"/>
            </a:outerShdw>
          </a:effectLst>
        </p:spPr>
        <p:txBody>
          <a:bodyPr/>
          <a:lstStyle>
            <a:lvl1pPr marL="0" indent="0">
              <a:buFontTx/>
              <a:buNone/>
              <a:defRPr sz="2400">
                <a:solidFill>
                  <a:srgbClr val="5E9215"/>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389688" y="836613"/>
            <a:ext cx="1854200" cy="56165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836613"/>
            <a:ext cx="5410200" cy="56165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55BE65-5F4F-4FB1-A948-B57C6BC6F21D}"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FD77447-CF44-4E38-A4CA-31C3547BFADF}"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2BDA6CE-E9BB-4EBB-A5F5-CBEBA802A236}"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B21D7266-9655-4DB6-A91F-C8E43016D65C}"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A88E64C6-7627-46CB-B2A5-5244D8553C05}"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B213DB82-E442-438D-A5AD-F913439454A3}"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4D20AC5F-D762-4549-A00B-6B57C99DC196}"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082C352-7ED9-4937-B2F5-A1BC39C371D1}"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4130BC2-2599-4CD2-AA19-D909DEB3A006}"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4F42A78-F6BF-45F1-9995-80DEA72A0783}"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58B9B6B-BB4D-4FD7-A078-9DCD5B19889B}"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1557338"/>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11688" y="1557338"/>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8366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827088" y="1557338"/>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600">
          <a:solidFill>
            <a:srgbClr val="5E9215"/>
          </a:solidFill>
          <a:latin typeface="+mj-lt"/>
          <a:ea typeface="+mj-ea"/>
          <a:cs typeface="+mj-cs"/>
        </a:defRPr>
      </a:lvl1pPr>
      <a:lvl2pPr algn="l" rtl="0" fontAlgn="base">
        <a:spcBef>
          <a:spcPct val="0"/>
        </a:spcBef>
        <a:spcAft>
          <a:spcPct val="0"/>
        </a:spcAft>
        <a:defRPr sz="3600">
          <a:solidFill>
            <a:srgbClr val="5E9215"/>
          </a:solidFill>
          <a:latin typeface="HelveticaNeueLT Pro 33 ThEx" pitchFamily="34" charset="0"/>
        </a:defRPr>
      </a:lvl2pPr>
      <a:lvl3pPr algn="l" rtl="0" fontAlgn="base">
        <a:spcBef>
          <a:spcPct val="0"/>
        </a:spcBef>
        <a:spcAft>
          <a:spcPct val="0"/>
        </a:spcAft>
        <a:defRPr sz="3600">
          <a:solidFill>
            <a:srgbClr val="5E9215"/>
          </a:solidFill>
          <a:latin typeface="HelveticaNeueLT Pro 33 ThEx" pitchFamily="34" charset="0"/>
        </a:defRPr>
      </a:lvl3pPr>
      <a:lvl4pPr algn="l" rtl="0" fontAlgn="base">
        <a:spcBef>
          <a:spcPct val="0"/>
        </a:spcBef>
        <a:spcAft>
          <a:spcPct val="0"/>
        </a:spcAft>
        <a:defRPr sz="3600">
          <a:solidFill>
            <a:srgbClr val="5E9215"/>
          </a:solidFill>
          <a:latin typeface="HelveticaNeueLT Pro 33 ThEx" pitchFamily="34" charset="0"/>
        </a:defRPr>
      </a:lvl4pPr>
      <a:lvl5pPr algn="l" rtl="0" fontAlgn="base">
        <a:spcBef>
          <a:spcPct val="0"/>
        </a:spcBef>
        <a:spcAft>
          <a:spcPct val="0"/>
        </a:spcAft>
        <a:defRPr sz="3600">
          <a:solidFill>
            <a:srgbClr val="5E9215"/>
          </a:solidFill>
          <a:latin typeface="HelveticaNeueLT Pro 33 ThEx" pitchFamily="34" charset="0"/>
        </a:defRPr>
      </a:lvl5pPr>
      <a:lvl6pPr marL="457200" algn="l" rtl="0" fontAlgn="base">
        <a:spcBef>
          <a:spcPct val="0"/>
        </a:spcBef>
        <a:spcAft>
          <a:spcPct val="0"/>
        </a:spcAft>
        <a:defRPr sz="3600">
          <a:solidFill>
            <a:srgbClr val="5E9215"/>
          </a:solidFill>
          <a:latin typeface="HelveticaNeueLT Pro 33 ThEx" pitchFamily="34" charset="0"/>
        </a:defRPr>
      </a:lvl6pPr>
      <a:lvl7pPr marL="914400" algn="l" rtl="0" fontAlgn="base">
        <a:spcBef>
          <a:spcPct val="0"/>
        </a:spcBef>
        <a:spcAft>
          <a:spcPct val="0"/>
        </a:spcAft>
        <a:defRPr sz="3600">
          <a:solidFill>
            <a:srgbClr val="5E9215"/>
          </a:solidFill>
          <a:latin typeface="HelveticaNeueLT Pro 33 ThEx" pitchFamily="34" charset="0"/>
        </a:defRPr>
      </a:lvl7pPr>
      <a:lvl8pPr marL="1371600" algn="l" rtl="0" fontAlgn="base">
        <a:spcBef>
          <a:spcPct val="0"/>
        </a:spcBef>
        <a:spcAft>
          <a:spcPct val="0"/>
        </a:spcAft>
        <a:defRPr sz="3600">
          <a:solidFill>
            <a:srgbClr val="5E9215"/>
          </a:solidFill>
          <a:latin typeface="HelveticaNeueLT Pro 33 ThEx" pitchFamily="34" charset="0"/>
        </a:defRPr>
      </a:lvl8pPr>
      <a:lvl9pPr marL="1828800" algn="l" rtl="0" fontAlgn="base">
        <a:spcBef>
          <a:spcPct val="0"/>
        </a:spcBef>
        <a:spcAft>
          <a:spcPct val="0"/>
        </a:spcAft>
        <a:defRPr sz="3600">
          <a:solidFill>
            <a:srgbClr val="5E9215"/>
          </a:solidFill>
          <a:latin typeface="HelveticaNeueLT Pro 33 ThEx"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35A99D8-10EC-472D-8EA9-644065A7510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rgbClr val="5E9215"/>
          </a:solidFill>
          <a:latin typeface="+mj-lt"/>
          <a:ea typeface="+mj-ea"/>
          <a:cs typeface="+mj-cs"/>
        </a:defRPr>
      </a:lvl1pPr>
      <a:lvl2pPr algn="l" rtl="0" fontAlgn="base">
        <a:spcBef>
          <a:spcPct val="0"/>
        </a:spcBef>
        <a:spcAft>
          <a:spcPct val="0"/>
        </a:spcAft>
        <a:defRPr sz="4400">
          <a:solidFill>
            <a:srgbClr val="5E9215"/>
          </a:solidFill>
          <a:latin typeface="HelveticaNeueLT Pro 33 ThEx" pitchFamily="34" charset="0"/>
        </a:defRPr>
      </a:lvl2pPr>
      <a:lvl3pPr algn="l" rtl="0" fontAlgn="base">
        <a:spcBef>
          <a:spcPct val="0"/>
        </a:spcBef>
        <a:spcAft>
          <a:spcPct val="0"/>
        </a:spcAft>
        <a:defRPr sz="4400">
          <a:solidFill>
            <a:srgbClr val="5E9215"/>
          </a:solidFill>
          <a:latin typeface="HelveticaNeueLT Pro 33 ThEx" pitchFamily="34" charset="0"/>
        </a:defRPr>
      </a:lvl3pPr>
      <a:lvl4pPr algn="l" rtl="0" fontAlgn="base">
        <a:spcBef>
          <a:spcPct val="0"/>
        </a:spcBef>
        <a:spcAft>
          <a:spcPct val="0"/>
        </a:spcAft>
        <a:defRPr sz="4400">
          <a:solidFill>
            <a:srgbClr val="5E9215"/>
          </a:solidFill>
          <a:latin typeface="HelveticaNeueLT Pro 33 ThEx" pitchFamily="34" charset="0"/>
        </a:defRPr>
      </a:lvl4pPr>
      <a:lvl5pPr algn="l" rtl="0" fontAlgn="base">
        <a:spcBef>
          <a:spcPct val="0"/>
        </a:spcBef>
        <a:spcAft>
          <a:spcPct val="0"/>
        </a:spcAft>
        <a:defRPr sz="4400">
          <a:solidFill>
            <a:srgbClr val="5E9215"/>
          </a:solidFill>
          <a:latin typeface="HelveticaNeueLT Pro 33 ThEx" pitchFamily="34" charset="0"/>
        </a:defRPr>
      </a:lvl5pPr>
      <a:lvl6pPr marL="457200" algn="l" rtl="0" fontAlgn="base">
        <a:spcBef>
          <a:spcPct val="0"/>
        </a:spcBef>
        <a:spcAft>
          <a:spcPct val="0"/>
        </a:spcAft>
        <a:defRPr sz="4400">
          <a:solidFill>
            <a:srgbClr val="5E9215"/>
          </a:solidFill>
          <a:latin typeface="HelveticaNeueLT Pro 33 ThEx" pitchFamily="34" charset="0"/>
        </a:defRPr>
      </a:lvl6pPr>
      <a:lvl7pPr marL="914400" algn="l" rtl="0" fontAlgn="base">
        <a:spcBef>
          <a:spcPct val="0"/>
        </a:spcBef>
        <a:spcAft>
          <a:spcPct val="0"/>
        </a:spcAft>
        <a:defRPr sz="4400">
          <a:solidFill>
            <a:srgbClr val="5E9215"/>
          </a:solidFill>
          <a:latin typeface="HelveticaNeueLT Pro 33 ThEx" pitchFamily="34" charset="0"/>
        </a:defRPr>
      </a:lvl7pPr>
      <a:lvl8pPr marL="1371600" algn="l" rtl="0" fontAlgn="base">
        <a:spcBef>
          <a:spcPct val="0"/>
        </a:spcBef>
        <a:spcAft>
          <a:spcPct val="0"/>
        </a:spcAft>
        <a:defRPr sz="4400">
          <a:solidFill>
            <a:srgbClr val="5E9215"/>
          </a:solidFill>
          <a:latin typeface="HelveticaNeueLT Pro 33 ThEx" pitchFamily="34" charset="0"/>
        </a:defRPr>
      </a:lvl8pPr>
      <a:lvl9pPr marL="1828800" algn="l" rtl="0" fontAlgn="base">
        <a:spcBef>
          <a:spcPct val="0"/>
        </a:spcBef>
        <a:spcAft>
          <a:spcPct val="0"/>
        </a:spcAft>
        <a:defRPr sz="4400">
          <a:solidFill>
            <a:srgbClr val="5E9215"/>
          </a:solidFill>
          <a:latin typeface="HelveticaNeueLT Pro 33 ThEx"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23528" y="4149080"/>
            <a:ext cx="8713341" cy="1296144"/>
          </a:xfrm>
        </p:spPr>
        <p:txBody>
          <a:bodyPr/>
          <a:lstStyle/>
          <a:p>
            <a:pPr algn="ctr"/>
            <a:r>
              <a:rPr lang="en-US" b="1" dirty="0" smtClean="0"/>
              <a:t>Greenhouse Gas Emission by Food System</a:t>
            </a:r>
            <a:endParaRPr lang="en-US" b="1" dirty="0"/>
          </a:p>
        </p:txBody>
      </p:sp>
      <p:sp>
        <p:nvSpPr>
          <p:cNvPr id="34829" name="Rectangle 13"/>
          <p:cNvSpPr>
            <a:spLocks noGrp="1" noChangeArrowheads="1"/>
          </p:cNvSpPr>
          <p:nvPr>
            <p:ph type="subTitle" idx="1"/>
          </p:nvPr>
        </p:nvSpPr>
        <p:spPr>
          <a:xfrm>
            <a:off x="3348038" y="5373688"/>
            <a:ext cx="4752354" cy="523875"/>
          </a:xfrm>
        </p:spPr>
        <p:txBody>
          <a:bodyPr/>
          <a:lstStyle/>
          <a:p>
            <a:r>
              <a:rPr lang="en-US" dirty="0" smtClean="0"/>
              <a:t>Nirmala Devi Venkataraman</a:t>
            </a:r>
          </a:p>
          <a:p>
            <a:r>
              <a:rPr lang="en-US" dirty="0" smtClean="0"/>
              <a:t>DDA6-Nashville Software School</a:t>
            </a:r>
            <a:endParaRPr lang="uk-U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endParaRPr lang="en-US" dirty="0"/>
          </a:p>
        </p:txBody>
      </p:sp>
      <p:sp>
        <p:nvSpPr>
          <p:cNvPr id="3" name="Content Placeholder 2"/>
          <p:cNvSpPr>
            <a:spLocks noGrp="1"/>
          </p:cNvSpPr>
          <p:nvPr>
            <p:ph idx="1"/>
          </p:nvPr>
        </p:nvSpPr>
        <p:spPr/>
        <p:txBody>
          <a:bodyPr/>
          <a:lstStyle/>
          <a:p>
            <a:pPr marL="457200">
              <a:lnSpc>
                <a:spcPct val="90000"/>
              </a:lnSpc>
              <a:buFont typeface="+mj-lt"/>
              <a:buAutoNum type="arabicPeriod"/>
            </a:pPr>
            <a:r>
              <a:rPr lang="en-US" sz="1600" dirty="0">
                <a:latin typeface="AR CENA" panose="02000000000000000000" pitchFamily="2" charset="0"/>
              </a:rPr>
              <a:t>“We have to change how we produce and consume food, not just for environmental reasons, but because this is an existential issue for humans”- </a:t>
            </a:r>
            <a:r>
              <a:rPr lang="en-US" sz="1600" i="1" dirty="0">
                <a:latin typeface="AR CENA" panose="02000000000000000000" pitchFamily="2" charset="0"/>
              </a:rPr>
              <a:t>Janet Ranganathan, vice-president for science and research at the World Resources Institute (WRI).</a:t>
            </a:r>
          </a:p>
          <a:p>
            <a:pPr marL="457200">
              <a:lnSpc>
                <a:spcPct val="90000"/>
              </a:lnSpc>
              <a:buFont typeface="+mj-lt"/>
              <a:buAutoNum type="arabicPeriod"/>
            </a:pPr>
            <a:endParaRPr lang="en-US" sz="1600" i="1" dirty="0">
              <a:latin typeface="AR CENA" panose="02000000000000000000" pitchFamily="2" charset="0"/>
            </a:endParaRPr>
          </a:p>
          <a:p>
            <a:pPr marL="457200">
              <a:lnSpc>
                <a:spcPct val="90000"/>
              </a:lnSpc>
              <a:buFont typeface="+mj-lt"/>
              <a:buAutoNum type="arabicPeriod"/>
            </a:pPr>
            <a:r>
              <a:rPr lang="en-US" sz="1600" dirty="0">
                <a:latin typeface="AR CENA" panose="02000000000000000000" pitchFamily="2" charset="0"/>
              </a:rPr>
              <a:t>“If we tried to produce all the food needed in 2050 using today’s production systems, the world would have to convert most of its remaining forest, and agriculture alone would produce almost twice the emissions allowable from all human activities.”-</a:t>
            </a:r>
            <a:r>
              <a:rPr lang="en-US" sz="1600" i="1" dirty="0">
                <a:latin typeface="AR CENA" panose="02000000000000000000" pitchFamily="2" charset="0"/>
              </a:rPr>
              <a:t>Tim Searchinger, World Resources Institute (WRI) </a:t>
            </a:r>
          </a:p>
          <a:p>
            <a:pPr marL="457200">
              <a:lnSpc>
                <a:spcPct val="90000"/>
              </a:lnSpc>
              <a:buFont typeface="+mj-lt"/>
              <a:buAutoNum type="arabicPeriod"/>
            </a:pPr>
            <a:endParaRPr lang="en-US" sz="1600" i="1" dirty="0">
              <a:latin typeface="AR CENA" panose="02000000000000000000" pitchFamily="2" charset="0"/>
            </a:endParaRPr>
          </a:p>
          <a:p>
            <a:pPr marL="457200">
              <a:lnSpc>
                <a:spcPct val="90000"/>
              </a:lnSpc>
              <a:buFont typeface="+mj-lt"/>
              <a:buAutoNum type="arabicPeriod"/>
            </a:pPr>
            <a:r>
              <a:rPr lang="en-US" sz="1600" dirty="0">
                <a:latin typeface="AR CENA" panose="02000000000000000000" pitchFamily="2" charset="0"/>
              </a:rPr>
              <a:t>Hailing from family with strong agricultural background, its really important for me to assess  the environmental impact by our food system</a:t>
            </a:r>
            <a:r>
              <a:rPr lang="en-US" sz="1600" i="1" dirty="0">
                <a:latin typeface="AR CENA" panose="02000000000000000000" pitchFamily="2" charset="0"/>
              </a:rPr>
              <a:t>.</a:t>
            </a:r>
            <a:endParaRPr lang="uk-UA" sz="1600" i="1" dirty="0"/>
          </a:p>
          <a:p>
            <a:endParaRPr lang="en-US" sz="1600" dirty="0">
              <a:latin typeface="AR CENA" panose="02000000000000000000" pitchFamily="2" charset="0"/>
            </a:endParaRPr>
          </a:p>
        </p:txBody>
      </p:sp>
    </p:spTree>
    <p:extLst>
      <p:ext uri="{BB962C8B-B14F-4D97-AF65-F5344CB8AC3E}">
        <p14:creationId xmlns:p14="http://schemas.microsoft.com/office/powerpoint/2010/main" val="387302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r>
              <a:rPr lang="en-US" dirty="0" smtClean="0"/>
              <a:t> </a:t>
            </a:r>
            <a:r>
              <a:rPr lang="en-US" b="1" dirty="0"/>
              <a:t>Question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1311874"/>
              </p:ext>
            </p:extLst>
          </p:nvPr>
        </p:nvGraphicFramePr>
        <p:xfrm>
          <a:off x="2405380" y="1417638"/>
          <a:ext cx="5784215" cy="4675658"/>
        </p:xfrm>
        <a:graphic>
          <a:graphicData uri="http://schemas.openxmlformats.org/drawingml/2006/table">
            <a:tbl>
              <a:tblPr firstRow="1" firstCol="1" bandRow="1"/>
              <a:tblGrid>
                <a:gridCol w="5784215"/>
              </a:tblGrid>
              <a:tr h="2805395">
                <a:tc>
                  <a:txBody>
                    <a:bodyPr/>
                    <a:lstStyle/>
                    <a:p>
                      <a:endParaRPr lang="en-US" dirty="0"/>
                    </a:p>
                  </a:txBody>
                  <a:tcPr marL="68580" marR="68580" marT="0" marB="0" anchor="b">
                    <a:lnL>
                      <a:noFill/>
                    </a:lnL>
                    <a:lnR>
                      <a:noFill/>
                    </a:lnR>
                    <a:lnT>
                      <a:noFill/>
                    </a:lnT>
                    <a:lnB>
                      <a:noFill/>
                    </a:lnB>
                  </a:tcPr>
                </a:tc>
              </a:tr>
              <a:tr h="1870263">
                <a:tc>
                  <a:txBody>
                    <a:bodyPr/>
                    <a:lstStyle/>
                    <a:p>
                      <a:endParaRPr lang="en-US" dirty="0"/>
                    </a:p>
                  </a:txBody>
                  <a:tcPr marL="68580" marR="68580" marT="0" marB="0" anchor="b">
                    <a:lnL>
                      <a:noFill/>
                    </a:lnL>
                    <a:lnR>
                      <a:noFill/>
                    </a:lnR>
                    <a:lnT>
                      <a:noFill/>
                    </a:lnT>
                    <a:lnB>
                      <a:noFill/>
                    </a:lnB>
                  </a:tcPr>
                </a:tc>
              </a:tr>
            </a:tbl>
          </a:graphicData>
        </a:graphic>
      </p:graphicFrame>
      <p:sp>
        <p:nvSpPr>
          <p:cNvPr id="6" name="TextBox 5"/>
          <p:cNvSpPr txBox="1"/>
          <p:nvPr/>
        </p:nvSpPr>
        <p:spPr>
          <a:xfrm>
            <a:off x="2267744" y="1628800"/>
            <a:ext cx="6408712" cy="2031325"/>
          </a:xfrm>
          <a:prstGeom prst="rect">
            <a:avLst/>
          </a:prstGeom>
          <a:noFill/>
        </p:spPr>
        <p:txBody>
          <a:bodyPr wrap="square" rtlCol="0">
            <a:spAutoFit/>
          </a:bodyPr>
          <a:lstStyle/>
          <a:p>
            <a:pPr fontAlgn="b"/>
            <a:r>
              <a:rPr lang="en-US" dirty="0">
                <a:latin typeface="AR CENA" panose="02000000000000000000" pitchFamily="2" charset="0"/>
              </a:rPr>
              <a:t>1)Which stage in food system emits high Carbidiooxide in regions of low food production?(i.e from food Production to  Solid food waste disposal</a:t>
            </a:r>
            <a:r>
              <a:rPr lang="en-US" dirty="0" smtClean="0">
                <a:latin typeface="AR CENA" panose="02000000000000000000" pitchFamily="2" charset="0"/>
              </a:rPr>
              <a:t>).</a:t>
            </a:r>
          </a:p>
          <a:p>
            <a:pPr fontAlgn="b"/>
            <a:endParaRPr lang="en-US" dirty="0">
              <a:latin typeface="AR CENA" panose="02000000000000000000" pitchFamily="2" charset="0"/>
            </a:endParaRPr>
          </a:p>
          <a:p>
            <a:pPr fontAlgn="b"/>
            <a:endParaRPr lang="en-US" dirty="0">
              <a:latin typeface="AR CENA" panose="02000000000000000000" pitchFamily="2" charset="0"/>
            </a:endParaRPr>
          </a:p>
          <a:p>
            <a:pPr fontAlgn="b"/>
            <a:r>
              <a:rPr lang="en-US" dirty="0">
                <a:latin typeface="AR CENA" panose="02000000000000000000" pitchFamily="2" charset="0"/>
              </a:rPr>
              <a:t>2) Which region emits high CO2 due to solid food waste? What is the major cause of Solid food waste.</a:t>
            </a:r>
          </a:p>
          <a:p>
            <a:endParaRPr lang="en-US" dirty="0"/>
          </a:p>
        </p:txBody>
      </p:sp>
    </p:spTree>
    <p:extLst>
      <p:ext uri="{BB962C8B-B14F-4D97-AF65-F5344CB8AC3E}">
        <p14:creationId xmlns:p14="http://schemas.microsoft.com/office/powerpoint/2010/main" val="323252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763688" y="-171400"/>
            <a:ext cx="6707188" cy="1143000"/>
          </a:xfrm>
        </p:spPr>
        <p:txBody>
          <a:bodyPr/>
          <a:lstStyle/>
          <a:p>
            <a:r>
              <a:rPr lang="en-US" sz="3600" b="1" dirty="0" smtClean="0"/>
              <a:t>Greenhouse Gas Emissions</a:t>
            </a:r>
            <a:endParaRPr lang="en-US" sz="3600" b="1" dirty="0"/>
          </a:p>
        </p:txBody>
      </p:sp>
      <p:sp>
        <p:nvSpPr>
          <p:cNvPr id="195587" name="Rectangle 3"/>
          <p:cNvSpPr>
            <a:spLocks noGrp="1" noChangeArrowheads="1"/>
          </p:cNvSpPr>
          <p:nvPr>
            <p:ph type="body" idx="1"/>
          </p:nvPr>
        </p:nvSpPr>
        <p:spPr>
          <a:xfrm>
            <a:off x="1908175" y="971600"/>
            <a:ext cx="6778626" cy="5154563"/>
          </a:xfrm>
        </p:spPr>
        <p:txBody>
          <a:bodyPr/>
          <a:lstStyle/>
          <a:p>
            <a:pPr>
              <a:lnSpc>
                <a:spcPct val="80000"/>
              </a:lnSpc>
            </a:pPr>
            <a:r>
              <a:rPr lang="en-US" sz="1600" dirty="0" smtClean="0">
                <a:latin typeface="AR CENA" panose="02000000000000000000" pitchFamily="2" charset="0"/>
              </a:rPr>
              <a:t>Greenhouse gas emission can be broadly classified into </a:t>
            </a:r>
          </a:p>
          <a:p>
            <a:pPr lvl="1">
              <a:lnSpc>
                <a:spcPct val="80000"/>
              </a:lnSpc>
            </a:pPr>
            <a:r>
              <a:rPr lang="en-US" sz="1600" dirty="0" smtClean="0">
                <a:latin typeface="AR CENA" panose="02000000000000000000" pitchFamily="2" charset="0"/>
              </a:rPr>
              <a:t>Food System Emissions</a:t>
            </a:r>
          </a:p>
          <a:p>
            <a:pPr lvl="1">
              <a:lnSpc>
                <a:spcPct val="80000"/>
              </a:lnSpc>
            </a:pPr>
            <a:r>
              <a:rPr lang="en-US" sz="1600" dirty="0" smtClean="0">
                <a:latin typeface="AR CENA" panose="02000000000000000000" pitchFamily="2" charset="0"/>
              </a:rPr>
              <a:t>Non Food System emissions</a:t>
            </a:r>
            <a:endParaRPr lang="en-US" sz="1600" dirty="0">
              <a:latin typeface="AR CENA" panose="02000000000000000000" pitchFamily="2" charset="0"/>
            </a:endParaRPr>
          </a:p>
          <a:p>
            <a:pPr marL="457200" lvl="1" indent="0">
              <a:lnSpc>
                <a:spcPct val="80000"/>
              </a:lnSpc>
              <a:buNone/>
            </a:pPr>
            <a:endParaRPr lang="en-US" sz="1600" dirty="0" smtClean="0">
              <a:latin typeface="AR CENA" panose="02000000000000000000" pitchFamily="2" charset="0"/>
            </a:endParaRPr>
          </a:p>
          <a:p>
            <a:pPr marL="342900" lvl="1" indent="-342900">
              <a:lnSpc>
                <a:spcPct val="80000"/>
              </a:lnSpc>
              <a:buChar char="•"/>
            </a:pPr>
            <a:r>
              <a:rPr lang="en-US" sz="1600" dirty="0">
                <a:latin typeface="AR CENA" panose="02000000000000000000" pitchFamily="2" charset="0"/>
                <a:ea typeface="+mn-ea"/>
                <a:cs typeface="+mn-cs"/>
              </a:rPr>
              <a:t>Food System emissions  contribute to </a:t>
            </a:r>
            <a:r>
              <a:rPr lang="en-US" sz="1600" dirty="0" smtClean="0">
                <a:latin typeface="AR CENA" panose="02000000000000000000" pitchFamily="2" charset="0"/>
                <a:ea typeface="+mn-ea"/>
                <a:cs typeface="+mn-cs"/>
              </a:rPr>
              <a:t>nearly </a:t>
            </a:r>
            <a:r>
              <a:rPr lang="en-US" sz="2000" b="1" u="sng" dirty="0" smtClean="0">
                <a:latin typeface="AR CENA" panose="02000000000000000000" pitchFamily="2" charset="0"/>
                <a:ea typeface="+mn-ea"/>
                <a:cs typeface="+mn-cs"/>
              </a:rPr>
              <a:t>20</a:t>
            </a:r>
            <a:r>
              <a:rPr lang="en-US" sz="2000" dirty="0">
                <a:latin typeface="AR CENA" panose="02000000000000000000" pitchFamily="2" charset="0"/>
                <a:ea typeface="+mn-ea"/>
                <a:cs typeface="+mn-cs"/>
              </a:rPr>
              <a:t>%</a:t>
            </a:r>
            <a:r>
              <a:rPr lang="en-US" sz="1600" dirty="0">
                <a:latin typeface="AR CENA" panose="02000000000000000000" pitchFamily="2" charset="0"/>
                <a:ea typeface="+mn-ea"/>
                <a:cs typeface="+mn-cs"/>
              </a:rPr>
              <a:t> of total green house emissions</a:t>
            </a:r>
            <a:r>
              <a:rPr lang="en-US" sz="1600" dirty="0" smtClean="0">
                <a:latin typeface="AR CENA" panose="02000000000000000000" pitchFamily="2" charset="0"/>
                <a:ea typeface="+mn-ea"/>
                <a:cs typeface="+mn-cs"/>
              </a:rPr>
              <a:t>.</a:t>
            </a:r>
          </a:p>
          <a:p>
            <a:pPr marL="0" lvl="1" indent="0">
              <a:lnSpc>
                <a:spcPct val="80000"/>
              </a:lnSpc>
              <a:buNone/>
            </a:pPr>
            <a:endParaRPr lang="en-US" sz="1600" dirty="0" smtClean="0">
              <a:latin typeface="AR CENA" panose="02000000000000000000" pitchFamily="2" charset="0"/>
              <a:ea typeface="+mn-ea"/>
              <a:cs typeface="+mn-cs"/>
            </a:endParaRPr>
          </a:p>
          <a:p>
            <a:pPr marL="342900" lvl="1" indent="-342900">
              <a:lnSpc>
                <a:spcPct val="80000"/>
              </a:lnSpc>
              <a:buChar char="•"/>
            </a:pPr>
            <a:r>
              <a:rPr lang="en-US" sz="1600" dirty="0" smtClean="0">
                <a:latin typeface="AR CENA" panose="02000000000000000000" pitchFamily="2" charset="0"/>
                <a:ea typeface="+mn-ea"/>
                <a:cs typeface="+mn-cs"/>
              </a:rPr>
              <a:t>Food Systems Emission are categorized mainly as</a:t>
            </a:r>
          </a:p>
          <a:p>
            <a:pPr marL="0" lvl="1" indent="0">
              <a:lnSpc>
                <a:spcPct val="80000"/>
              </a:lnSpc>
              <a:buNone/>
            </a:pPr>
            <a:r>
              <a:rPr lang="en-US" sz="1600" dirty="0">
                <a:latin typeface="AR CENA" panose="02000000000000000000" pitchFamily="2" charset="0"/>
                <a:ea typeface="+mn-ea"/>
                <a:cs typeface="+mn-cs"/>
              </a:rPr>
              <a:t>	</a:t>
            </a:r>
            <a:r>
              <a:rPr lang="en-US" sz="1600" dirty="0" smtClean="0">
                <a:latin typeface="AR CENA" panose="02000000000000000000" pitchFamily="2" charset="0"/>
                <a:ea typeface="+mn-ea"/>
                <a:cs typeface="+mn-cs"/>
              </a:rPr>
              <a:t>(i) Land Use Change</a:t>
            </a:r>
          </a:p>
          <a:p>
            <a:pPr marL="0" lvl="1" indent="0">
              <a:lnSpc>
                <a:spcPct val="80000"/>
              </a:lnSpc>
              <a:buNone/>
            </a:pPr>
            <a:r>
              <a:rPr lang="en-US" sz="1600" dirty="0">
                <a:latin typeface="AR CENA" panose="02000000000000000000" pitchFamily="2" charset="0"/>
                <a:ea typeface="+mn-ea"/>
                <a:cs typeface="+mn-cs"/>
              </a:rPr>
              <a:t>	</a:t>
            </a:r>
            <a:r>
              <a:rPr lang="en-US" sz="1600" dirty="0" smtClean="0">
                <a:latin typeface="AR CENA" panose="02000000000000000000" pitchFamily="2" charset="0"/>
                <a:ea typeface="+mn-ea"/>
                <a:cs typeface="+mn-cs"/>
              </a:rPr>
              <a:t>(ii) Agriculture Production Activities</a:t>
            </a:r>
          </a:p>
          <a:p>
            <a:pPr marL="0" lvl="1" indent="0">
              <a:lnSpc>
                <a:spcPct val="80000"/>
              </a:lnSpc>
              <a:buNone/>
            </a:pPr>
            <a:r>
              <a:rPr lang="en-US" sz="1600" dirty="0">
                <a:latin typeface="AR CENA" panose="02000000000000000000" pitchFamily="2" charset="0"/>
                <a:ea typeface="+mn-ea"/>
                <a:cs typeface="+mn-cs"/>
              </a:rPr>
              <a:t>	</a:t>
            </a:r>
            <a:r>
              <a:rPr lang="en-US" sz="1600" dirty="0" smtClean="0">
                <a:latin typeface="AR CENA" panose="02000000000000000000" pitchFamily="2" charset="0"/>
                <a:ea typeface="+mn-ea"/>
                <a:cs typeface="+mn-cs"/>
              </a:rPr>
              <a:t>(iii) Food Transport</a:t>
            </a:r>
          </a:p>
          <a:p>
            <a:pPr marL="0" lvl="1" indent="0">
              <a:lnSpc>
                <a:spcPct val="80000"/>
              </a:lnSpc>
              <a:buNone/>
            </a:pPr>
            <a:r>
              <a:rPr lang="en-US" sz="1600" dirty="0" smtClean="0">
                <a:latin typeface="AR CENA" panose="02000000000000000000" pitchFamily="2" charset="0"/>
                <a:ea typeface="+mn-ea"/>
                <a:cs typeface="+mn-cs"/>
              </a:rPr>
              <a:t>                   (iv) Food Waste Disposal</a:t>
            </a:r>
          </a:p>
          <a:p>
            <a:pPr marL="342900" lvl="1" indent="-342900">
              <a:lnSpc>
                <a:spcPct val="80000"/>
              </a:lnSpc>
              <a:buChar char="•"/>
            </a:pPr>
            <a:endParaRPr lang="en-US" sz="1400" dirty="0">
              <a:ea typeface="+mn-ea"/>
              <a:cs typeface="+mn-cs"/>
            </a:endParaRPr>
          </a:p>
        </p:txBody>
      </p:sp>
      <p:graphicFrame>
        <p:nvGraphicFramePr>
          <p:cNvPr id="14" name="Chart 13"/>
          <p:cNvGraphicFramePr>
            <a:graphicFrameLocks/>
          </p:cNvGraphicFramePr>
          <p:nvPr>
            <p:extLst>
              <p:ext uri="{D42A27DB-BD31-4B8C-83A1-F6EECF244321}">
                <p14:modId xmlns:p14="http://schemas.microsoft.com/office/powerpoint/2010/main" val="3237654953"/>
              </p:ext>
            </p:extLst>
          </p:nvPr>
        </p:nvGraphicFramePr>
        <p:xfrm>
          <a:off x="2831282" y="371703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22715" y="-102400"/>
            <a:ext cx="6707188" cy="1143000"/>
          </a:xfrm>
        </p:spPr>
        <p:txBody>
          <a:bodyPr/>
          <a:lstStyle/>
          <a:p>
            <a:r>
              <a:rPr lang="en-US" sz="3600" b="1" dirty="0" smtClean="0"/>
              <a:t>Emission- Food Stages</a:t>
            </a:r>
            <a:endParaRPr lang="en-US" sz="3600" b="1" dirty="0"/>
          </a:p>
        </p:txBody>
      </p:sp>
      <p:sp>
        <p:nvSpPr>
          <p:cNvPr id="195587" name="Rectangle 3"/>
          <p:cNvSpPr>
            <a:spLocks noGrp="1" noChangeArrowheads="1"/>
          </p:cNvSpPr>
          <p:nvPr>
            <p:ph type="body" idx="1"/>
          </p:nvPr>
        </p:nvSpPr>
        <p:spPr>
          <a:xfrm>
            <a:off x="1822715" y="764704"/>
            <a:ext cx="6864085" cy="5832648"/>
          </a:xfrm>
        </p:spPr>
        <p:txBody>
          <a:bodyPr/>
          <a:lstStyle/>
          <a:p>
            <a:pPr marL="0" indent="0">
              <a:lnSpc>
                <a:spcPct val="80000"/>
              </a:lnSpc>
              <a:buNone/>
            </a:pPr>
            <a:r>
              <a:rPr lang="en-US" sz="2000" dirty="0" smtClean="0"/>
              <a:t>(i) </a:t>
            </a:r>
            <a:r>
              <a:rPr lang="en-US" sz="2000" dirty="0" smtClean="0">
                <a:latin typeface="AR CENA" panose="02000000000000000000" pitchFamily="2" charset="0"/>
              </a:rPr>
              <a:t>Land Use Change		(ii) Agriculture Production</a:t>
            </a:r>
            <a:endParaRPr lang="en-US" sz="2000" dirty="0">
              <a:latin typeface="AR CENA" panose="02000000000000000000"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715" y="1268760"/>
            <a:ext cx="3478962" cy="252028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1678" y="1268760"/>
            <a:ext cx="3385122" cy="252028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9309" y="4365104"/>
            <a:ext cx="3449556" cy="186805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112" y="4365104"/>
            <a:ext cx="3045742" cy="1868055"/>
          </a:xfrm>
          <a:prstGeom prst="rect">
            <a:avLst/>
          </a:prstGeom>
        </p:spPr>
      </p:pic>
      <p:sp>
        <p:nvSpPr>
          <p:cNvPr id="6" name="TextBox 5"/>
          <p:cNvSpPr txBox="1"/>
          <p:nvPr/>
        </p:nvSpPr>
        <p:spPr>
          <a:xfrm>
            <a:off x="1989309" y="4040361"/>
            <a:ext cx="6636545" cy="369332"/>
          </a:xfrm>
          <a:prstGeom prst="rect">
            <a:avLst/>
          </a:prstGeom>
          <a:noFill/>
        </p:spPr>
        <p:txBody>
          <a:bodyPr wrap="square" rtlCol="0">
            <a:spAutoFit/>
          </a:bodyPr>
          <a:lstStyle/>
          <a:p>
            <a:r>
              <a:rPr lang="en-US" dirty="0" smtClean="0">
                <a:latin typeface="AR CENA" panose="02000000000000000000" pitchFamily="2" charset="0"/>
              </a:rPr>
              <a:t>(iii) Food Transport                         (iv) Food Waste</a:t>
            </a:r>
            <a:endParaRPr lang="en-US" dirty="0">
              <a:latin typeface="AR CENA" panose="02000000000000000000" pitchFamily="2" charset="0"/>
            </a:endParaRPr>
          </a:p>
        </p:txBody>
      </p:sp>
    </p:spTree>
    <p:extLst>
      <p:ext uri="{BB962C8B-B14F-4D97-AF65-F5344CB8AC3E}">
        <p14:creationId xmlns:p14="http://schemas.microsoft.com/office/powerpoint/2010/main" val="415290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Agriculture Best Practices</a:t>
            </a:r>
            <a:endParaRPr lang="en-US" sz="3600" dirty="0"/>
          </a:p>
        </p:txBody>
      </p:sp>
      <p:sp>
        <p:nvSpPr>
          <p:cNvPr id="3" name="Content Placeholder 2"/>
          <p:cNvSpPr>
            <a:spLocks noGrp="1"/>
          </p:cNvSpPr>
          <p:nvPr>
            <p:ph idx="1"/>
          </p:nvPr>
        </p:nvSpPr>
        <p:spPr/>
        <p:txBody>
          <a:bodyPr/>
          <a:lstStyle/>
          <a:p>
            <a:r>
              <a:rPr lang="en-US" sz="2800" dirty="0">
                <a:latin typeface="AR CENA" panose="02000000000000000000" pitchFamily="2" charset="0"/>
              </a:rPr>
              <a:t>Organic </a:t>
            </a:r>
            <a:r>
              <a:rPr lang="en-US" sz="2800" dirty="0" smtClean="0">
                <a:latin typeface="AR CENA" panose="02000000000000000000" pitchFamily="2" charset="0"/>
              </a:rPr>
              <a:t>farming</a:t>
            </a:r>
          </a:p>
          <a:p>
            <a:pPr marL="457200" lvl="1" indent="0">
              <a:buNone/>
            </a:pPr>
            <a:r>
              <a:rPr lang="en-US" sz="1600" dirty="0">
                <a:latin typeface="AR CENA" panose="02000000000000000000" pitchFamily="2" charset="0"/>
              </a:rPr>
              <a:t>D</a:t>
            </a:r>
            <a:r>
              <a:rPr lang="en-US" sz="1600" dirty="0" smtClean="0">
                <a:latin typeface="AR CENA" panose="02000000000000000000" pitchFamily="2" charset="0"/>
              </a:rPr>
              <a:t>oes </a:t>
            </a:r>
            <a:r>
              <a:rPr lang="en-US" sz="1600" dirty="0">
                <a:latin typeface="AR CENA" panose="02000000000000000000" pitchFamily="2" charset="0"/>
              </a:rPr>
              <a:t>not apply pesticides and artificial fertilizers but instead uses organic fertilizers and natural pesticide control.</a:t>
            </a:r>
            <a:endParaRPr lang="en-US" sz="1600" dirty="0" smtClean="0">
              <a:latin typeface="AR CENA" panose="02000000000000000000" pitchFamily="2" charset="0"/>
            </a:endParaRPr>
          </a:p>
          <a:p>
            <a:r>
              <a:rPr lang="en-US" sz="2800" dirty="0">
                <a:latin typeface="AR CENA" panose="02000000000000000000" pitchFamily="2" charset="0"/>
              </a:rPr>
              <a:t>No-till farming </a:t>
            </a:r>
          </a:p>
          <a:p>
            <a:pPr marL="457200" lvl="1" indent="0">
              <a:buNone/>
            </a:pPr>
            <a:r>
              <a:rPr lang="en-US" sz="1600" dirty="0" smtClean="0">
                <a:latin typeface="AR CENA" panose="02000000000000000000" pitchFamily="2" charset="0"/>
              </a:rPr>
              <a:t>Keep </a:t>
            </a:r>
            <a:r>
              <a:rPr lang="en-US" sz="1600" dirty="0">
                <a:latin typeface="AR CENA" panose="02000000000000000000" pitchFamily="2" charset="0"/>
              </a:rPr>
              <a:t>crop residues on the land and </a:t>
            </a:r>
            <a:r>
              <a:rPr lang="en-US" sz="1600" dirty="0" smtClean="0">
                <a:latin typeface="AR CENA" panose="02000000000000000000" pitchFamily="2" charset="0"/>
              </a:rPr>
              <a:t>leave </a:t>
            </a:r>
            <a:r>
              <a:rPr lang="en-US" sz="1600" dirty="0">
                <a:latin typeface="AR CENA" panose="02000000000000000000" pitchFamily="2" charset="0"/>
              </a:rPr>
              <a:t>the earth largely undisturbed during planting</a:t>
            </a:r>
          </a:p>
          <a:p>
            <a:r>
              <a:rPr lang="en-US" sz="2800" dirty="0">
                <a:latin typeface="AR CENA" panose="02000000000000000000" pitchFamily="2" charset="0"/>
              </a:rPr>
              <a:t>Manure </a:t>
            </a:r>
            <a:endParaRPr lang="en-US" sz="2800" dirty="0" smtClean="0">
              <a:latin typeface="AR CENA" panose="02000000000000000000" pitchFamily="2" charset="0"/>
            </a:endParaRPr>
          </a:p>
          <a:p>
            <a:pPr marL="457200" lvl="1" indent="0">
              <a:buNone/>
            </a:pPr>
            <a:r>
              <a:rPr lang="en-US" sz="1600" dirty="0" smtClean="0">
                <a:latin typeface="AR CENA" panose="02000000000000000000" pitchFamily="2" charset="0"/>
              </a:rPr>
              <a:t>It consists </a:t>
            </a:r>
            <a:r>
              <a:rPr lang="en-US" sz="1600" dirty="0">
                <a:latin typeface="AR CENA" panose="02000000000000000000" pitchFamily="2" charset="0"/>
              </a:rPr>
              <a:t>of organic material. When manure is appropriately applied and incorporated, manure will increase the amount of carbon held in the soil. Integrated crop-livestock systems</a:t>
            </a:r>
            <a:r>
              <a:rPr lang="en-US" sz="1600" dirty="0" smtClean="0">
                <a:latin typeface="AR CENA" panose="02000000000000000000" pitchFamily="2" charset="0"/>
              </a:rPr>
              <a:t>.</a:t>
            </a:r>
            <a:endParaRPr lang="en-US" dirty="0">
              <a:latin typeface="AR CENA" panose="02000000000000000000" pitchFamily="2" charset="0"/>
            </a:endParaRPr>
          </a:p>
          <a:p>
            <a:r>
              <a:rPr lang="en-US" sz="2800" dirty="0" smtClean="0">
                <a:latin typeface="AR CENA" panose="02000000000000000000" pitchFamily="2" charset="0"/>
              </a:rPr>
              <a:t>Integrated </a:t>
            </a:r>
            <a:r>
              <a:rPr lang="en-US" sz="2800" dirty="0">
                <a:latin typeface="AR CENA" panose="02000000000000000000" pitchFamily="2" charset="0"/>
              </a:rPr>
              <a:t>crop-livestock systems</a:t>
            </a:r>
          </a:p>
          <a:p>
            <a:pPr marL="457200" lvl="1" indent="0">
              <a:buNone/>
            </a:pPr>
            <a:r>
              <a:rPr lang="en-US" sz="1600" dirty="0" smtClean="0">
                <a:latin typeface="AR CENA" panose="02000000000000000000" pitchFamily="2" charset="0"/>
              </a:rPr>
              <a:t>Farms </a:t>
            </a:r>
            <a:r>
              <a:rPr lang="en-US" sz="1600" dirty="0">
                <a:latin typeface="AR CENA" panose="02000000000000000000" pitchFamily="2" charset="0"/>
              </a:rPr>
              <a:t>that include livestock on the landscape as well as crops are more beneficial in returning carbon to the soil and maintaining healthy soils.</a:t>
            </a:r>
            <a:endParaRPr lang="en-US" sz="1600" dirty="0" smtClean="0">
              <a:latin typeface="AR CENA" panose="02000000000000000000" pitchFamily="2" charset="0"/>
            </a:endParaRPr>
          </a:p>
        </p:txBody>
      </p:sp>
    </p:spTree>
    <p:extLst>
      <p:ext uri="{BB962C8B-B14F-4D97-AF65-F5344CB8AC3E}">
        <p14:creationId xmlns:p14="http://schemas.microsoft.com/office/powerpoint/2010/main" val="3681859028"/>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1367</TotalTime>
  <Words>342</Words>
  <Application>Microsoft Office PowerPoint</Application>
  <PresentationFormat>On-screen Show (4:3)</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 CENA</vt:lpstr>
      <vt:lpstr>Arial</vt:lpstr>
      <vt:lpstr>Calibri</vt:lpstr>
      <vt:lpstr>HelveticaNeueLT Pro 33 ThEx</vt:lpstr>
      <vt:lpstr>template</vt:lpstr>
      <vt:lpstr>Custom Design</vt:lpstr>
      <vt:lpstr>Greenhouse Gas Emission by Food System</vt:lpstr>
      <vt:lpstr>Motivation</vt:lpstr>
      <vt:lpstr>Data Question</vt:lpstr>
      <vt:lpstr>Greenhouse Gas Emissions</vt:lpstr>
      <vt:lpstr>Emission- Food Stages</vt:lpstr>
      <vt:lpstr>Agriculture Best Practices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NirmalaDevi Venkataraman</cp:lastModifiedBy>
  <cp:revision>173</cp:revision>
  <dcterms:created xsi:type="dcterms:W3CDTF">2006-06-29T12:15:01Z</dcterms:created>
  <dcterms:modified xsi:type="dcterms:W3CDTF">2022-04-28T17:59:38Z</dcterms:modified>
</cp:coreProperties>
</file>